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49"/>
  </p:notesMasterIdLst>
  <p:handoutMasterIdLst>
    <p:handoutMasterId r:id="rId250"/>
  </p:handoutMasterIdLst>
  <p:sldIdLst>
    <p:sldId id="640" r:id="rId2"/>
    <p:sldId id="630" r:id="rId3"/>
    <p:sldId id="629" r:id="rId4"/>
    <p:sldId id="686" r:id="rId5"/>
    <p:sldId id="688" r:id="rId6"/>
    <p:sldId id="631" r:id="rId7"/>
    <p:sldId id="687" r:id="rId8"/>
    <p:sldId id="265" r:id="rId9"/>
    <p:sldId id="270" r:id="rId10"/>
    <p:sldId id="595" r:id="rId11"/>
    <p:sldId id="592" r:id="rId12"/>
    <p:sldId id="593" r:id="rId13"/>
    <p:sldId id="594" r:id="rId14"/>
    <p:sldId id="506" r:id="rId15"/>
    <p:sldId id="633" r:id="rId16"/>
    <p:sldId id="786" r:id="rId17"/>
    <p:sldId id="928" r:id="rId18"/>
    <p:sldId id="787" r:id="rId19"/>
    <p:sldId id="788" r:id="rId20"/>
    <p:sldId id="608" r:id="rId21"/>
    <p:sldId id="609" r:id="rId22"/>
    <p:sldId id="610" r:id="rId23"/>
    <p:sldId id="916" r:id="rId24"/>
    <p:sldId id="917" r:id="rId25"/>
    <p:sldId id="918" r:id="rId26"/>
    <p:sldId id="789" r:id="rId27"/>
    <p:sldId id="927" r:id="rId28"/>
    <p:sldId id="919" r:id="rId29"/>
    <p:sldId id="920" r:id="rId30"/>
    <p:sldId id="921" r:id="rId31"/>
    <p:sldId id="922" r:id="rId32"/>
    <p:sldId id="923" r:id="rId33"/>
    <p:sldId id="924" r:id="rId34"/>
    <p:sldId id="925" r:id="rId35"/>
    <p:sldId id="926" r:id="rId36"/>
    <p:sldId id="525" r:id="rId37"/>
    <p:sldId id="526" r:id="rId38"/>
    <p:sldId id="527" r:id="rId39"/>
    <p:sldId id="528" r:id="rId40"/>
    <p:sldId id="529" r:id="rId41"/>
    <p:sldId id="530" r:id="rId42"/>
    <p:sldId id="531" r:id="rId43"/>
    <p:sldId id="532" r:id="rId44"/>
    <p:sldId id="533" r:id="rId45"/>
    <p:sldId id="534" r:id="rId46"/>
    <p:sldId id="535" r:id="rId47"/>
    <p:sldId id="536" r:id="rId48"/>
    <p:sldId id="537" r:id="rId49"/>
    <p:sldId id="538" r:id="rId50"/>
    <p:sldId id="539" r:id="rId51"/>
    <p:sldId id="540" r:id="rId52"/>
    <p:sldId id="541" r:id="rId53"/>
    <p:sldId id="563" r:id="rId54"/>
    <p:sldId id="556" r:id="rId55"/>
    <p:sldId id="557" r:id="rId56"/>
    <p:sldId id="558" r:id="rId57"/>
    <p:sldId id="559" r:id="rId58"/>
    <p:sldId id="560" r:id="rId59"/>
    <p:sldId id="561" r:id="rId60"/>
    <p:sldId id="562" r:id="rId61"/>
    <p:sldId id="512" r:id="rId62"/>
    <p:sldId id="753" r:id="rId63"/>
    <p:sldId id="673" r:id="rId64"/>
    <p:sldId id="674" r:id="rId65"/>
    <p:sldId id="675" r:id="rId66"/>
    <p:sldId id="676" r:id="rId67"/>
    <p:sldId id="677" r:id="rId68"/>
    <p:sldId id="678" r:id="rId69"/>
    <p:sldId id="680" r:id="rId70"/>
    <p:sldId id="681" r:id="rId71"/>
    <p:sldId id="682" r:id="rId72"/>
    <p:sldId id="683" r:id="rId73"/>
    <p:sldId id="679" r:id="rId74"/>
    <p:sldId id="752" r:id="rId75"/>
    <p:sldId id="513" r:id="rId76"/>
    <p:sldId id="514" r:id="rId77"/>
    <p:sldId id="515" r:id="rId78"/>
    <p:sldId id="516" r:id="rId79"/>
    <p:sldId id="517" r:id="rId80"/>
    <p:sldId id="518" r:id="rId81"/>
    <p:sldId id="684" r:id="rId82"/>
    <p:sldId id="685" r:id="rId83"/>
    <p:sldId id="754" r:id="rId84"/>
    <p:sldId id="755" r:id="rId85"/>
    <p:sldId id="756" r:id="rId86"/>
    <p:sldId id="757" r:id="rId87"/>
    <p:sldId id="758" r:id="rId88"/>
    <p:sldId id="759" r:id="rId89"/>
    <p:sldId id="760" r:id="rId90"/>
    <p:sldId id="761" r:id="rId91"/>
    <p:sldId id="762" r:id="rId92"/>
    <p:sldId id="763" r:id="rId93"/>
    <p:sldId id="764" r:id="rId94"/>
    <p:sldId id="765" r:id="rId95"/>
    <p:sldId id="766" r:id="rId96"/>
    <p:sldId id="767" r:id="rId97"/>
    <p:sldId id="768" r:id="rId98"/>
    <p:sldId id="769" r:id="rId99"/>
    <p:sldId id="770" r:id="rId100"/>
    <p:sldId id="771" r:id="rId101"/>
    <p:sldId id="772" r:id="rId102"/>
    <p:sldId id="773" r:id="rId103"/>
    <p:sldId id="774" r:id="rId104"/>
    <p:sldId id="775" r:id="rId105"/>
    <p:sldId id="776" r:id="rId106"/>
    <p:sldId id="777" r:id="rId107"/>
    <p:sldId id="778" r:id="rId108"/>
    <p:sldId id="779" r:id="rId109"/>
    <p:sldId id="780" r:id="rId110"/>
    <p:sldId id="781" r:id="rId111"/>
    <p:sldId id="782" r:id="rId112"/>
    <p:sldId id="783" r:id="rId113"/>
    <p:sldId id="784" r:id="rId114"/>
    <p:sldId id="785" r:id="rId115"/>
    <p:sldId id="811" r:id="rId116"/>
    <p:sldId id="812" r:id="rId117"/>
    <p:sldId id="813" r:id="rId118"/>
    <p:sldId id="814" r:id="rId119"/>
    <p:sldId id="815" r:id="rId120"/>
    <p:sldId id="816" r:id="rId121"/>
    <p:sldId id="817" r:id="rId122"/>
    <p:sldId id="818" r:id="rId123"/>
    <p:sldId id="819" r:id="rId124"/>
    <p:sldId id="820" r:id="rId125"/>
    <p:sldId id="821" r:id="rId126"/>
    <p:sldId id="822" r:id="rId127"/>
    <p:sldId id="823" r:id="rId128"/>
    <p:sldId id="824" r:id="rId129"/>
    <p:sldId id="825" r:id="rId130"/>
    <p:sldId id="826" r:id="rId131"/>
    <p:sldId id="827" r:id="rId132"/>
    <p:sldId id="828" r:id="rId133"/>
    <p:sldId id="829" r:id="rId134"/>
    <p:sldId id="830" r:id="rId135"/>
    <p:sldId id="831" r:id="rId136"/>
    <p:sldId id="832" r:id="rId137"/>
    <p:sldId id="833" r:id="rId138"/>
    <p:sldId id="834" r:id="rId139"/>
    <p:sldId id="835" r:id="rId140"/>
    <p:sldId id="836" r:id="rId141"/>
    <p:sldId id="837" r:id="rId142"/>
    <p:sldId id="838" r:id="rId143"/>
    <p:sldId id="839" r:id="rId144"/>
    <p:sldId id="840" r:id="rId145"/>
    <p:sldId id="841" r:id="rId146"/>
    <p:sldId id="842" r:id="rId147"/>
    <p:sldId id="843" r:id="rId148"/>
    <p:sldId id="844" r:id="rId149"/>
    <p:sldId id="845" r:id="rId150"/>
    <p:sldId id="846" r:id="rId151"/>
    <p:sldId id="847" r:id="rId152"/>
    <p:sldId id="848" r:id="rId153"/>
    <p:sldId id="849" r:id="rId154"/>
    <p:sldId id="850" r:id="rId155"/>
    <p:sldId id="851" r:id="rId156"/>
    <p:sldId id="852" r:id="rId157"/>
    <p:sldId id="853" r:id="rId158"/>
    <p:sldId id="854" r:id="rId159"/>
    <p:sldId id="855" r:id="rId160"/>
    <p:sldId id="856" r:id="rId161"/>
    <p:sldId id="857" r:id="rId162"/>
    <p:sldId id="858" r:id="rId163"/>
    <p:sldId id="859" r:id="rId164"/>
    <p:sldId id="860" r:id="rId165"/>
    <p:sldId id="861" r:id="rId166"/>
    <p:sldId id="862" r:id="rId167"/>
    <p:sldId id="863" r:id="rId168"/>
    <p:sldId id="864" r:id="rId169"/>
    <p:sldId id="865" r:id="rId170"/>
    <p:sldId id="866" r:id="rId171"/>
    <p:sldId id="867" r:id="rId172"/>
    <p:sldId id="868" r:id="rId173"/>
    <p:sldId id="869" r:id="rId174"/>
    <p:sldId id="870" r:id="rId175"/>
    <p:sldId id="871" r:id="rId176"/>
    <p:sldId id="872" r:id="rId177"/>
    <p:sldId id="873" r:id="rId178"/>
    <p:sldId id="874" r:id="rId179"/>
    <p:sldId id="875" r:id="rId180"/>
    <p:sldId id="876" r:id="rId181"/>
    <p:sldId id="877" r:id="rId182"/>
    <p:sldId id="878" r:id="rId183"/>
    <p:sldId id="879" r:id="rId184"/>
    <p:sldId id="880" r:id="rId185"/>
    <p:sldId id="881" r:id="rId186"/>
    <p:sldId id="882" r:id="rId187"/>
    <p:sldId id="883" r:id="rId188"/>
    <p:sldId id="884" r:id="rId189"/>
    <p:sldId id="885" r:id="rId190"/>
    <p:sldId id="886" r:id="rId191"/>
    <p:sldId id="887" r:id="rId192"/>
    <p:sldId id="888" r:id="rId193"/>
    <p:sldId id="889" r:id="rId194"/>
    <p:sldId id="890" r:id="rId195"/>
    <p:sldId id="891" r:id="rId196"/>
    <p:sldId id="892" r:id="rId197"/>
    <p:sldId id="893" r:id="rId198"/>
    <p:sldId id="894" r:id="rId199"/>
    <p:sldId id="895" r:id="rId200"/>
    <p:sldId id="896" r:id="rId201"/>
    <p:sldId id="790" r:id="rId202"/>
    <p:sldId id="791" r:id="rId203"/>
    <p:sldId id="792" r:id="rId204"/>
    <p:sldId id="793" r:id="rId205"/>
    <p:sldId id="794" r:id="rId206"/>
    <p:sldId id="795" r:id="rId207"/>
    <p:sldId id="796" r:id="rId208"/>
    <p:sldId id="797" r:id="rId209"/>
    <p:sldId id="798" r:id="rId210"/>
    <p:sldId id="799" r:id="rId211"/>
    <p:sldId id="800" r:id="rId212"/>
    <p:sldId id="801" r:id="rId213"/>
    <p:sldId id="802" r:id="rId214"/>
    <p:sldId id="803" r:id="rId215"/>
    <p:sldId id="804" r:id="rId216"/>
    <p:sldId id="805" r:id="rId217"/>
    <p:sldId id="806" r:id="rId218"/>
    <p:sldId id="807" r:id="rId219"/>
    <p:sldId id="808" r:id="rId220"/>
    <p:sldId id="809" r:id="rId221"/>
    <p:sldId id="810" r:id="rId222"/>
    <p:sldId id="542" r:id="rId223"/>
    <p:sldId id="899" r:id="rId224"/>
    <p:sldId id="900" r:id="rId225"/>
    <p:sldId id="901" r:id="rId226"/>
    <p:sldId id="902" r:id="rId227"/>
    <p:sldId id="903" r:id="rId228"/>
    <p:sldId id="904" r:id="rId229"/>
    <p:sldId id="905" r:id="rId230"/>
    <p:sldId id="906" r:id="rId231"/>
    <p:sldId id="907" r:id="rId232"/>
    <p:sldId id="908" r:id="rId233"/>
    <p:sldId id="914" r:id="rId234"/>
    <p:sldId id="913" r:id="rId235"/>
    <p:sldId id="915" r:id="rId236"/>
    <p:sldId id="544" r:id="rId237"/>
    <p:sldId id="545" r:id="rId238"/>
    <p:sldId id="546" r:id="rId239"/>
    <p:sldId id="547" r:id="rId240"/>
    <p:sldId id="548" r:id="rId241"/>
    <p:sldId id="549" r:id="rId242"/>
    <p:sldId id="550" r:id="rId243"/>
    <p:sldId id="551" r:id="rId244"/>
    <p:sldId id="552" r:id="rId245"/>
    <p:sldId id="553" r:id="rId246"/>
    <p:sldId id="554" r:id="rId247"/>
    <p:sldId id="555" r:id="rId248"/>
  </p:sldIdLst>
  <p:sldSz cx="9144000" cy="6858000" type="screen4x3"/>
  <p:notesSz cx="6831013" cy="9621838"/>
  <p:custDataLst>
    <p:tags r:id="rId251"/>
  </p:custDataLst>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mn-ea"/>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mn-ea"/>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mn-ea"/>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mn-ea"/>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842">
          <p15:clr>
            <a:srgbClr val="A4A3A4"/>
          </p15:clr>
        </p15:guide>
        <p15:guide id="2" pos="476">
          <p15:clr>
            <a:srgbClr val="A4A3A4"/>
          </p15:clr>
        </p15:guide>
      </p15:sldGuideLst>
    </p:ext>
    <p:ext uri="{2D200454-40CA-4A62-9FC3-DE9A4176ACB9}">
      <p15:notesGuideLst xmlns:p15="http://schemas.microsoft.com/office/powerpoint/2012/main">
        <p15:guide id="1" orient="horz" pos="3030">
          <p15:clr>
            <a:srgbClr val="A4A3A4"/>
          </p15:clr>
        </p15:guide>
        <p15:guide id="2" pos="21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336699"/>
    <a:srgbClr val="008080"/>
    <a:srgbClr val="009999"/>
    <a:srgbClr val="FF9966"/>
    <a:srgbClr val="99FFFF"/>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3949" autoAdjust="0"/>
    <p:restoredTop sz="90929" autoAdjust="0"/>
  </p:normalViewPr>
  <p:slideViewPr>
    <p:cSldViewPr showGuides="1">
      <p:cViewPr varScale="1">
        <p:scale>
          <a:sx n="120" d="100"/>
          <a:sy n="120" d="100"/>
        </p:scale>
        <p:origin x="114" y="684"/>
      </p:cViewPr>
      <p:guideLst>
        <p:guide orient="horz" pos="1842"/>
        <p:guide pos="476"/>
      </p:guideLst>
    </p:cSldViewPr>
  </p:slideViewPr>
  <p:outlineViewPr>
    <p:cViewPr>
      <p:scale>
        <a:sx n="33" d="100"/>
        <a:sy n="33" d="100"/>
      </p:scale>
      <p:origin x="0" y="882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8424"/>
    </p:cViewPr>
  </p:sorterViewPr>
  <p:notesViewPr>
    <p:cSldViewPr showGuides="1">
      <p:cViewPr varScale="1">
        <p:scale>
          <a:sx n="43" d="100"/>
          <a:sy n="43" d="100"/>
        </p:scale>
        <p:origin x="-1422" y="-90"/>
      </p:cViewPr>
      <p:guideLst>
        <p:guide orient="horz" pos="3030"/>
        <p:guide pos="215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handoutMaster" Target="handoutMasters/handoutMaster1.xml"/><Relationship Id="rId255"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gs" Target="tags/tag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_rels/viewProps.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slide" Target="slides/slide54.xml"/><Relationship Id="rId1"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de-CH"/>
          </a:p>
        </p:txBody>
      </p:sp>
      <p:sp>
        <p:nvSpPr>
          <p:cNvPr id="2560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fld id="{D5739F95-E406-4D96-8963-B5FFF7B8DF9B}" type="datetime1">
              <a:rPr lang="de-CH"/>
              <a:pPr>
                <a:defRPr/>
              </a:pPr>
              <a:t>06.02.2017</a:t>
            </a:fld>
            <a:endParaRPr lang="de-CH"/>
          </a:p>
        </p:txBody>
      </p:sp>
      <p:sp>
        <p:nvSpPr>
          <p:cNvPr id="256004" name="Rectangle 4"/>
          <p:cNvSpPr>
            <a:spLocks noGrp="1" noChangeArrowheads="1"/>
          </p:cNvSpPr>
          <p:nvPr>
            <p:ph type="ftr" sz="quarter" idx="2"/>
          </p:nvPr>
        </p:nvSpPr>
        <p:spPr bwMode="auto">
          <a:xfrm>
            <a:off x="0" y="91440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de-CH"/>
          </a:p>
        </p:txBody>
      </p:sp>
      <p:sp>
        <p:nvSpPr>
          <p:cNvPr id="256005" name="Rectangle 5"/>
          <p:cNvSpPr>
            <a:spLocks noGrp="1" noChangeArrowheads="1"/>
          </p:cNvSpPr>
          <p:nvPr>
            <p:ph type="sldNum" sz="quarter" idx="3"/>
          </p:nvPr>
        </p:nvSpPr>
        <p:spPr bwMode="auto">
          <a:xfrm>
            <a:off x="3886200" y="91440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A2C9EC0-4483-47B8-913A-5C394B4602CB}" type="slidenum">
              <a:rPr lang="de-CH" altLang="de-DE"/>
              <a:pPr/>
              <a:t>‹Nr.›</a:t>
            </a:fld>
            <a:endParaRPr lang="de-CH" alt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60688" cy="481013"/>
          </a:xfrm>
          <a:prstGeom prst="rect">
            <a:avLst/>
          </a:prstGeom>
        </p:spPr>
        <p:txBody>
          <a:bodyPr vert="horz" lIns="91440" tIns="45720" rIns="91440" bIns="45720" rtlCol="0"/>
          <a:lstStyle>
            <a:lvl1pPr algn="l">
              <a:defRPr sz="1200">
                <a:latin typeface="Times New Roman" charset="0"/>
              </a:defRPr>
            </a:lvl1pPr>
          </a:lstStyle>
          <a:p>
            <a:pPr>
              <a:defRPr/>
            </a:pPr>
            <a:endParaRPr lang="de-CH"/>
          </a:p>
        </p:txBody>
      </p:sp>
      <p:sp>
        <p:nvSpPr>
          <p:cNvPr id="3" name="Datumsplatzhalter 2"/>
          <p:cNvSpPr>
            <a:spLocks noGrp="1"/>
          </p:cNvSpPr>
          <p:nvPr>
            <p:ph type="dt" idx="1"/>
          </p:nvPr>
        </p:nvSpPr>
        <p:spPr>
          <a:xfrm>
            <a:off x="3868738" y="0"/>
            <a:ext cx="2960687" cy="481013"/>
          </a:xfrm>
          <a:prstGeom prst="rect">
            <a:avLst/>
          </a:prstGeom>
        </p:spPr>
        <p:txBody>
          <a:bodyPr vert="horz" lIns="91440" tIns="45720" rIns="91440" bIns="45720" rtlCol="0"/>
          <a:lstStyle>
            <a:lvl1pPr algn="r">
              <a:defRPr sz="1200">
                <a:latin typeface="Times New Roman" charset="0"/>
              </a:defRPr>
            </a:lvl1pPr>
          </a:lstStyle>
          <a:p>
            <a:pPr>
              <a:defRPr/>
            </a:pPr>
            <a:fld id="{250C680A-E8D9-4322-906A-25DC669DF6CE}" type="datetimeFigureOut">
              <a:rPr lang="de-CH"/>
              <a:pPr>
                <a:defRPr/>
              </a:pPr>
              <a:t>06.02.2017</a:t>
            </a:fld>
            <a:endParaRPr lang="de-CH"/>
          </a:p>
        </p:txBody>
      </p:sp>
      <p:sp>
        <p:nvSpPr>
          <p:cNvPr id="4" name="Folienbildplatzhalter 3"/>
          <p:cNvSpPr>
            <a:spLocks noGrp="1" noRot="1" noChangeAspect="1"/>
          </p:cNvSpPr>
          <p:nvPr>
            <p:ph type="sldImg" idx="2"/>
          </p:nvPr>
        </p:nvSpPr>
        <p:spPr>
          <a:xfrm>
            <a:off x="1011238" y="722313"/>
            <a:ext cx="4808537" cy="3606800"/>
          </a:xfrm>
          <a:prstGeom prst="rect">
            <a:avLst/>
          </a:prstGeom>
          <a:noFill/>
          <a:ln w="12700">
            <a:solidFill>
              <a:prstClr val="black"/>
            </a:solidFill>
          </a:ln>
        </p:spPr>
        <p:txBody>
          <a:bodyPr vert="horz" lIns="91440" tIns="45720" rIns="91440" bIns="45720" rtlCol="0" anchor="ctr"/>
          <a:lstStyle/>
          <a:p>
            <a:pPr lvl="0"/>
            <a:endParaRPr lang="de-CH" noProof="0"/>
          </a:p>
        </p:txBody>
      </p:sp>
      <p:sp>
        <p:nvSpPr>
          <p:cNvPr id="5" name="Notizenplatzhalter 4"/>
          <p:cNvSpPr>
            <a:spLocks noGrp="1"/>
          </p:cNvSpPr>
          <p:nvPr>
            <p:ph type="body" sz="quarter" idx="3"/>
          </p:nvPr>
        </p:nvSpPr>
        <p:spPr>
          <a:xfrm>
            <a:off x="682625" y="4570413"/>
            <a:ext cx="5465763" cy="4329112"/>
          </a:xfrm>
          <a:prstGeom prst="rect">
            <a:avLst/>
          </a:prstGeom>
        </p:spPr>
        <p:txBody>
          <a:bodyPr vert="horz" lIns="91440" tIns="45720" rIns="9144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6" name="Fußzeilenplatzhalter 5"/>
          <p:cNvSpPr>
            <a:spLocks noGrp="1"/>
          </p:cNvSpPr>
          <p:nvPr>
            <p:ph type="ftr" sz="quarter" idx="4"/>
          </p:nvPr>
        </p:nvSpPr>
        <p:spPr>
          <a:xfrm>
            <a:off x="0" y="9139238"/>
            <a:ext cx="2960688" cy="481012"/>
          </a:xfrm>
          <a:prstGeom prst="rect">
            <a:avLst/>
          </a:prstGeom>
        </p:spPr>
        <p:txBody>
          <a:bodyPr vert="horz" lIns="91440" tIns="45720" rIns="91440" bIns="45720" rtlCol="0" anchor="b"/>
          <a:lstStyle>
            <a:lvl1pPr algn="l">
              <a:defRPr sz="1200">
                <a:latin typeface="Times New Roman" charset="0"/>
              </a:defRPr>
            </a:lvl1pPr>
          </a:lstStyle>
          <a:p>
            <a:pPr>
              <a:defRPr/>
            </a:pPr>
            <a:endParaRPr lang="de-CH"/>
          </a:p>
        </p:txBody>
      </p:sp>
      <p:sp>
        <p:nvSpPr>
          <p:cNvPr id="7" name="Foliennummernplatzhalter 6"/>
          <p:cNvSpPr>
            <a:spLocks noGrp="1"/>
          </p:cNvSpPr>
          <p:nvPr>
            <p:ph type="sldNum" sz="quarter" idx="5"/>
          </p:nvPr>
        </p:nvSpPr>
        <p:spPr>
          <a:xfrm>
            <a:off x="3868738" y="9139238"/>
            <a:ext cx="2960687" cy="4810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9E91E84-2B9A-426B-87C4-7AFDDA90D17D}" type="slidenum">
              <a:rPr lang="de-CH" altLang="de-DE"/>
              <a:pPr/>
              <a:t>‹Nr.›</a:t>
            </a:fld>
            <a:endParaRPr lang="de-CH"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1908"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43D201D9-1E6A-4545-B730-19A0530F5726}" type="slidenum">
              <a:rPr lang="de-CH" altLang="de-DE" sz="1200"/>
              <a:pPr/>
              <a:t>223</a:t>
            </a:fld>
            <a:endParaRPr lang="de-CH" altLang="de-DE"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61124"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D6D3C7D3-508A-4DFC-B263-EF1229C8F8FE}" type="slidenum">
              <a:rPr lang="de-CH" altLang="de-DE" sz="1200"/>
              <a:pPr/>
              <a:t>234</a:t>
            </a:fld>
            <a:endParaRPr lang="de-CH" altLang="de-DE"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62148"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B76F498E-28F8-4864-9566-52FD67974F8E}" type="slidenum">
              <a:rPr lang="de-CH" altLang="de-DE" sz="1200"/>
              <a:pPr/>
              <a:t>235</a:t>
            </a:fld>
            <a:endParaRPr lang="de-CH" altLang="de-D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2932"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D46F0353-5131-4D24-A3C5-AECCD7CC1080}" type="slidenum">
              <a:rPr lang="de-CH" altLang="de-DE" sz="1200"/>
              <a:pPr/>
              <a:t>225</a:t>
            </a:fld>
            <a:endParaRPr lang="de-CH" altLang="de-DE"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5"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3956"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10F2B3F9-C8F3-4D3D-9200-74023C343B30}" type="slidenum">
              <a:rPr lang="de-CH" altLang="de-DE" sz="1200"/>
              <a:pPr/>
              <a:t>226</a:t>
            </a:fld>
            <a:endParaRPr lang="de-CH" altLang="de-DE"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498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3B3465BB-653B-467F-B4F4-84FBD84C5F33}" type="slidenum">
              <a:rPr lang="de-CH" altLang="de-DE" sz="1200"/>
              <a:pPr/>
              <a:t>227</a:t>
            </a:fld>
            <a:endParaRPr lang="de-CH" altLang="de-DE"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6004"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E55090D-92A7-4E48-A364-DF6B98EE5C5B}" type="slidenum">
              <a:rPr lang="de-CH" altLang="de-DE" sz="1200"/>
              <a:pPr/>
              <a:t>228</a:t>
            </a:fld>
            <a:endParaRPr lang="de-CH" altLang="de-DE"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de-CH" altLang="de-DE"/>
              <a:t>Punkt 3:</a:t>
            </a:r>
          </a:p>
          <a:p>
            <a:r>
              <a:rPr lang="de-CH" altLang="de-DE"/>
              <a:t>Es können Programme in Java und/oder C# gleichzeitig auf eine DB4O Serveranwendung (Ebenfalls Java oder C#) zugreifen</a:t>
            </a:r>
          </a:p>
          <a:p>
            <a:endParaRPr lang="de-CH" altLang="de-DE"/>
          </a:p>
        </p:txBody>
      </p:sp>
      <p:sp>
        <p:nvSpPr>
          <p:cNvPr id="257028"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914EF22C-FC6C-4F90-B701-CED2A94A8761}" type="slidenum">
              <a:rPr lang="de-CH" altLang="de-DE" sz="1200"/>
              <a:pPr/>
              <a:t>230</a:t>
            </a:fld>
            <a:endParaRPr lang="de-CH" altLang="de-DE"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de-CH" altLang="de-DE"/>
              <a:t>Im Gegensatz zu einer Relationaler DB, kann hier der Admin keine Sicherheitsaspekte bei der Datenbank hinterlegen (Stored Procedures)</a:t>
            </a:r>
          </a:p>
        </p:txBody>
      </p:sp>
      <p:sp>
        <p:nvSpPr>
          <p:cNvPr id="258052"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46BBC547-359E-47FF-A6C8-738F3E189F12}" type="slidenum">
              <a:rPr lang="de-CH" altLang="de-DE" sz="1200"/>
              <a:pPr/>
              <a:t>231</a:t>
            </a:fld>
            <a:endParaRPr lang="de-CH" altLang="de-DE"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59076"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F6CCE304-D235-4D6C-ADE5-CF1753ED57E1}" type="slidenum">
              <a:rPr lang="de-CH" altLang="de-DE" sz="1200"/>
              <a:pPr/>
              <a:t>232</a:t>
            </a:fld>
            <a:endParaRPr lang="de-CH" altLang="de-DE"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CH" altLang="de-DE"/>
          </a:p>
        </p:txBody>
      </p:sp>
      <p:sp>
        <p:nvSpPr>
          <p:cNvPr id="260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F6DB9368-9EE7-4A67-A6DA-073506C888BC}" type="slidenum">
              <a:rPr lang="de-CH" altLang="de-DE" sz="1200"/>
              <a:pPr/>
              <a:t>233</a:t>
            </a:fld>
            <a:endParaRPr lang="de-CH" altLang="de-DE"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solidFill>
        <a:effectLst/>
      </p:bgPr>
    </p:bg>
    <p:spTree>
      <p:nvGrpSpPr>
        <p:cNvPr id="1" name=""/>
        <p:cNvGrpSpPr/>
        <p:nvPr/>
      </p:nvGrpSpPr>
      <p:grpSpPr>
        <a:xfrm>
          <a:off x="0" y="0"/>
          <a:ext cx="0" cy="0"/>
          <a:chOff x="0" y="0"/>
          <a:chExt cx="0" cy="0"/>
        </a:xfrm>
      </p:grpSpPr>
      <p:sp>
        <p:nvSpPr>
          <p:cNvPr id="4" name="Rechteck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Rechteck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Rechteck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Titel 7"/>
          <p:cNvSpPr>
            <a:spLocks noGrp="1"/>
          </p:cNvSpPr>
          <p:nvPr>
            <p:ph type="ctrTitle"/>
          </p:nvPr>
        </p:nvSpPr>
        <p:spPr>
          <a:xfrm>
            <a:off x="2362200" y="4038600"/>
            <a:ext cx="6477000" cy="1828800"/>
          </a:xfrm>
        </p:spPr>
        <p:txBody>
          <a:bodyPr anchor="b"/>
          <a:lstStyle>
            <a:lvl1pPr>
              <a:defRPr cap="all" baseline="0"/>
            </a:lvl1pPr>
          </a:lstStyle>
          <a:p>
            <a:r>
              <a:rPr lang="de-DE"/>
              <a:t>Titelmasterformat durch Klicken bearbeiten</a:t>
            </a:r>
            <a:endParaRPr lang="en-US"/>
          </a:p>
        </p:txBody>
      </p:sp>
      <p:sp>
        <p:nvSpPr>
          <p:cNvPr id="9" name="Untertitel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DE"/>
              <a:t>Formatvorlage des Untertitelmasters durch Klicken bearbeiten</a:t>
            </a:r>
            <a:endParaRPr lang="en-US"/>
          </a:p>
        </p:txBody>
      </p:sp>
      <p:sp>
        <p:nvSpPr>
          <p:cNvPr id="7" name="Datumsplatzhalter 27"/>
          <p:cNvSpPr>
            <a:spLocks noGrp="1"/>
          </p:cNvSpPr>
          <p:nvPr>
            <p:ph type="dt" sz="half" idx="10"/>
          </p:nvPr>
        </p:nvSpPr>
        <p:spPr>
          <a:xfrm>
            <a:off x="76200" y="6069013"/>
            <a:ext cx="2057400" cy="685800"/>
          </a:xfrm>
        </p:spPr>
        <p:txBody>
          <a:bodyPr>
            <a:noAutofit/>
          </a:bodyPr>
          <a:lstStyle>
            <a:lvl1pPr algn="ctr">
              <a:defRPr sz="2000">
                <a:solidFill>
                  <a:srgbClr val="FFFFFF"/>
                </a:solidFill>
                <a:latin typeface="+mn-lt"/>
              </a:defRPr>
            </a:lvl1pPr>
          </a:lstStyle>
          <a:p>
            <a:pPr>
              <a:defRPr/>
            </a:pPr>
            <a:endParaRPr lang="en-US"/>
          </a:p>
        </p:txBody>
      </p:sp>
      <p:sp>
        <p:nvSpPr>
          <p:cNvPr id="10" name="Fußzeilenplatzhalter 16"/>
          <p:cNvSpPr>
            <a:spLocks noGrp="1"/>
          </p:cNvSpPr>
          <p:nvPr>
            <p:ph type="ftr" sz="quarter" idx="11"/>
          </p:nvPr>
        </p:nvSpPr>
        <p:spPr>
          <a:xfrm>
            <a:off x="2085975" y="236538"/>
            <a:ext cx="5867400" cy="365125"/>
          </a:xfrm>
        </p:spPr>
        <p:txBody>
          <a:bodyPr/>
          <a:lstStyle>
            <a:lvl1pPr algn="r">
              <a:defRPr>
                <a:solidFill>
                  <a:schemeClr val="tx2"/>
                </a:solidFill>
                <a:latin typeface="+mn-lt"/>
              </a:defRPr>
            </a:lvl1pPr>
          </a:lstStyle>
          <a:p>
            <a:pPr>
              <a:defRPr/>
            </a:pPr>
            <a:r>
              <a:rPr lang="en-US"/>
              <a:t>Lukas Müller</a:t>
            </a:r>
          </a:p>
        </p:txBody>
      </p:sp>
      <p:sp>
        <p:nvSpPr>
          <p:cNvPr id="11" name="Foliennummernplatzhalt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D9BAB2D-4EDF-4529-A443-4CA936A6E1A6}" type="slidenum">
              <a:rPr lang="en-US" altLang="de-DE"/>
              <a:pPr/>
              <a:t>‹Nr.›</a:t>
            </a:fld>
            <a:endParaRPr lang="en-US" altLang="de-DE"/>
          </a:p>
        </p:txBody>
      </p:sp>
    </p:spTree>
    <p:extLst>
      <p:ext uri="{BB962C8B-B14F-4D97-AF65-F5344CB8AC3E}">
        <p14:creationId xmlns:p14="http://schemas.microsoft.com/office/powerpoint/2010/main" val="3729224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13"/>
          <p:cNvSpPr>
            <a:spLocks noGrp="1"/>
          </p:cNvSpPr>
          <p:nvPr>
            <p:ph type="dt" sz="half" idx="10"/>
          </p:nvPr>
        </p:nvSpPr>
        <p:spPr/>
        <p:txBody>
          <a:bodyPr/>
          <a:lstStyle>
            <a:lvl1pPr>
              <a:defRPr/>
            </a:lvl1pPr>
          </a:lstStyle>
          <a:p>
            <a:pPr>
              <a:defRPr/>
            </a:pPr>
            <a:endParaRPr lang="en-US"/>
          </a:p>
        </p:txBody>
      </p:sp>
      <p:sp>
        <p:nvSpPr>
          <p:cNvPr id="5" name="Fußzeilenplatzhalter 2"/>
          <p:cNvSpPr>
            <a:spLocks noGrp="1"/>
          </p:cNvSpPr>
          <p:nvPr>
            <p:ph type="ftr" sz="quarter" idx="11"/>
          </p:nvPr>
        </p:nvSpPr>
        <p:spPr/>
        <p:txBody>
          <a:bodyPr/>
          <a:lstStyle>
            <a:lvl1pPr>
              <a:defRPr/>
            </a:lvl1pPr>
          </a:lstStyle>
          <a:p>
            <a:pPr>
              <a:defRPr/>
            </a:pPr>
            <a:r>
              <a:rPr lang="en-US"/>
              <a:t>Lukas Müller</a:t>
            </a:r>
          </a:p>
        </p:txBody>
      </p:sp>
      <p:sp>
        <p:nvSpPr>
          <p:cNvPr id="6" name="Foliennummernplatzhalter 22"/>
          <p:cNvSpPr>
            <a:spLocks noGrp="1"/>
          </p:cNvSpPr>
          <p:nvPr>
            <p:ph type="sldNum" sz="quarter" idx="12"/>
          </p:nvPr>
        </p:nvSpPr>
        <p:spPr/>
        <p:txBody>
          <a:bodyPr/>
          <a:lstStyle>
            <a:lvl1pPr>
              <a:defRPr/>
            </a:lvl1pPr>
          </a:lstStyle>
          <a:p>
            <a:fld id="{622FC059-74C3-4862-AD50-0E3714AB2794}" type="slidenum">
              <a:rPr lang="en-US" altLang="de-DE"/>
              <a:pPr/>
              <a:t>‹Nr.›</a:t>
            </a:fld>
            <a:endParaRPr lang="en-US" altLang="de-DE"/>
          </a:p>
        </p:txBody>
      </p:sp>
    </p:spTree>
    <p:extLst>
      <p:ext uri="{BB962C8B-B14F-4D97-AF65-F5344CB8AC3E}">
        <p14:creationId xmlns:p14="http://schemas.microsoft.com/office/powerpoint/2010/main" val="413114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4" name="Rechteck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5" name="Rechteck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6" name="Rechteck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2" name="Vertikaler Titel 1"/>
          <p:cNvSpPr>
            <a:spLocks noGrp="1"/>
          </p:cNvSpPr>
          <p:nvPr>
            <p:ph type="title" orient="vert"/>
          </p:nvPr>
        </p:nvSpPr>
        <p:spPr>
          <a:xfrm>
            <a:off x="6553200" y="609600"/>
            <a:ext cx="2057400" cy="5516563"/>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57200" y="609600"/>
            <a:ext cx="5562600" cy="5516564"/>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3"/>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ußzeilenplatzhalter 4"/>
          <p:cNvSpPr>
            <a:spLocks noGrp="1"/>
          </p:cNvSpPr>
          <p:nvPr>
            <p:ph type="ftr" sz="quarter" idx="11"/>
          </p:nvPr>
        </p:nvSpPr>
        <p:spPr>
          <a:xfrm>
            <a:off x="457200" y="6248400"/>
            <a:ext cx="5573713" cy="365125"/>
          </a:xfrm>
        </p:spPr>
        <p:txBody>
          <a:bodyPr/>
          <a:lstStyle>
            <a:lvl1pPr>
              <a:defRPr/>
            </a:lvl1pPr>
          </a:lstStyle>
          <a:p>
            <a:pPr>
              <a:defRPr/>
            </a:pPr>
            <a:r>
              <a:rPr lang="en-US"/>
              <a:t>Lukas Müller</a:t>
            </a:r>
          </a:p>
        </p:txBody>
      </p:sp>
      <p:sp>
        <p:nvSpPr>
          <p:cNvPr id="9" name="Foliennummernplatzhalter 5"/>
          <p:cNvSpPr>
            <a:spLocks noGrp="1"/>
          </p:cNvSpPr>
          <p:nvPr>
            <p:ph type="sldNum" sz="quarter" idx="12"/>
          </p:nvPr>
        </p:nvSpPr>
        <p:spPr>
          <a:xfrm rot="5400000">
            <a:off x="5989638" y="144462"/>
            <a:ext cx="533400" cy="244475"/>
          </a:xfrm>
        </p:spPr>
        <p:txBody>
          <a:bodyPr/>
          <a:lstStyle>
            <a:lvl1pPr>
              <a:defRPr/>
            </a:lvl1pPr>
          </a:lstStyle>
          <a:p>
            <a:fld id="{4D8BBD74-2751-4A38-B84E-B6356C36BF94}" type="slidenum">
              <a:rPr lang="en-US" altLang="de-DE"/>
              <a:pPr/>
              <a:t>‹Nr.›</a:t>
            </a:fld>
            <a:endParaRPr lang="en-US" altLang="de-DE"/>
          </a:p>
        </p:txBody>
      </p:sp>
    </p:spTree>
    <p:extLst>
      <p:ext uri="{BB962C8B-B14F-4D97-AF65-F5344CB8AC3E}">
        <p14:creationId xmlns:p14="http://schemas.microsoft.com/office/powerpoint/2010/main" val="360638181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4" name="Fußzeilenplatzhalter 3"/>
          <p:cNvSpPr txBox="1">
            <a:spLocks/>
          </p:cNvSpPr>
          <p:nvPr userDrawn="1"/>
        </p:nvSpPr>
        <p:spPr>
          <a:xfrm>
            <a:off x="611188" y="6597650"/>
            <a:ext cx="1044575" cy="260350"/>
          </a:xfrm>
          <a:prstGeom prst="rect">
            <a:avLst/>
          </a:prstGeom>
        </p:spPr>
        <p:txBody>
          <a:bodyPr anchor="ctr"/>
          <a:lstStyle>
            <a:lvl1pPr algn="l">
              <a:defRPr sz="1000">
                <a:latin typeface="+mn-lt"/>
              </a:defRPr>
            </a:lvl1pPr>
          </a:lstStyle>
          <a:p>
            <a:pPr eaLnBrk="1" hangingPunct="1">
              <a:defRPr/>
            </a:pPr>
            <a:r>
              <a:rPr kumimoji="0" lang="en-US" dirty="0">
                <a:solidFill>
                  <a:schemeClr val="tx2"/>
                </a:solidFill>
              </a:rPr>
              <a:t>Lukas </a:t>
            </a:r>
            <a:r>
              <a:rPr kumimoji="0" lang="en-US" dirty="0" err="1">
                <a:solidFill>
                  <a:schemeClr val="tx2"/>
                </a:solidFill>
              </a:rPr>
              <a:t>Müller</a:t>
            </a:r>
            <a:endParaRPr kumimoji="0" lang="en-US" dirty="0">
              <a:solidFill>
                <a:schemeClr val="tx2"/>
              </a:solidFill>
            </a:endParaRPr>
          </a:p>
        </p:txBody>
      </p:sp>
      <p:sp>
        <p:nvSpPr>
          <p:cNvPr id="2" name="Titel 1"/>
          <p:cNvSpPr>
            <a:spLocks noGrp="1"/>
          </p:cNvSpPr>
          <p:nvPr>
            <p:ph type="title"/>
          </p:nvPr>
        </p:nvSpPr>
        <p:spPr>
          <a:xfrm>
            <a:off x="612648" y="228600"/>
            <a:ext cx="8153400" cy="990600"/>
          </a:xfrm>
        </p:spPr>
        <p:txBody>
          <a:bodyPr>
            <a:normAutofit/>
          </a:bodyPr>
          <a:lstStyle>
            <a:lvl1pPr algn="ctr">
              <a:defRPr sz="3600"/>
            </a:lvl1pPr>
          </a:lstStyle>
          <a:p>
            <a:r>
              <a:rPr lang="de-DE" dirty="0"/>
              <a:t>Titelmasterformat durch Klicken bearbeiten</a:t>
            </a:r>
            <a:endParaRPr lang="en-US" dirty="0"/>
          </a:p>
        </p:txBody>
      </p:sp>
      <p:sp>
        <p:nvSpPr>
          <p:cNvPr id="8" name="Inhaltsplatzhalter 7"/>
          <p:cNvSpPr>
            <a:spLocks noGrp="1"/>
          </p:cNvSpPr>
          <p:nvPr>
            <p:ph sz="quarter" idx="1"/>
          </p:nvPr>
        </p:nvSpPr>
        <p:spPr>
          <a:xfrm>
            <a:off x="612648" y="1600200"/>
            <a:ext cx="8153400" cy="44958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liennummernplatzhalter 5"/>
          <p:cNvSpPr>
            <a:spLocks noGrp="1"/>
          </p:cNvSpPr>
          <p:nvPr>
            <p:ph type="sldNum" sz="quarter" idx="10"/>
          </p:nvPr>
        </p:nvSpPr>
        <p:spPr/>
        <p:txBody>
          <a:bodyPr/>
          <a:lstStyle>
            <a:lvl1pPr>
              <a:defRPr/>
            </a:lvl1pPr>
          </a:lstStyle>
          <a:p>
            <a:fld id="{15DAAC40-7866-4D85-A312-6F35CF3F975F}" type="slidenum">
              <a:rPr lang="en-US" altLang="de-DE"/>
              <a:pPr/>
              <a:t>‹Nr.›</a:t>
            </a:fld>
            <a:endParaRPr lang="en-US" altLang="de-DE"/>
          </a:p>
        </p:txBody>
      </p:sp>
    </p:spTree>
    <p:extLst>
      <p:ext uri="{BB962C8B-B14F-4D97-AF65-F5344CB8AC3E}">
        <p14:creationId xmlns:p14="http://schemas.microsoft.com/office/powerpoint/2010/main" val="3961537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hteck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Rechteck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Rechteck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Textplatzhalt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de-DE"/>
              <a:t>Textmasterformate durch Klicken bearbeiten</a:t>
            </a:r>
          </a:p>
        </p:txBody>
      </p:sp>
      <p:sp>
        <p:nvSpPr>
          <p:cNvPr id="2" name="Titel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de-DE"/>
              <a:t>Titelmasterformat durch Klicken bearbeiten</a:t>
            </a:r>
            <a:endParaRPr lang="en-US"/>
          </a:p>
        </p:txBody>
      </p:sp>
      <p:sp>
        <p:nvSpPr>
          <p:cNvPr id="7" name="Datumsplatzhalter 11"/>
          <p:cNvSpPr>
            <a:spLocks noGrp="1"/>
          </p:cNvSpPr>
          <p:nvPr>
            <p:ph type="dt" sz="half" idx="10"/>
          </p:nvPr>
        </p:nvSpPr>
        <p:spPr/>
        <p:txBody>
          <a:bodyPr/>
          <a:lstStyle>
            <a:lvl1pPr>
              <a:defRPr/>
            </a:lvl1pPr>
          </a:lstStyle>
          <a:p>
            <a:pPr>
              <a:defRPr/>
            </a:pPr>
            <a:endParaRPr lang="en-US"/>
          </a:p>
        </p:txBody>
      </p:sp>
      <p:sp>
        <p:nvSpPr>
          <p:cNvPr id="8" name="Foliennummernplatzhalter 12"/>
          <p:cNvSpPr>
            <a:spLocks noGrp="1"/>
          </p:cNvSpPr>
          <p:nvPr>
            <p:ph type="sldNum" sz="quarter" idx="11"/>
          </p:nvPr>
        </p:nvSpPr>
        <p:spPr>
          <a:xfrm>
            <a:off x="0" y="1752600"/>
            <a:ext cx="1295400" cy="701675"/>
          </a:xfrm>
        </p:spPr>
        <p:txBody>
          <a:bodyPr>
            <a:noAutofit/>
          </a:bodyPr>
          <a:lstStyle>
            <a:lvl1pPr>
              <a:defRPr sz="2400"/>
            </a:lvl1pPr>
          </a:lstStyle>
          <a:p>
            <a:fld id="{2D58F0F5-1AED-4708-8201-50C3A73CD50D}" type="slidenum">
              <a:rPr lang="en-US" altLang="de-DE"/>
              <a:pPr/>
              <a:t>‹Nr.›</a:t>
            </a:fld>
            <a:endParaRPr lang="en-US" altLang="de-DE"/>
          </a:p>
        </p:txBody>
      </p:sp>
      <p:sp>
        <p:nvSpPr>
          <p:cNvPr id="9" name="Fußzeilenplatzhalter 13"/>
          <p:cNvSpPr>
            <a:spLocks noGrp="1"/>
          </p:cNvSpPr>
          <p:nvPr>
            <p:ph type="ftr" sz="quarter" idx="12"/>
          </p:nvPr>
        </p:nvSpPr>
        <p:spPr/>
        <p:txBody>
          <a:bodyPr/>
          <a:lstStyle>
            <a:lvl1pPr algn="l">
              <a:defRPr>
                <a:latin typeface="+mn-lt"/>
              </a:defRPr>
            </a:lvl1pPr>
          </a:lstStyle>
          <a:p>
            <a:pPr>
              <a:defRPr/>
            </a:pPr>
            <a:r>
              <a:rPr lang="en-US"/>
              <a:t>Lukas </a:t>
            </a:r>
            <a:r>
              <a:rPr lang="en-US" err="1"/>
              <a:t>Müller</a:t>
            </a:r>
            <a:endParaRPr lang="en-US"/>
          </a:p>
        </p:txBody>
      </p:sp>
    </p:spTree>
    <p:extLst>
      <p:ext uri="{BB962C8B-B14F-4D97-AF65-F5344CB8AC3E}">
        <p14:creationId xmlns:p14="http://schemas.microsoft.com/office/powerpoint/2010/main" val="14457346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a:lvl1pPr>
          </a:lstStyle>
          <a:p>
            <a:r>
              <a:rPr lang="de-DE" dirty="0"/>
              <a:t>Titelmasterformat durch Klicken bearbeiten</a:t>
            </a:r>
            <a:endParaRPr lang="en-US" dirty="0"/>
          </a:p>
        </p:txBody>
      </p:sp>
      <p:sp>
        <p:nvSpPr>
          <p:cNvPr id="9" name="Inhaltsplatzhalter 8"/>
          <p:cNvSpPr>
            <a:spLocks noGrp="1"/>
          </p:cNvSpPr>
          <p:nvPr>
            <p:ph sz="quarter" idx="1"/>
          </p:nvPr>
        </p:nvSpPr>
        <p:spPr>
          <a:xfrm>
            <a:off x="609600" y="1589567"/>
            <a:ext cx="3886200" cy="45720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Inhaltsplatzhalter 10"/>
          <p:cNvSpPr>
            <a:spLocks noGrp="1"/>
          </p:cNvSpPr>
          <p:nvPr>
            <p:ph sz="quarter" idx="2"/>
          </p:nvPr>
        </p:nvSpPr>
        <p:spPr>
          <a:xfrm>
            <a:off x="4844901" y="1589567"/>
            <a:ext cx="3886200" cy="45720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liennummernplatzhalter 9"/>
          <p:cNvSpPr>
            <a:spLocks noGrp="1"/>
          </p:cNvSpPr>
          <p:nvPr>
            <p:ph type="sldNum" sz="quarter" idx="10"/>
          </p:nvPr>
        </p:nvSpPr>
        <p:spPr/>
        <p:txBody>
          <a:bodyPr/>
          <a:lstStyle>
            <a:lvl1pPr>
              <a:defRPr/>
            </a:lvl1pPr>
          </a:lstStyle>
          <a:p>
            <a:fld id="{613DCB1A-6BFD-4AD9-B949-D26EF5B29D7A}" type="slidenum">
              <a:rPr lang="en-US" altLang="de-DE"/>
              <a:pPr/>
              <a:t>‹Nr.›</a:t>
            </a:fld>
            <a:endParaRPr lang="en-US" altLang="de-DE"/>
          </a:p>
        </p:txBody>
      </p:sp>
      <p:sp>
        <p:nvSpPr>
          <p:cNvPr id="6" name="Fußzeilenplatzhalter 11"/>
          <p:cNvSpPr>
            <a:spLocks noGrp="1"/>
          </p:cNvSpPr>
          <p:nvPr>
            <p:ph type="ftr" sz="quarter" idx="11"/>
          </p:nvPr>
        </p:nvSpPr>
        <p:spPr>
          <a:xfrm>
            <a:off x="609600" y="6248400"/>
            <a:ext cx="1370013" cy="365125"/>
          </a:xfrm>
        </p:spPr>
        <p:txBody>
          <a:bodyPr rtlCol="0"/>
          <a:lstStyle>
            <a:lvl1pPr algn="l">
              <a:defRPr sz="1000">
                <a:latin typeface="+mn-lt"/>
              </a:defRPr>
            </a:lvl1pPr>
          </a:lstStyle>
          <a:p>
            <a:pPr>
              <a:defRPr/>
            </a:pPr>
            <a:r>
              <a:rPr lang="en-US"/>
              <a:t>Lukas </a:t>
            </a:r>
            <a:r>
              <a:rPr lang="en-US" err="1"/>
              <a:t>Müller</a:t>
            </a:r>
            <a:endParaRPr lang="en-US"/>
          </a:p>
        </p:txBody>
      </p:sp>
    </p:spTree>
    <p:extLst>
      <p:ext uri="{BB962C8B-B14F-4D97-AF65-F5344CB8AC3E}">
        <p14:creationId xmlns:p14="http://schemas.microsoft.com/office/powerpoint/2010/main" val="109764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33400" y="273050"/>
            <a:ext cx="8153400" cy="869950"/>
          </a:xfrm>
        </p:spPr>
        <p:txBody>
          <a:bodyPr/>
          <a:lstStyle>
            <a:lvl1pPr>
              <a:defRPr/>
            </a:lvl1pPr>
          </a:lstStyle>
          <a:p>
            <a:r>
              <a:rPr lang="de-DE"/>
              <a:t>Titelmasterformat durch Klicken bearbeiten</a:t>
            </a:r>
            <a:endParaRPr lang="en-US"/>
          </a:p>
        </p:txBody>
      </p:sp>
      <p:sp>
        <p:nvSpPr>
          <p:cNvPr id="11" name="Inhaltsplatzhalter 10"/>
          <p:cNvSpPr>
            <a:spLocks noGrp="1"/>
          </p:cNvSpPr>
          <p:nvPr>
            <p:ph sz="quarter" idx="2"/>
          </p:nvPr>
        </p:nvSpPr>
        <p:spPr>
          <a:xfrm>
            <a:off x="609600" y="2438400"/>
            <a:ext cx="3886200" cy="35814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3" name="Inhaltsplatzhalter 12"/>
          <p:cNvSpPr>
            <a:spLocks noGrp="1"/>
          </p:cNvSpPr>
          <p:nvPr>
            <p:ph sz="quarter" idx="4"/>
          </p:nvPr>
        </p:nvSpPr>
        <p:spPr>
          <a:xfrm>
            <a:off x="4800600" y="2438400"/>
            <a:ext cx="3886200" cy="35814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6" name="Textplatzhalt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de-DE"/>
              <a:t>Textmasterformate durch Klicken bearbeiten</a:t>
            </a:r>
          </a:p>
        </p:txBody>
      </p:sp>
      <p:sp>
        <p:nvSpPr>
          <p:cNvPr id="15" name="Textplatzhalt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de-DE"/>
              <a:t>Textmasterformate durch Klicken bearbeiten</a:t>
            </a:r>
          </a:p>
        </p:txBody>
      </p:sp>
      <p:sp>
        <p:nvSpPr>
          <p:cNvPr id="7" name="Datumsplatzhalter 9"/>
          <p:cNvSpPr>
            <a:spLocks noGrp="1"/>
          </p:cNvSpPr>
          <p:nvPr>
            <p:ph type="dt" sz="half" idx="10"/>
          </p:nvPr>
        </p:nvSpPr>
        <p:spPr/>
        <p:txBody>
          <a:bodyPr rtlCol="0"/>
          <a:lstStyle>
            <a:lvl1pPr>
              <a:defRPr/>
            </a:lvl1pPr>
          </a:lstStyle>
          <a:p>
            <a:pPr>
              <a:defRPr/>
            </a:pPr>
            <a:endParaRPr lang="en-US"/>
          </a:p>
        </p:txBody>
      </p:sp>
      <p:sp>
        <p:nvSpPr>
          <p:cNvPr id="8" name="Foliennummernplatzhalter 11"/>
          <p:cNvSpPr>
            <a:spLocks noGrp="1"/>
          </p:cNvSpPr>
          <p:nvPr>
            <p:ph type="sldNum" sz="quarter" idx="11"/>
          </p:nvPr>
        </p:nvSpPr>
        <p:spPr/>
        <p:txBody>
          <a:bodyPr>
            <a:noAutofit/>
          </a:bodyPr>
          <a:lstStyle>
            <a:lvl1pPr>
              <a:defRPr sz="1100"/>
            </a:lvl1pPr>
          </a:lstStyle>
          <a:p>
            <a:fld id="{D9AD1A04-3B22-4249-AF03-E841696726E3}" type="slidenum">
              <a:rPr lang="en-US" altLang="de-DE"/>
              <a:pPr/>
              <a:t>‹Nr.›</a:t>
            </a:fld>
            <a:endParaRPr lang="en-US" altLang="de-DE"/>
          </a:p>
        </p:txBody>
      </p:sp>
      <p:sp>
        <p:nvSpPr>
          <p:cNvPr id="9" name="Fußzeilenplatzhalter 13"/>
          <p:cNvSpPr>
            <a:spLocks noGrp="1"/>
          </p:cNvSpPr>
          <p:nvPr>
            <p:ph type="ftr" sz="quarter" idx="12"/>
          </p:nvPr>
        </p:nvSpPr>
        <p:spPr/>
        <p:txBody>
          <a:bodyPr rtlCol="0"/>
          <a:lstStyle>
            <a:lvl1pPr algn="l">
              <a:defRPr sz="1000">
                <a:latin typeface="+mn-lt"/>
              </a:defRPr>
            </a:lvl1pPr>
          </a:lstStyle>
          <a:p>
            <a:pPr>
              <a:defRPr/>
            </a:pPr>
            <a:r>
              <a:rPr lang="en-US"/>
              <a:t>Lukas </a:t>
            </a:r>
            <a:r>
              <a:rPr lang="en-US" err="1"/>
              <a:t>Müller</a:t>
            </a:r>
            <a:endParaRPr lang="en-US"/>
          </a:p>
        </p:txBody>
      </p:sp>
    </p:spTree>
    <p:extLst>
      <p:ext uri="{BB962C8B-B14F-4D97-AF65-F5344CB8AC3E}">
        <p14:creationId xmlns:p14="http://schemas.microsoft.com/office/powerpoint/2010/main" val="373381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ctr">
              <a:defRPr sz="3200"/>
            </a:lvl1pPr>
          </a:lstStyle>
          <a:p>
            <a:r>
              <a:rPr lang="de-DE" dirty="0"/>
              <a:t>Titelmasterformat durch Klicken bearbeiten</a:t>
            </a:r>
            <a:endParaRPr lang="en-US" dirty="0"/>
          </a:p>
        </p:txBody>
      </p:sp>
      <p:sp>
        <p:nvSpPr>
          <p:cNvPr id="3" name="Fußzeilenplatzhalter 3"/>
          <p:cNvSpPr>
            <a:spLocks noGrp="1"/>
          </p:cNvSpPr>
          <p:nvPr>
            <p:ph type="ftr" sz="quarter" idx="10"/>
          </p:nvPr>
        </p:nvSpPr>
        <p:spPr>
          <a:xfrm>
            <a:off x="900113" y="6597650"/>
            <a:ext cx="1042987" cy="260350"/>
          </a:xfrm>
        </p:spPr>
        <p:txBody>
          <a:bodyPr/>
          <a:lstStyle>
            <a:lvl1pPr algn="l">
              <a:defRPr sz="1000">
                <a:latin typeface="+mn-lt"/>
              </a:defRPr>
            </a:lvl1pPr>
          </a:lstStyle>
          <a:p>
            <a:pPr>
              <a:defRPr/>
            </a:pPr>
            <a:r>
              <a:rPr lang="en-US"/>
              <a:t>Lukas Müller</a:t>
            </a:r>
            <a:endParaRPr lang="en-US" dirty="0"/>
          </a:p>
        </p:txBody>
      </p:sp>
      <p:sp>
        <p:nvSpPr>
          <p:cNvPr id="4" name="Foliennummernplatzhalter 4"/>
          <p:cNvSpPr>
            <a:spLocks noGrp="1"/>
          </p:cNvSpPr>
          <p:nvPr>
            <p:ph type="sldNum" sz="quarter" idx="11"/>
          </p:nvPr>
        </p:nvSpPr>
        <p:spPr/>
        <p:txBody>
          <a:bodyPr/>
          <a:lstStyle>
            <a:lvl1pPr>
              <a:defRPr/>
            </a:lvl1pPr>
          </a:lstStyle>
          <a:p>
            <a:fld id="{683D0F43-011B-4ABC-B9A5-E4229DAC1F82}" type="slidenum">
              <a:rPr lang="en-US" altLang="de-DE"/>
              <a:pPr/>
              <a:t>‹Nr.›</a:t>
            </a:fld>
            <a:endParaRPr lang="en-US" altLang="de-DE"/>
          </a:p>
        </p:txBody>
      </p:sp>
    </p:spTree>
    <p:extLst>
      <p:ext uri="{BB962C8B-B14F-4D97-AF65-F5344CB8AC3E}">
        <p14:creationId xmlns:p14="http://schemas.microsoft.com/office/powerpoint/2010/main" val="403707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pPr>
              <a:defRPr/>
            </a:pPr>
            <a:endParaRPr lang="en-US"/>
          </a:p>
        </p:txBody>
      </p:sp>
      <p:sp>
        <p:nvSpPr>
          <p:cNvPr id="3" name="Fußzeilenplatzhalter 2"/>
          <p:cNvSpPr>
            <a:spLocks noGrp="1"/>
          </p:cNvSpPr>
          <p:nvPr>
            <p:ph type="ftr" sz="quarter" idx="11"/>
          </p:nvPr>
        </p:nvSpPr>
        <p:spPr/>
        <p:txBody>
          <a:bodyPr/>
          <a:lstStyle>
            <a:lvl1pPr>
              <a:defRPr/>
            </a:lvl1pPr>
          </a:lstStyle>
          <a:p>
            <a:pPr>
              <a:defRPr/>
            </a:pPr>
            <a:r>
              <a:rPr lang="en-US"/>
              <a:t>Lukas Müller</a:t>
            </a:r>
          </a:p>
        </p:txBody>
      </p:sp>
      <p:sp>
        <p:nvSpPr>
          <p:cNvPr id="4" name="Foliennummernplatzhalter 3"/>
          <p:cNvSpPr>
            <a:spLocks noGrp="1"/>
          </p:cNvSpPr>
          <p:nvPr>
            <p:ph type="sldNum" sz="quarter" idx="12"/>
          </p:nvPr>
        </p:nvSpPr>
        <p:spPr>
          <a:xfrm>
            <a:off x="0" y="6248400"/>
            <a:ext cx="533400" cy="381000"/>
          </a:xfrm>
        </p:spPr>
        <p:txBody>
          <a:bodyPr/>
          <a:lstStyle>
            <a:lvl1pPr>
              <a:defRPr>
                <a:solidFill>
                  <a:schemeClr val="tx2"/>
                </a:solidFill>
              </a:defRPr>
            </a:lvl1pPr>
          </a:lstStyle>
          <a:p>
            <a:fld id="{6B52B10C-632A-4851-8B6C-4FDBB68BC2A3}" type="slidenum">
              <a:rPr lang="en-US" altLang="de-DE"/>
              <a:pPr/>
              <a:t>‹Nr.›</a:t>
            </a:fld>
            <a:endParaRPr lang="en-US" altLang="de-DE"/>
          </a:p>
        </p:txBody>
      </p:sp>
    </p:spTree>
    <p:extLst>
      <p:ext uri="{BB962C8B-B14F-4D97-AF65-F5344CB8AC3E}">
        <p14:creationId xmlns:p14="http://schemas.microsoft.com/office/powerpoint/2010/main" val="321671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0" y="273050"/>
            <a:ext cx="8077200" cy="869950"/>
          </a:xfrm>
        </p:spPr>
        <p:txBody>
          <a:bodyPr/>
          <a:lstStyle>
            <a:lvl1pPr algn="l">
              <a:buNone/>
              <a:defRPr sz="4400" b="0"/>
            </a:lvl1pPr>
          </a:lstStyle>
          <a:p>
            <a:r>
              <a:rPr lang="de-DE"/>
              <a:t>Titelmasterformat durch Klicken bearbeiten</a:t>
            </a:r>
            <a:endParaRPr lang="en-US"/>
          </a:p>
        </p:txBody>
      </p:sp>
      <p:sp>
        <p:nvSpPr>
          <p:cNvPr id="3" name="Textplatzhalt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de-DE"/>
              <a:t>Textmasterformate durch Klicken bearbeiten</a:t>
            </a:r>
          </a:p>
        </p:txBody>
      </p:sp>
      <p:sp>
        <p:nvSpPr>
          <p:cNvPr id="9" name="Inhaltsplatzhalter 8"/>
          <p:cNvSpPr>
            <a:spLocks noGrp="1"/>
          </p:cNvSpPr>
          <p:nvPr>
            <p:ph sz="quarter" idx="1"/>
          </p:nvPr>
        </p:nvSpPr>
        <p:spPr>
          <a:xfrm>
            <a:off x="2362200" y="1752600"/>
            <a:ext cx="6400800" cy="44196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13"/>
          <p:cNvSpPr>
            <a:spLocks noGrp="1"/>
          </p:cNvSpPr>
          <p:nvPr>
            <p:ph type="dt" sz="half" idx="10"/>
          </p:nvPr>
        </p:nvSpPr>
        <p:spPr/>
        <p:txBody>
          <a:bodyPr/>
          <a:lstStyle>
            <a:lvl1pPr>
              <a:defRPr/>
            </a:lvl1pPr>
          </a:lstStyle>
          <a:p>
            <a:pPr>
              <a:defRPr/>
            </a:pPr>
            <a:endParaRPr lang="en-US"/>
          </a:p>
        </p:txBody>
      </p:sp>
      <p:sp>
        <p:nvSpPr>
          <p:cNvPr id="6" name="Fußzeilenplatzhalter 2"/>
          <p:cNvSpPr>
            <a:spLocks noGrp="1"/>
          </p:cNvSpPr>
          <p:nvPr>
            <p:ph type="ftr" sz="quarter" idx="11"/>
          </p:nvPr>
        </p:nvSpPr>
        <p:spPr/>
        <p:txBody>
          <a:bodyPr/>
          <a:lstStyle>
            <a:lvl1pPr>
              <a:defRPr/>
            </a:lvl1pPr>
          </a:lstStyle>
          <a:p>
            <a:pPr>
              <a:defRPr/>
            </a:pPr>
            <a:r>
              <a:rPr lang="en-US"/>
              <a:t>Lukas Müller</a:t>
            </a:r>
          </a:p>
        </p:txBody>
      </p:sp>
      <p:sp>
        <p:nvSpPr>
          <p:cNvPr id="7" name="Foliennummernplatzhalter 22"/>
          <p:cNvSpPr>
            <a:spLocks noGrp="1"/>
          </p:cNvSpPr>
          <p:nvPr>
            <p:ph type="sldNum" sz="quarter" idx="12"/>
          </p:nvPr>
        </p:nvSpPr>
        <p:spPr/>
        <p:txBody>
          <a:bodyPr/>
          <a:lstStyle>
            <a:lvl1pPr>
              <a:defRPr/>
            </a:lvl1pPr>
          </a:lstStyle>
          <a:p>
            <a:fld id="{00D0D020-D7DE-4542-8465-5E09CCDB8513}" type="slidenum">
              <a:rPr lang="en-US" altLang="de-DE"/>
              <a:pPr/>
              <a:t>‹Nr.›</a:t>
            </a:fld>
            <a:endParaRPr lang="en-US" altLang="de-DE"/>
          </a:p>
        </p:txBody>
      </p:sp>
    </p:spTree>
    <p:extLst>
      <p:ext uri="{BB962C8B-B14F-4D97-AF65-F5344CB8AC3E}">
        <p14:creationId xmlns:p14="http://schemas.microsoft.com/office/powerpoint/2010/main" val="392010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hteck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Rechteck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Rechteck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Rechteck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Textplatzhalt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de-DE"/>
              <a:t>Textmasterformate durch Klicken bearbeiten</a:t>
            </a:r>
          </a:p>
        </p:txBody>
      </p:sp>
      <p:sp>
        <p:nvSpPr>
          <p:cNvPr id="2" name="Titel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de-DE"/>
              <a:t>Titelmasterformat durch Klicken bearbeiten</a:t>
            </a:r>
            <a:endParaRPr lang="en-US"/>
          </a:p>
        </p:txBody>
      </p:sp>
      <p:sp>
        <p:nvSpPr>
          <p:cNvPr id="3" name="Bildplatzhalt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de-DE" noProof="0"/>
              <a:t>Bild durch Klicken auf Symbol hinzufügen</a:t>
            </a:r>
            <a:endParaRPr lang="en-US" noProof="0" dirty="0"/>
          </a:p>
        </p:txBody>
      </p:sp>
      <p:sp>
        <p:nvSpPr>
          <p:cNvPr id="9" name="Datumsplatzhalter 11"/>
          <p:cNvSpPr>
            <a:spLocks noGrp="1"/>
          </p:cNvSpPr>
          <p:nvPr>
            <p:ph type="dt" sz="half" idx="10"/>
          </p:nvPr>
        </p:nvSpPr>
        <p:spPr>
          <a:xfrm>
            <a:off x="6248400" y="6248400"/>
            <a:ext cx="2667000" cy="365125"/>
          </a:xfrm>
        </p:spPr>
        <p:txBody>
          <a:bodyPr rtlCol="0"/>
          <a:lstStyle>
            <a:lvl1pPr>
              <a:defRPr/>
            </a:lvl1pPr>
          </a:lstStyle>
          <a:p>
            <a:pPr>
              <a:defRPr/>
            </a:pPr>
            <a:endParaRPr lang="en-US"/>
          </a:p>
        </p:txBody>
      </p:sp>
      <p:sp>
        <p:nvSpPr>
          <p:cNvPr id="10" name="Foliennummernplatzhalter 12"/>
          <p:cNvSpPr>
            <a:spLocks noGrp="1"/>
          </p:cNvSpPr>
          <p:nvPr>
            <p:ph type="sldNum" sz="quarter" idx="11"/>
          </p:nvPr>
        </p:nvSpPr>
        <p:spPr>
          <a:xfrm>
            <a:off x="0" y="4667250"/>
            <a:ext cx="1447800" cy="663575"/>
          </a:xfrm>
        </p:spPr>
        <p:txBody>
          <a:bodyPr/>
          <a:lstStyle>
            <a:lvl1pPr>
              <a:defRPr sz="2800"/>
            </a:lvl1pPr>
          </a:lstStyle>
          <a:p>
            <a:fld id="{ADFCAC13-D754-4B11-B3BF-2AACC8C76C03}" type="slidenum">
              <a:rPr lang="en-US" altLang="de-DE"/>
              <a:pPr/>
              <a:t>‹Nr.›</a:t>
            </a:fld>
            <a:endParaRPr lang="en-US" altLang="de-DE"/>
          </a:p>
        </p:txBody>
      </p:sp>
      <p:sp>
        <p:nvSpPr>
          <p:cNvPr id="11" name="Fußzeilenplatzhalter 13"/>
          <p:cNvSpPr>
            <a:spLocks noGrp="1"/>
          </p:cNvSpPr>
          <p:nvPr>
            <p:ph type="ftr" sz="quarter" idx="12"/>
          </p:nvPr>
        </p:nvSpPr>
        <p:spPr>
          <a:xfrm>
            <a:off x="1600200" y="6248400"/>
            <a:ext cx="4572000" cy="365125"/>
          </a:xfrm>
        </p:spPr>
        <p:txBody>
          <a:bodyPr rtlCol="0"/>
          <a:lstStyle>
            <a:lvl1pPr>
              <a:defRPr/>
            </a:lvl1pPr>
          </a:lstStyle>
          <a:p>
            <a:pPr>
              <a:defRPr/>
            </a:pPr>
            <a:r>
              <a:rPr lang="en-US"/>
              <a:t>Lukas Müller</a:t>
            </a:r>
          </a:p>
        </p:txBody>
      </p:sp>
    </p:spTree>
    <p:extLst>
      <p:ext uri="{BB962C8B-B14F-4D97-AF65-F5344CB8AC3E}">
        <p14:creationId xmlns:p14="http://schemas.microsoft.com/office/powerpoint/2010/main" val="13743030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a:t>Titelmasterformat durch Klicken bearbeiten</a:t>
            </a:r>
            <a:endParaRPr lang="en-US" altLang="de-DE"/>
          </a:p>
        </p:txBody>
      </p:sp>
      <p:sp>
        <p:nvSpPr>
          <p:cNvPr id="1027" name="Textplatzhalt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a:p>
        </p:txBody>
      </p:sp>
      <p:sp>
        <p:nvSpPr>
          <p:cNvPr id="14" name="Datumsplatzhalt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latin typeface="Times New Roman" charset="0"/>
              </a:defRPr>
            </a:lvl1pPr>
          </a:lstStyle>
          <a:p>
            <a:pPr>
              <a:defRPr/>
            </a:pPr>
            <a:endParaRPr lang="en-US"/>
          </a:p>
        </p:txBody>
      </p:sp>
      <p:sp>
        <p:nvSpPr>
          <p:cNvPr id="3" name="Fußzeilenplatzhalt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latin typeface="Times New Roman" charset="0"/>
              </a:defRPr>
            </a:lvl1pPr>
          </a:lstStyle>
          <a:p>
            <a:pPr>
              <a:defRPr/>
            </a:pPr>
            <a:r>
              <a:rPr lang="en-US"/>
              <a:t>Lukas Müller</a:t>
            </a:r>
          </a:p>
        </p:txBody>
      </p:sp>
      <p:sp>
        <p:nvSpPr>
          <p:cNvPr id="7" name="Rechteck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Rechteck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9" name="Rechteck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23" name="Foliennummernplatzhalt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kumimoji="0" sz="1000" b="1">
                <a:solidFill>
                  <a:srgbClr val="FFFFFF"/>
                </a:solidFill>
                <a:latin typeface="Tw Cen MT" panose="020B0602020104020603" pitchFamily="34" charset="0"/>
              </a:defRPr>
            </a:lvl1pPr>
          </a:lstStyle>
          <a:p>
            <a:fld id="{A72BDB27-ED34-4B72-B7D0-F089733FD0AB}" type="slidenum">
              <a:rPr lang="en-US" altLang="de-DE"/>
              <a:pPr/>
              <a:t>‹Nr.›</a:t>
            </a:fld>
            <a:endParaRPr lang="en-US" altLang="de-DE"/>
          </a:p>
        </p:txBody>
      </p:sp>
    </p:spTree>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83" r:id="rId8"/>
    <p:sldLayoutId id="2147484192" r:id="rId9"/>
    <p:sldLayoutId id="2147484184" r:id="rId10"/>
    <p:sldLayoutId id="2147484193" r:id="rId11"/>
  </p:sldLayoutIdLst>
  <p:hf hdr="0" dt="0"/>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w Cen MT" pitchFamily="34" charset="0"/>
        </a:defRPr>
      </a:lvl2pPr>
      <a:lvl3pPr algn="ctr" rtl="0" eaLnBrk="0" fontAlgn="base" hangingPunct="0">
        <a:spcBef>
          <a:spcPct val="0"/>
        </a:spcBef>
        <a:spcAft>
          <a:spcPct val="0"/>
        </a:spcAft>
        <a:defRPr sz="3600">
          <a:solidFill>
            <a:schemeClr val="tx2"/>
          </a:solidFill>
          <a:latin typeface="Tw Cen MT" pitchFamily="34" charset="0"/>
        </a:defRPr>
      </a:lvl3pPr>
      <a:lvl4pPr algn="ctr" rtl="0" eaLnBrk="0" fontAlgn="base" hangingPunct="0">
        <a:spcBef>
          <a:spcPct val="0"/>
        </a:spcBef>
        <a:spcAft>
          <a:spcPct val="0"/>
        </a:spcAft>
        <a:defRPr sz="3600">
          <a:solidFill>
            <a:schemeClr val="tx2"/>
          </a:solidFill>
          <a:latin typeface="Tw Cen MT" pitchFamily="34" charset="0"/>
        </a:defRPr>
      </a:lvl4pPr>
      <a:lvl5pPr algn="ctr" rtl="0" eaLnBrk="0" fontAlgn="base" hangingPunct="0">
        <a:spcBef>
          <a:spcPct val="0"/>
        </a:spcBef>
        <a:spcAft>
          <a:spcPct val="0"/>
        </a:spcAft>
        <a:defRPr sz="3600">
          <a:solidFill>
            <a:schemeClr val="tx2"/>
          </a:solidFill>
          <a:latin typeface="Tw Cen MT" pitchFamily="34" charset="0"/>
        </a:defRPr>
      </a:lvl5pPr>
      <a:lvl6pPr marL="457200" algn="ctr" rtl="0" fontAlgn="base">
        <a:spcBef>
          <a:spcPct val="0"/>
        </a:spcBef>
        <a:spcAft>
          <a:spcPct val="0"/>
        </a:spcAft>
        <a:defRPr sz="3600">
          <a:solidFill>
            <a:schemeClr val="tx2"/>
          </a:solidFill>
          <a:latin typeface="Tw Cen MT" pitchFamily="34" charset="0"/>
        </a:defRPr>
      </a:lvl6pPr>
      <a:lvl7pPr marL="914400" algn="ctr" rtl="0" fontAlgn="base">
        <a:spcBef>
          <a:spcPct val="0"/>
        </a:spcBef>
        <a:spcAft>
          <a:spcPct val="0"/>
        </a:spcAft>
        <a:defRPr sz="3600">
          <a:solidFill>
            <a:schemeClr val="tx2"/>
          </a:solidFill>
          <a:latin typeface="Tw Cen MT" pitchFamily="34" charset="0"/>
        </a:defRPr>
      </a:lvl7pPr>
      <a:lvl8pPr marL="1371600" algn="ctr" rtl="0" fontAlgn="base">
        <a:spcBef>
          <a:spcPct val="0"/>
        </a:spcBef>
        <a:spcAft>
          <a:spcPct val="0"/>
        </a:spcAft>
        <a:defRPr sz="3600">
          <a:solidFill>
            <a:schemeClr val="tx2"/>
          </a:solidFill>
          <a:latin typeface="Tw Cen MT" pitchFamily="34" charset="0"/>
        </a:defRPr>
      </a:lvl8pPr>
      <a:lvl9pPr marL="1828800" algn="ctr" rtl="0" fontAlgn="base">
        <a:spcBef>
          <a:spcPct val="0"/>
        </a:spcBef>
        <a:spcAft>
          <a:spcPct val="0"/>
        </a:spcAft>
        <a:defRPr sz="36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59.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hyperlink" Target="http://download-uk.oracle.com/docs/cd/B10501_01/index.htm" TargetMode="Externa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60.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61.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6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91.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2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2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mailto:lukas.mueller@keta.ch"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56.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57.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58.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8313" y="0"/>
            <a:ext cx="8280400" cy="1295400"/>
          </a:xfrm>
        </p:spPr>
        <p:txBody>
          <a:bodyPr/>
          <a:lstStyle/>
          <a:p>
            <a:pPr eaLnBrk="1" hangingPunct="1"/>
            <a:r>
              <a:rPr lang="de-DE" altLang="de-DE" sz="4000"/>
              <a:t>Datenbank 2</a:t>
            </a:r>
          </a:p>
        </p:txBody>
      </p:sp>
      <p:sp>
        <p:nvSpPr>
          <p:cNvPr id="16387" name="Rectangle 3"/>
          <p:cNvSpPr>
            <a:spLocks noGrp="1" noChangeArrowheads="1"/>
          </p:cNvSpPr>
          <p:nvPr>
            <p:ph sz="quarter" idx="1"/>
          </p:nvPr>
        </p:nvSpPr>
        <p:spPr>
          <a:xfrm>
            <a:off x="1187450" y="2349500"/>
            <a:ext cx="7543800" cy="4114800"/>
          </a:xfrm>
        </p:spPr>
        <p:txBody>
          <a:bodyPr/>
          <a:lstStyle/>
          <a:p>
            <a:pPr eaLnBrk="1" hangingPunct="1">
              <a:defRPr/>
            </a:pPr>
            <a:r>
              <a:rPr lang="de-DE" sz="2800" dirty="0"/>
              <a:t>Übersicht / Einleitung</a:t>
            </a:r>
          </a:p>
          <a:p>
            <a:pPr marL="319088" lvl="1" indent="-319088" eaLnBrk="1" hangingPunct="1">
              <a:spcBef>
                <a:spcPts val="700"/>
              </a:spcBef>
              <a:buClr>
                <a:schemeClr val="accent2"/>
              </a:buClr>
              <a:buSzPct val="60000"/>
              <a:buFont typeface="Wingdings" pitchFamily="2" charset="2"/>
              <a:buChar char=""/>
              <a:defRPr/>
            </a:pPr>
            <a:r>
              <a:rPr lang="de-DE" sz="2800" dirty="0"/>
              <a:t>Stoffplan, Lernziele, Rekapitulation</a:t>
            </a:r>
          </a:p>
          <a:p>
            <a:pPr eaLnBrk="1" hangingPunct="1">
              <a:defRPr/>
            </a:pPr>
            <a:r>
              <a:rPr lang="de-DE" sz="2800" dirty="0"/>
              <a:t>Rekapitulation ER-Modell</a:t>
            </a:r>
          </a:p>
          <a:p>
            <a:pPr lvl="1" eaLnBrk="1" hangingPunct="1">
              <a:defRPr/>
            </a:pPr>
            <a:r>
              <a:rPr lang="de-DE" sz="2800" dirty="0"/>
              <a:t>Beziehungen</a:t>
            </a:r>
          </a:p>
          <a:p>
            <a:pPr lvl="1" eaLnBrk="1" hangingPunct="1">
              <a:defRPr/>
            </a:pPr>
            <a:r>
              <a:rPr lang="de-DE" sz="2800" dirty="0"/>
              <a:t>Rekursionen</a:t>
            </a:r>
          </a:p>
          <a:p>
            <a:pPr lvl="1" eaLnBrk="1" hangingPunct="1">
              <a:defRPr/>
            </a:pPr>
            <a:r>
              <a:rPr lang="de-DE" sz="2800" dirty="0"/>
              <a:t>Spezialisierung / Generalisierung</a:t>
            </a:r>
          </a:p>
          <a:p>
            <a:pPr marL="319088" lvl="1" indent="-319088" eaLnBrk="1" hangingPunct="1">
              <a:spcBef>
                <a:spcPts val="700"/>
              </a:spcBef>
              <a:buClr>
                <a:schemeClr val="accent2"/>
              </a:buClr>
              <a:buSzPct val="60000"/>
              <a:buFont typeface="Wingdings" pitchFamily="2" charset="2"/>
              <a:buChar char=""/>
              <a:defRPr/>
            </a:pPr>
            <a:endParaRPr lang="de-DE" sz="2800" dirty="0"/>
          </a:p>
          <a:p>
            <a:pPr eaLnBrk="1" hangingPunct="1">
              <a:defRPr/>
            </a:pPr>
            <a:r>
              <a:rPr lang="de-DE" sz="2800" dirty="0"/>
              <a:t>Praktische Übungen</a:t>
            </a:r>
          </a:p>
        </p:txBody>
      </p:sp>
      <p:sp>
        <p:nvSpPr>
          <p:cNvPr id="16389" name="Text Box 5"/>
          <p:cNvSpPr txBox="1">
            <a:spLocks noChangeArrowheads="1"/>
          </p:cNvSpPr>
          <p:nvPr/>
        </p:nvSpPr>
        <p:spPr bwMode="auto">
          <a:xfrm>
            <a:off x="1143000" y="17526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1. Schultag</a:t>
            </a:r>
            <a:endParaRPr kumimoji="0" lang="de-DE" sz="3200" dirty="0">
              <a:solidFill>
                <a:schemeClr val="accent1"/>
              </a:solidFill>
              <a:latin typeface="+mn-lt"/>
            </a:endParaRPr>
          </a:p>
        </p:txBody>
      </p:sp>
      <p:sp>
        <p:nvSpPr>
          <p:cNvPr id="8" name="Foliennummernplatzhalter 7"/>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1EEBD65B-4034-47D2-AAC4-76F38FADDB8E}" type="slidenum">
              <a:rPr kumimoji="0" lang="en-US" altLang="de-DE" sz="1000">
                <a:solidFill>
                  <a:srgbClr val="FFFFFF"/>
                </a:solidFill>
                <a:latin typeface="Tw Cen MT" panose="020B0602020104020603" pitchFamily="34" charset="0"/>
              </a:rPr>
              <a:pPr/>
              <a:t>1</a:t>
            </a:fld>
            <a:endParaRPr kumimoji="0" lang="en-US" altLang="de-DE" sz="1000">
              <a:solidFill>
                <a:srgbClr val="FFFFFF"/>
              </a:solidFill>
              <a:latin typeface="Tw Cen MT" panose="020B0602020104020603" pitchFamily="34" charset="0"/>
            </a:endParaRPr>
          </a:p>
        </p:txBody>
      </p:sp>
      <p:sp>
        <p:nvSpPr>
          <p:cNvPr id="9" name="Fußzeilenplatzhalter 8"/>
          <p:cNvSpPr>
            <a:spLocks noGrp="1"/>
          </p:cNvSpPr>
          <p:nvPr>
            <p:ph type="ftr" sz="quarter" idx="11"/>
          </p:nvPr>
        </p:nvSpPr>
        <p:spPr/>
        <p:txBody>
          <a:bodyPr/>
          <a:lstStyle/>
          <a:p>
            <a:pPr>
              <a:defRPr/>
            </a:pPr>
            <a:r>
              <a:rPr lang="en-US"/>
              <a:t>Lukas Müller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platzhalter 6"/>
          <p:cNvSpPr>
            <a:spLocks noGrp="1"/>
          </p:cNvSpPr>
          <p:nvPr>
            <p:ph type="body" idx="1"/>
          </p:nvPr>
        </p:nvSpPr>
        <p:spPr/>
        <p:txBody>
          <a:bodyPr/>
          <a:lstStyle/>
          <a:p>
            <a:pPr eaLnBrk="1" hangingPunct="1"/>
            <a:r>
              <a:rPr lang="de-CH" altLang="de-DE"/>
              <a:t>Unterricht</a:t>
            </a:r>
          </a:p>
        </p:txBody>
      </p:sp>
      <p:sp>
        <p:nvSpPr>
          <p:cNvPr id="20483" name="Rectangle 1026"/>
          <p:cNvSpPr>
            <a:spLocks noGrp="1" noChangeArrowheads="1"/>
          </p:cNvSpPr>
          <p:nvPr>
            <p:ph type="title"/>
          </p:nvPr>
        </p:nvSpPr>
        <p:spPr/>
        <p:txBody>
          <a:bodyPr/>
          <a:lstStyle/>
          <a:p>
            <a:pPr eaLnBrk="1" hangingPunct="1"/>
            <a:r>
              <a:rPr lang="de-DE" altLang="de-DE" sz="3600">
                <a:solidFill>
                  <a:schemeClr val="tx2"/>
                </a:solidFill>
              </a:rPr>
              <a:t>Verhaltensregeln</a:t>
            </a:r>
          </a:p>
        </p:txBody>
      </p:sp>
      <p:sp>
        <p:nvSpPr>
          <p:cNvPr id="5" name="Foliennummernplatzhalter 4"/>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3ADD5D1-E290-45C8-92FD-5BAB6A6E006B}" type="slidenum">
              <a:rPr kumimoji="0" lang="en-US" altLang="de-DE">
                <a:solidFill>
                  <a:srgbClr val="FFFFFF"/>
                </a:solidFill>
                <a:latin typeface="Tw Cen MT" panose="020B0602020104020603" pitchFamily="34" charset="0"/>
              </a:rPr>
              <a:pPr/>
              <a:t>10</a:t>
            </a:fld>
            <a:endParaRPr kumimoji="0" lang="en-US" altLang="de-DE">
              <a:solidFill>
                <a:srgbClr val="FFFFFF"/>
              </a:solidFill>
              <a:latin typeface="Tw Cen MT" panose="020B0602020104020603" pitchFamily="34" charset="0"/>
            </a:endParaRPr>
          </a:p>
        </p:txBody>
      </p:sp>
      <p:sp>
        <p:nvSpPr>
          <p:cNvPr id="6" name="Fußzeilenplatzhalter 5"/>
          <p:cNvSpPr>
            <a:spLocks noGrp="1"/>
          </p:cNvSpPr>
          <p:nvPr>
            <p:ph type="ftr" sz="quarter" idx="12"/>
          </p:nvPr>
        </p:nvSpPr>
        <p:spPr/>
        <p:txBody>
          <a:bodyPr/>
          <a:lstStyle/>
          <a:p>
            <a:pPr>
              <a:defRPr/>
            </a:pPr>
            <a:r>
              <a:rPr lang="en-US"/>
              <a:t>Lukas Müller</a:t>
            </a:r>
          </a:p>
        </p:txBody>
      </p:sp>
      <p:sp>
        <p:nvSpPr>
          <p:cNvPr id="20486" name="Rectangle 1027"/>
          <p:cNvSpPr>
            <a:spLocks noChangeArrowheads="1"/>
          </p:cNvSpPr>
          <p:nvPr/>
        </p:nvSpPr>
        <p:spPr bwMode="auto">
          <a:xfrm>
            <a:off x="838200" y="1676400"/>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endParaRPr lang="de-DE" altLang="de-DE">
              <a:latin typeface="Tw Cen MT" panose="020B0602020104020603" pitchFamily="34" charset="0"/>
            </a:endParaRPr>
          </a:p>
        </p:txBody>
      </p:sp>
      <p:sp>
        <p:nvSpPr>
          <p:cNvPr id="20487" name="Rectangle 1028"/>
          <p:cNvSpPr>
            <a:spLocks noChangeArrowheads="1"/>
          </p:cNvSpPr>
          <p:nvPr/>
        </p:nvSpPr>
        <p:spPr bwMode="auto">
          <a:xfrm>
            <a:off x="914400" y="3200400"/>
            <a:ext cx="777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None/>
            </a:pPr>
            <a:endParaRPr lang="de-DE" altLang="de-DE">
              <a:latin typeface="Tw Cen MT" panose="020B0602020104020603"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nvGraphicFramePr>
        <p:xfrm>
          <a:off x="865188" y="2127250"/>
          <a:ext cx="6835775" cy="4356100"/>
        </p:xfrm>
        <a:graphic>
          <a:graphicData uri="http://schemas.openxmlformats.org/presentationml/2006/ole">
            <mc:AlternateContent xmlns:mc="http://schemas.openxmlformats.org/markup-compatibility/2006">
              <mc:Choice xmlns:v="urn:schemas-microsoft-com:vml" Requires="v">
                <p:oleObj spid="_x0000_s99335" name="Dokument" r:id="rId3" imgW="4632960" imgH="2953512" progId="Word.Document.8">
                  <p:embed/>
                </p:oleObj>
              </mc:Choice>
              <mc:Fallback>
                <p:oleObj name="Dokument" r:id="rId3" imgW="4632960" imgH="2953512"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8" y="2127250"/>
                        <a:ext cx="6835775"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1" name="Titel 3"/>
          <p:cNvSpPr>
            <a:spLocks noGrp="1"/>
          </p:cNvSpPr>
          <p:nvPr>
            <p:ph type="title"/>
          </p:nvPr>
        </p:nvSpPr>
        <p:spPr/>
        <p:txBody>
          <a:bodyPr/>
          <a:lstStyle/>
          <a:p>
            <a:pPr eaLnBrk="1" hangingPunct="1"/>
            <a:r>
              <a:rPr lang="de-DE" altLang="de-DE" b="1"/>
              <a:t>PL/SQL- Block- die kleinste Einheit</a:t>
            </a:r>
            <a:endParaRPr lang="de-CH" altLang="de-DE"/>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8"/>
          <p:cNvSpPr txBox="1">
            <a:spLocks noChangeAspect="1" noChangeArrowheads="1"/>
          </p:cNvSpPr>
          <p:nvPr/>
        </p:nvSpPr>
        <p:spPr bwMode="auto">
          <a:xfrm>
            <a:off x="714375" y="1785938"/>
            <a:ext cx="79978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0" algn="l"/>
              </a:tabLst>
              <a:defRPr kumimoji="1" sz="2400">
                <a:solidFill>
                  <a:schemeClr val="tx1"/>
                </a:solidFill>
                <a:latin typeface="Times New Roman" panose="02020603050405020304" pitchFamily="18" charset="0"/>
              </a:defRPr>
            </a:lvl1pPr>
            <a:lvl2pPr marL="381000">
              <a:tabLst>
                <a:tab pos="0" algn="l"/>
              </a:tabLst>
              <a:defRPr kumimoji="1" sz="2400">
                <a:solidFill>
                  <a:schemeClr val="tx1"/>
                </a:solidFill>
                <a:latin typeface="Times New Roman" panose="02020603050405020304" pitchFamily="18" charset="0"/>
              </a:defRPr>
            </a:lvl2pPr>
            <a:lvl3pPr marL="1143000" indent="-228600">
              <a:tabLst>
                <a:tab pos="0" algn="l"/>
              </a:tabLst>
              <a:defRPr kumimoji="1" sz="2400">
                <a:solidFill>
                  <a:schemeClr val="tx1"/>
                </a:solidFill>
                <a:latin typeface="Times New Roman" panose="02020603050405020304" pitchFamily="18" charset="0"/>
              </a:defRPr>
            </a:lvl3pPr>
            <a:lvl4pPr marL="1600200" indent="-228600">
              <a:tabLst>
                <a:tab pos="0" algn="l"/>
              </a:tabLst>
              <a:defRPr kumimoji="1" sz="2400">
                <a:solidFill>
                  <a:schemeClr val="tx1"/>
                </a:solidFill>
                <a:latin typeface="Times New Roman" panose="02020603050405020304" pitchFamily="18" charset="0"/>
              </a:defRPr>
            </a:lvl4pPr>
            <a:lvl5pPr marL="2057400" indent="-228600">
              <a:tabLst>
                <a:tab pos="0" algn="l"/>
              </a:tabLst>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0" algn="l"/>
              </a:tabLst>
              <a:defRPr kumimoji="1" sz="2400">
                <a:solidFill>
                  <a:schemeClr val="tx1"/>
                </a:solidFill>
                <a:latin typeface="Times New Roman" panose="02020603050405020304" pitchFamily="18" charset="0"/>
              </a:defRPr>
            </a:lvl9pPr>
          </a:lstStyle>
          <a:p>
            <a:r>
              <a:rPr lang="de-DE" altLang="de-DE" sz="2000" b="1">
                <a:solidFill>
                  <a:srgbClr val="000099"/>
                </a:solidFill>
              </a:rPr>
              <a:t>PACKAGES</a:t>
            </a:r>
            <a:r>
              <a:rPr lang="de-DE" altLang="de-DE" sz="2000" b="1"/>
              <a:t> sind Datenbankobjekte, mit denen logisch in Verbindung stehende Programmkonstrukte </a:t>
            </a:r>
          </a:p>
          <a:p>
            <a:endParaRPr lang="de-DE" altLang="de-DE" sz="2000" b="1"/>
          </a:p>
          <a:p>
            <a:pPr lvl="1">
              <a:buFontTx/>
              <a:buChar char="•"/>
            </a:pPr>
            <a:r>
              <a:rPr lang="de-DE" altLang="de-DE" sz="2000" b="1"/>
              <a:t>  Prozeduren, </a:t>
            </a:r>
          </a:p>
          <a:p>
            <a:pPr lvl="1">
              <a:buFontTx/>
              <a:buChar char="•"/>
            </a:pPr>
            <a:r>
              <a:rPr lang="de-DE" altLang="de-DE" sz="2000" b="1"/>
              <a:t>  Funktionen, </a:t>
            </a:r>
          </a:p>
          <a:p>
            <a:pPr lvl="1">
              <a:buFontTx/>
              <a:buChar char="•"/>
            </a:pPr>
            <a:r>
              <a:rPr lang="de-DE" altLang="de-DE" sz="2000" b="1"/>
              <a:t>  CURSOR, </a:t>
            </a:r>
          </a:p>
          <a:p>
            <a:pPr lvl="1">
              <a:buFontTx/>
              <a:buChar char="•"/>
            </a:pPr>
            <a:r>
              <a:rPr lang="de-DE" altLang="de-DE" sz="2000" b="1"/>
              <a:t>  Variablen und Konstanten</a:t>
            </a:r>
          </a:p>
          <a:p>
            <a:pPr lvl="1">
              <a:buFontTx/>
              <a:buChar char="•"/>
            </a:pPr>
            <a:r>
              <a:rPr lang="de-DE" altLang="de-DE" sz="2000" b="1"/>
              <a:t>  EXCEPTIONS</a:t>
            </a:r>
          </a:p>
          <a:p>
            <a:endParaRPr lang="de-DE" altLang="de-DE" sz="2000" b="1"/>
          </a:p>
          <a:p>
            <a:r>
              <a:rPr lang="de-DE" altLang="de-DE" sz="2000" b="1"/>
              <a:t>zu einer Einheit zusammengefasst werden. Ihre Abspeicherung erfolgt in kompilierter Form in der Datenbank.</a:t>
            </a:r>
          </a:p>
          <a:p>
            <a:endParaRPr lang="de-DE" altLang="de-DE" sz="2000" b="1"/>
          </a:p>
          <a:p>
            <a:pPr lvl="1">
              <a:buFontTx/>
              <a:buChar char="•"/>
            </a:pPr>
            <a:r>
              <a:rPr lang="de-DE" altLang="de-DE" sz="2000" b="1"/>
              <a:t>   Spezifikation</a:t>
            </a:r>
          </a:p>
          <a:p>
            <a:pPr lvl="1">
              <a:buFontTx/>
              <a:buChar char="•"/>
            </a:pPr>
            <a:r>
              <a:rPr lang="de-DE" altLang="de-DE" sz="2000" b="1"/>
              <a:t>   Body</a:t>
            </a:r>
          </a:p>
        </p:txBody>
      </p:sp>
      <p:sp>
        <p:nvSpPr>
          <p:cNvPr id="100355" name="Titel 3"/>
          <p:cNvSpPr>
            <a:spLocks noGrp="1"/>
          </p:cNvSpPr>
          <p:nvPr>
            <p:ph type="title"/>
          </p:nvPr>
        </p:nvSpPr>
        <p:spPr/>
        <p:txBody>
          <a:bodyPr/>
          <a:lstStyle/>
          <a:p>
            <a:pPr eaLnBrk="1" hangingPunct="1"/>
            <a:r>
              <a:rPr lang="de-DE" altLang="de-DE" b="1"/>
              <a:t>PL/SQL-Packages</a:t>
            </a:r>
            <a:endParaRPr lang="de-CH" altLang="de-DE"/>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06"/>
          <p:cNvSpPr txBox="1">
            <a:spLocks noChangeArrowheads="1"/>
          </p:cNvSpPr>
          <p:nvPr/>
        </p:nvSpPr>
        <p:spPr bwMode="auto">
          <a:xfrm>
            <a:off x="642938" y="1570038"/>
            <a:ext cx="8231187"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b="1">
                <a:latin typeface="Courier New" panose="02070309020205020404" pitchFamily="49" charset="0"/>
                <a:cs typeface="Courier New" panose="02070309020205020404" pitchFamily="49" charset="0"/>
              </a:rPr>
              <a:t>CREATE [OR REPLACE ] PACKAGE Packagename</a:t>
            </a:r>
          </a:p>
          <a:p>
            <a:r>
              <a:rPr lang="de-DE" altLang="de-DE" b="1">
                <a:latin typeface="Courier New" panose="02070309020205020404" pitchFamily="49" charset="0"/>
                <a:cs typeface="Courier New" panose="02070309020205020404" pitchFamily="49" charset="0"/>
              </a:rPr>
              <a:t>	{ IS | AS } &lt;Spezifikation&gt;</a:t>
            </a:r>
          </a:p>
          <a:p>
            <a:r>
              <a:rPr lang="de-DE" altLang="de-DE" b="1">
                <a:latin typeface="Courier New" panose="02070309020205020404" pitchFamily="49" charset="0"/>
                <a:cs typeface="Courier New" panose="02070309020205020404" pitchFamily="49" charset="0"/>
              </a:rPr>
              <a:t>END [Packagename ];</a:t>
            </a:r>
          </a:p>
          <a:p>
            <a:endParaRPr lang="de-DE" altLang="de-DE" b="1">
              <a:latin typeface="Courier New" panose="02070309020205020404" pitchFamily="49" charset="0"/>
              <a:cs typeface="Courier New" panose="02070309020205020404" pitchFamily="49" charset="0"/>
            </a:endParaRPr>
          </a:p>
          <a:p>
            <a:r>
              <a:rPr lang="de-DE" altLang="de-DE" b="1">
                <a:solidFill>
                  <a:srgbClr val="0000FF"/>
                </a:solidFill>
                <a:latin typeface="Courier New" panose="02070309020205020404" pitchFamily="49" charset="0"/>
                <a:cs typeface="Courier New" panose="02070309020205020404" pitchFamily="49" charset="0"/>
              </a:rPr>
              <a:t>CREATE OR REPLACE PACKAGE Math_Pack AS</a:t>
            </a:r>
          </a:p>
          <a:p>
            <a:r>
              <a:rPr lang="de-DE" altLang="de-DE" b="1">
                <a:latin typeface="Courier New" panose="02070309020205020404" pitchFamily="49" charset="0"/>
                <a:cs typeface="Courier New" panose="02070309020205020404" pitchFamily="49" charset="0"/>
              </a:rPr>
              <a:t>     PROCEDURE Mitteln (x IN NUMBER, y IN NUMBER);</a:t>
            </a:r>
          </a:p>
          <a:p>
            <a:r>
              <a:rPr lang="de-DE" altLang="de-DE" b="1">
                <a:latin typeface="Courier New" panose="02070309020205020404" pitchFamily="49" charset="0"/>
                <a:cs typeface="Courier New" panose="02070309020205020404" pitchFamily="49" charset="0"/>
              </a:rPr>
              <a:t>      PROCEDURE Root     (x IN NUMBER, y IN NUMBER);</a:t>
            </a:r>
          </a:p>
          <a:p>
            <a:r>
              <a:rPr lang="de-DE" altLang="de-DE" b="1">
                <a:latin typeface="Courier New" panose="02070309020205020404" pitchFamily="49" charset="0"/>
                <a:cs typeface="Courier New" panose="02070309020205020404" pitchFamily="49" charset="0"/>
              </a:rPr>
              <a:t>      Ergebnis NUMBER;</a:t>
            </a:r>
          </a:p>
          <a:p>
            <a:r>
              <a:rPr lang="de-DE" altLang="de-DE" b="1">
                <a:solidFill>
                  <a:srgbClr val="0000FF"/>
                </a:solidFill>
                <a:latin typeface="Courier New" panose="02070309020205020404" pitchFamily="49" charset="0"/>
                <a:cs typeface="Courier New" panose="02070309020205020404" pitchFamily="49" charset="0"/>
              </a:rPr>
              <a:t>END Math_Pack;</a:t>
            </a:r>
          </a:p>
          <a:p>
            <a:endParaRPr lang="de-DE" altLang="de-DE" b="1">
              <a:solidFill>
                <a:srgbClr val="0000FF"/>
              </a:solidFill>
              <a:latin typeface="Courier New" panose="02070309020205020404" pitchFamily="49" charset="0"/>
              <a:cs typeface="Courier New" panose="02070309020205020404" pitchFamily="49" charset="0"/>
            </a:endParaRPr>
          </a:p>
        </p:txBody>
      </p:sp>
      <p:sp>
        <p:nvSpPr>
          <p:cNvPr id="101379" name="Titel 3"/>
          <p:cNvSpPr>
            <a:spLocks noGrp="1"/>
          </p:cNvSpPr>
          <p:nvPr>
            <p:ph type="title"/>
          </p:nvPr>
        </p:nvSpPr>
        <p:spPr/>
        <p:txBody>
          <a:bodyPr/>
          <a:lstStyle/>
          <a:p>
            <a:pPr eaLnBrk="1" hangingPunct="1"/>
            <a:r>
              <a:rPr lang="de-DE" altLang="de-DE" b="1"/>
              <a:t>Package-Spezifikation</a:t>
            </a:r>
            <a:endParaRPr lang="de-CH" altLang="de-DE"/>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91"/>
          <p:cNvSpPr>
            <a:spLocks noChangeArrowheads="1"/>
          </p:cNvSpPr>
          <p:nvPr/>
        </p:nvSpPr>
        <p:spPr bwMode="auto">
          <a:xfrm>
            <a:off x="319088" y="890588"/>
            <a:ext cx="7772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102403" name="Rectangle 92"/>
          <p:cNvSpPr>
            <a:spLocks noChangeAspect="1" noChangeArrowheads="1"/>
          </p:cNvSpPr>
          <p:nvPr/>
        </p:nvSpPr>
        <p:spPr bwMode="auto">
          <a:xfrm>
            <a:off x="319088" y="1598613"/>
            <a:ext cx="8689975"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b="1">
                <a:latin typeface="Courier New" panose="02070309020205020404" pitchFamily="49" charset="0"/>
                <a:cs typeface="Courier New" panose="02070309020205020404" pitchFamily="49" charset="0"/>
              </a:rPr>
              <a:t>CREATE [OR REPLACE ] PACKAGE BODY Name</a:t>
            </a:r>
          </a:p>
          <a:p>
            <a:r>
              <a:rPr lang="de-DE" altLang="de-DE" sz="1600" b="1">
                <a:latin typeface="Courier New" panose="02070309020205020404" pitchFamily="49" charset="0"/>
                <a:cs typeface="Courier New" panose="02070309020205020404" pitchFamily="49" charset="0"/>
              </a:rPr>
              <a:t>	{ IS | AS } &lt;BODY Spezifikation&gt; END;</a:t>
            </a:r>
          </a:p>
          <a:p>
            <a:endParaRPr lang="de-DE" altLang="de-DE" sz="1600" b="1">
              <a:latin typeface="Courier New" panose="02070309020205020404" pitchFamily="49" charset="0"/>
              <a:cs typeface="Courier New" panose="02070309020205020404" pitchFamily="49" charset="0"/>
            </a:endParaRPr>
          </a:p>
          <a:p>
            <a:r>
              <a:rPr lang="de-DE" altLang="de-DE" sz="1600" b="1">
                <a:solidFill>
                  <a:srgbClr val="0000FF"/>
                </a:solidFill>
                <a:latin typeface="Courier New" panose="02070309020205020404" pitchFamily="49" charset="0"/>
                <a:cs typeface="Courier New" panose="02070309020205020404" pitchFamily="49" charset="0"/>
              </a:rPr>
              <a:t>CREATE OR REPLACE PACKAGE BODY Math_Pack AS</a:t>
            </a:r>
          </a:p>
          <a:p>
            <a:r>
              <a:rPr lang="de-DE" altLang="de-DE" sz="1600" b="1">
                <a:latin typeface="Courier New" panose="02070309020205020404" pitchFamily="49" charset="0"/>
                <a:cs typeface="Courier New" panose="02070309020205020404" pitchFamily="49" charset="0"/>
              </a:rPr>
              <a:t>PROCEDURE Mitteln </a:t>
            </a:r>
          </a:p>
          <a:p>
            <a:r>
              <a:rPr lang="de-DE" altLang="de-DE" sz="1600" b="1">
                <a:latin typeface="Courier New" panose="02070309020205020404" pitchFamily="49" charset="0"/>
                <a:cs typeface="Courier New" panose="02070309020205020404" pitchFamily="49" charset="0"/>
              </a:rPr>
              <a:t>(x IN NUMBER, y IN NUMBER) IS</a:t>
            </a:r>
          </a:p>
          <a:p>
            <a:r>
              <a:rPr lang="de-DE" altLang="de-DE" sz="1600" b="1">
                <a:latin typeface="Courier New" panose="02070309020205020404" pitchFamily="49" charset="0"/>
                <a:cs typeface="Courier New" panose="02070309020205020404" pitchFamily="49" charset="0"/>
              </a:rPr>
              <a:t>BEGIN</a:t>
            </a:r>
          </a:p>
          <a:p>
            <a:r>
              <a:rPr lang="de-DE" altLang="de-DE" sz="1600" b="1">
                <a:latin typeface="Courier New" panose="02070309020205020404" pitchFamily="49" charset="0"/>
                <a:cs typeface="Courier New" panose="02070309020205020404" pitchFamily="49" charset="0"/>
              </a:rPr>
              <a:t>	Ergebnis:= (x + y) / 2;</a:t>
            </a:r>
          </a:p>
          <a:p>
            <a:r>
              <a:rPr lang="de-DE" altLang="de-DE" sz="1600" b="1">
                <a:latin typeface="Courier New" panose="02070309020205020404" pitchFamily="49" charset="0"/>
                <a:cs typeface="Courier New" panose="02070309020205020404" pitchFamily="49" charset="0"/>
              </a:rPr>
              <a:t>	DBMS_OUTPUT.PUT_LINE (</a:t>
            </a:r>
            <a:r>
              <a:rPr lang="de-DE" altLang="de-DE" sz="1600">
                <a:latin typeface="Courier New" panose="02070309020205020404" pitchFamily="49" charset="0"/>
                <a:cs typeface="Courier New" panose="02070309020205020404" pitchFamily="49" charset="0"/>
              </a:rPr>
              <a:t>'</a:t>
            </a:r>
            <a:r>
              <a:rPr lang="de-DE" altLang="de-DE" sz="1600" b="1">
                <a:latin typeface="Courier New" panose="02070309020205020404" pitchFamily="49" charset="0"/>
                <a:cs typeface="Courier New" panose="02070309020205020404" pitchFamily="49" charset="0"/>
              </a:rPr>
              <a:t> Ergebnis = </a:t>
            </a:r>
            <a:r>
              <a:rPr lang="de-DE" altLang="de-DE" sz="1600">
                <a:latin typeface="Courier New" panose="02070309020205020404" pitchFamily="49" charset="0"/>
                <a:cs typeface="Courier New" panose="02070309020205020404" pitchFamily="49" charset="0"/>
              </a:rPr>
              <a:t>'</a:t>
            </a:r>
            <a:r>
              <a:rPr lang="de-DE" altLang="de-DE" sz="1600" b="1">
                <a:latin typeface="Courier New" panose="02070309020205020404" pitchFamily="49" charset="0"/>
                <a:cs typeface="Courier New" panose="02070309020205020404" pitchFamily="49" charset="0"/>
              </a:rPr>
              <a:t> || TO_CHAR (Ergebnis));</a:t>
            </a:r>
          </a:p>
          <a:p>
            <a:r>
              <a:rPr lang="de-DE" altLang="de-DE" sz="1600" b="1">
                <a:latin typeface="Courier New" panose="02070309020205020404" pitchFamily="49" charset="0"/>
                <a:cs typeface="Courier New" panose="02070309020205020404" pitchFamily="49" charset="0"/>
              </a:rPr>
              <a:t>END Mitteln;</a:t>
            </a:r>
          </a:p>
          <a:p>
            <a:r>
              <a:rPr lang="de-DE" altLang="de-DE" sz="1600" b="1">
                <a:latin typeface="Courier New" panose="02070309020205020404" pitchFamily="49" charset="0"/>
                <a:cs typeface="Courier New" panose="02070309020205020404" pitchFamily="49" charset="0"/>
              </a:rPr>
              <a:t>PROCEDURE Root </a:t>
            </a:r>
          </a:p>
          <a:p>
            <a:r>
              <a:rPr lang="de-DE" altLang="de-DE" sz="1600" b="1">
                <a:latin typeface="Courier New" panose="02070309020205020404" pitchFamily="49" charset="0"/>
                <a:cs typeface="Courier New" panose="02070309020205020404" pitchFamily="49" charset="0"/>
              </a:rPr>
              <a:t>(x IN NUMBER, y IN NUMBER) IS</a:t>
            </a:r>
          </a:p>
          <a:p>
            <a:r>
              <a:rPr lang="de-DE" altLang="de-DE" sz="1600" b="1">
                <a:latin typeface="Courier New" panose="02070309020205020404" pitchFamily="49" charset="0"/>
                <a:cs typeface="Courier New" panose="02070309020205020404" pitchFamily="49" charset="0"/>
              </a:rPr>
              <a:t>BEGIN</a:t>
            </a:r>
          </a:p>
          <a:p>
            <a:r>
              <a:rPr lang="de-DE" altLang="de-DE" sz="1600" b="1">
                <a:latin typeface="Courier New" panose="02070309020205020404" pitchFamily="49" charset="0"/>
                <a:cs typeface="Courier New" panose="02070309020205020404" pitchFamily="49" charset="0"/>
              </a:rPr>
              <a:t>	Ergebnis:= SQRT (x * y);</a:t>
            </a:r>
          </a:p>
          <a:p>
            <a:r>
              <a:rPr lang="de-DE" altLang="de-DE" sz="1600" b="1">
                <a:latin typeface="Courier New" panose="02070309020205020404" pitchFamily="49" charset="0"/>
                <a:cs typeface="Courier New" panose="02070309020205020404" pitchFamily="49" charset="0"/>
              </a:rPr>
              <a:t>	DBMS_OUTPUT.PUT_LINE (</a:t>
            </a:r>
            <a:r>
              <a:rPr lang="de-DE" altLang="de-DE" sz="1600">
                <a:latin typeface="Courier New" panose="02070309020205020404" pitchFamily="49" charset="0"/>
                <a:cs typeface="Courier New" panose="02070309020205020404" pitchFamily="49" charset="0"/>
              </a:rPr>
              <a:t>'</a:t>
            </a:r>
            <a:r>
              <a:rPr lang="de-DE" altLang="de-DE" sz="1600" b="1">
                <a:latin typeface="Courier New" panose="02070309020205020404" pitchFamily="49" charset="0"/>
                <a:cs typeface="Courier New" panose="02070309020205020404" pitchFamily="49" charset="0"/>
              </a:rPr>
              <a:t> Ergebnis = </a:t>
            </a:r>
            <a:r>
              <a:rPr lang="de-DE" altLang="de-DE" sz="1600">
                <a:latin typeface="Courier New" panose="02070309020205020404" pitchFamily="49" charset="0"/>
                <a:cs typeface="Courier New" panose="02070309020205020404" pitchFamily="49" charset="0"/>
              </a:rPr>
              <a:t>'</a:t>
            </a:r>
            <a:r>
              <a:rPr lang="de-DE" altLang="de-DE" sz="1600" b="1">
                <a:latin typeface="Courier New" panose="02070309020205020404" pitchFamily="49" charset="0"/>
                <a:cs typeface="Courier New" panose="02070309020205020404" pitchFamily="49" charset="0"/>
              </a:rPr>
              <a:t> || TO_CHAR (Ergebnis));</a:t>
            </a:r>
          </a:p>
          <a:p>
            <a:r>
              <a:rPr lang="de-DE" altLang="de-DE" sz="1600" b="1">
                <a:latin typeface="Courier New" panose="02070309020205020404" pitchFamily="49" charset="0"/>
                <a:cs typeface="Courier New" panose="02070309020205020404" pitchFamily="49" charset="0"/>
              </a:rPr>
              <a:t>END Root;</a:t>
            </a:r>
          </a:p>
          <a:p>
            <a:r>
              <a:rPr lang="de-DE" altLang="de-DE" sz="1600" b="1">
                <a:solidFill>
                  <a:srgbClr val="0000FF"/>
                </a:solidFill>
                <a:latin typeface="Courier New" panose="02070309020205020404" pitchFamily="49" charset="0"/>
                <a:cs typeface="Courier New" panose="02070309020205020404" pitchFamily="49" charset="0"/>
              </a:rPr>
              <a:t>END Math_Pack;</a:t>
            </a:r>
          </a:p>
          <a:p>
            <a:r>
              <a:rPr lang="de-DE" altLang="de-DE" sz="1600" b="1">
                <a:latin typeface="Courier New" panose="02070309020205020404" pitchFamily="49" charset="0"/>
                <a:cs typeface="Courier New" panose="02070309020205020404" pitchFamily="49" charset="0"/>
              </a:rPr>
              <a:t>/</a:t>
            </a:r>
          </a:p>
          <a:p>
            <a:r>
              <a:rPr lang="de-DE" altLang="de-DE" sz="1600" b="1">
                <a:latin typeface="Courier New" panose="02070309020205020404" pitchFamily="49" charset="0"/>
                <a:cs typeface="Courier New" panose="02070309020205020404" pitchFamily="49" charset="0"/>
              </a:rPr>
              <a:t>EXECUTE </a:t>
            </a:r>
            <a:r>
              <a:rPr lang="de-DE" altLang="de-DE" sz="1600" b="1">
                <a:solidFill>
                  <a:srgbClr val="0000FF"/>
                </a:solidFill>
                <a:latin typeface="Courier New" panose="02070309020205020404" pitchFamily="49" charset="0"/>
                <a:cs typeface="Courier New" panose="02070309020205020404" pitchFamily="49" charset="0"/>
              </a:rPr>
              <a:t>MATH_PACK.Mitteln(7,9)</a:t>
            </a:r>
            <a:r>
              <a:rPr lang="de-DE" altLang="de-DE" sz="1600" b="1">
                <a:latin typeface="Courier New" panose="02070309020205020404" pitchFamily="49" charset="0"/>
                <a:cs typeface="Courier New" panose="02070309020205020404" pitchFamily="49" charset="0"/>
              </a:rPr>
              <a:t>;</a:t>
            </a:r>
          </a:p>
          <a:p>
            <a:endParaRPr lang="de-DE" altLang="de-DE" sz="1600" b="1">
              <a:latin typeface="Courier New" panose="02070309020205020404" pitchFamily="49" charset="0"/>
              <a:cs typeface="Courier New" panose="02070309020205020404" pitchFamily="49" charset="0"/>
            </a:endParaRPr>
          </a:p>
        </p:txBody>
      </p:sp>
      <p:sp>
        <p:nvSpPr>
          <p:cNvPr id="102404" name="Titel 3"/>
          <p:cNvSpPr>
            <a:spLocks noGrp="1"/>
          </p:cNvSpPr>
          <p:nvPr>
            <p:ph type="title"/>
          </p:nvPr>
        </p:nvSpPr>
        <p:spPr/>
        <p:txBody>
          <a:bodyPr/>
          <a:lstStyle/>
          <a:p>
            <a:pPr eaLnBrk="1" hangingPunct="1"/>
            <a:r>
              <a:rPr lang="de-DE" altLang="de-DE" b="1"/>
              <a:t>Package-Body</a:t>
            </a:r>
            <a:endParaRPr lang="de-CH" altLang="de-DE"/>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6"/>
          <p:cNvSpPr>
            <a:spLocks noChangeArrowheads="1"/>
          </p:cNvSpPr>
          <p:nvPr/>
        </p:nvSpPr>
        <p:spPr bwMode="auto">
          <a:xfrm>
            <a:off x="866775" y="1666875"/>
            <a:ext cx="72009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688975" indent="-230188">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spcBef>
                <a:spcPct val="20000"/>
              </a:spcBef>
              <a:buFontTx/>
              <a:buChar char="•"/>
            </a:pPr>
            <a:r>
              <a:rPr lang="de-DE" altLang="de-DE" sz="1800" b="1"/>
              <a:t>DBMS_STANDARD</a:t>
            </a:r>
          </a:p>
          <a:p>
            <a:pPr lvl="1">
              <a:lnSpc>
                <a:spcPct val="90000"/>
              </a:lnSpc>
              <a:spcBef>
                <a:spcPct val="50000"/>
              </a:spcBef>
              <a:buFontTx/>
              <a:buChar char="–"/>
            </a:pPr>
            <a:r>
              <a:rPr lang="de-DE" altLang="de-DE" sz="1800" b="1"/>
              <a:t>RAISE_APPLICATION_ERROR</a:t>
            </a:r>
          </a:p>
          <a:p>
            <a:pPr>
              <a:lnSpc>
                <a:spcPct val="90000"/>
              </a:lnSpc>
              <a:spcBef>
                <a:spcPct val="50000"/>
              </a:spcBef>
              <a:buFontTx/>
              <a:buChar char="•"/>
            </a:pPr>
            <a:r>
              <a:rPr lang="de-DE" altLang="de-DE" sz="1800" b="1"/>
              <a:t>DBMS_OUTPUT</a:t>
            </a:r>
          </a:p>
          <a:p>
            <a:pPr lvl="1">
              <a:lnSpc>
                <a:spcPct val="90000"/>
              </a:lnSpc>
              <a:spcBef>
                <a:spcPct val="50000"/>
              </a:spcBef>
              <a:buFontTx/>
              <a:buChar char="–"/>
            </a:pPr>
            <a:r>
              <a:rPr lang="de-DE" altLang="de-DE" sz="1800" b="1"/>
              <a:t>DBMS_OUTPUT.PUT_LINE(Text) </a:t>
            </a:r>
          </a:p>
          <a:p>
            <a:pPr>
              <a:lnSpc>
                <a:spcPct val="90000"/>
              </a:lnSpc>
              <a:spcBef>
                <a:spcPct val="50000"/>
              </a:spcBef>
              <a:buFontTx/>
              <a:buChar char="•"/>
            </a:pPr>
            <a:r>
              <a:rPr lang="de-DE" altLang="de-DE" sz="1800" b="1"/>
              <a:t>DBMS_SQL (Dynamisches SQL)</a:t>
            </a:r>
          </a:p>
          <a:p>
            <a:pPr>
              <a:lnSpc>
                <a:spcPct val="90000"/>
              </a:lnSpc>
              <a:spcBef>
                <a:spcPct val="50000"/>
              </a:spcBef>
              <a:buFontTx/>
              <a:buChar char="•"/>
            </a:pPr>
            <a:r>
              <a:rPr lang="de-DE" altLang="de-DE" sz="1800" b="1"/>
              <a:t>DBMS_TRANSACTION</a:t>
            </a:r>
          </a:p>
          <a:p>
            <a:pPr>
              <a:lnSpc>
                <a:spcPct val="90000"/>
              </a:lnSpc>
              <a:spcBef>
                <a:spcPct val="50000"/>
              </a:spcBef>
              <a:buFontTx/>
              <a:buChar char="•"/>
            </a:pPr>
            <a:r>
              <a:rPr lang="de-DE" altLang="de-DE" sz="1800" b="1"/>
              <a:t>UTL_FILE</a:t>
            </a:r>
          </a:p>
          <a:p>
            <a:pPr lvl="1">
              <a:lnSpc>
                <a:spcPct val="90000"/>
              </a:lnSpc>
              <a:spcBef>
                <a:spcPct val="20000"/>
              </a:spcBef>
              <a:buFontTx/>
              <a:buChar char="–"/>
            </a:pPr>
            <a:r>
              <a:rPr lang="de-DE" altLang="de-DE" sz="1800" b="1"/>
              <a:t>Dateien schreiben und lesen.</a:t>
            </a:r>
          </a:p>
          <a:p>
            <a:pPr>
              <a:lnSpc>
                <a:spcPct val="90000"/>
              </a:lnSpc>
              <a:spcBef>
                <a:spcPct val="50000"/>
              </a:spcBef>
              <a:buFontTx/>
              <a:buChar char="•"/>
            </a:pPr>
            <a:r>
              <a:rPr lang="de-DE" altLang="de-DE" sz="1800" b="1"/>
              <a:t>DBMS_SESSION</a:t>
            </a:r>
          </a:p>
          <a:p>
            <a:pPr>
              <a:lnSpc>
                <a:spcPct val="90000"/>
              </a:lnSpc>
              <a:spcBef>
                <a:spcPct val="50000"/>
              </a:spcBef>
              <a:buFontTx/>
              <a:buChar char="•"/>
            </a:pPr>
            <a:r>
              <a:rPr lang="de-DE" altLang="de-DE" sz="1800" b="1"/>
              <a:t>DBMS_UTILITY</a:t>
            </a:r>
          </a:p>
          <a:p>
            <a:pPr>
              <a:lnSpc>
                <a:spcPct val="90000"/>
              </a:lnSpc>
              <a:spcBef>
                <a:spcPct val="50000"/>
              </a:spcBef>
              <a:buFontTx/>
              <a:buChar char="•"/>
            </a:pPr>
            <a:r>
              <a:rPr lang="de-DE" altLang="de-DE" sz="1800" b="1"/>
              <a:t>DBMS_DESCRIBE</a:t>
            </a:r>
          </a:p>
          <a:p>
            <a:pPr>
              <a:lnSpc>
                <a:spcPct val="90000"/>
              </a:lnSpc>
              <a:spcBef>
                <a:spcPct val="50000"/>
              </a:spcBef>
              <a:buFontTx/>
              <a:buChar char="•"/>
            </a:pPr>
            <a:r>
              <a:rPr lang="de-DE" altLang="de-DE" sz="1800" b="1"/>
              <a:t>DBMS_LOCKDBMS_PIPE</a:t>
            </a:r>
          </a:p>
          <a:p>
            <a:pPr>
              <a:lnSpc>
                <a:spcPct val="90000"/>
              </a:lnSpc>
              <a:spcBef>
                <a:spcPct val="50000"/>
              </a:spcBef>
              <a:buFontTx/>
              <a:buChar char="•"/>
            </a:pPr>
            <a:r>
              <a:rPr lang="de-DE" altLang="de-DE" sz="1800" b="1"/>
              <a:t>HTML....</a:t>
            </a:r>
          </a:p>
        </p:txBody>
      </p:sp>
      <p:sp>
        <p:nvSpPr>
          <p:cNvPr id="103427" name="Titel 3"/>
          <p:cNvSpPr>
            <a:spLocks noGrp="1"/>
          </p:cNvSpPr>
          <p:nvPr>
            <p:ph type="title"/>
          </p:nvPr>
        </p:nvSpPr>
        <p:spPr/>
        <p:txBody>
          <a:bodyPr/>
          <a:lstStyle/>
          <a:p>
            <a:pPr eaLnBrk="1" hangingPunct="1"/>
            <a:r>
              <a:rPr lang="de-DE" altLang="de-DE" b="1"/>
              <a:t>Mitgelieferte Packages</a:t>
            </a:r>
            <a:endParaRPr lang="de-CH" altLang="de-DE"/>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9"/>
          <p:cNvSpPr>
            <a:spLocks noChangeArrowheads="1"/>
          </p:cNvSpPr>
          <p:nvPr/>
        </p:nvSpPr>
        <p:spPr bwMode="auto">
          <a:xfrm>
            <a:off x="642938" y="1785938"/>
            <a:ext cx="7997825"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90000"/>
              </a:lnSpc>
              <a:spcBef>
                <a:spcPct val="50000"/>
              </a:spcBef>
              <a:buFontTx/>
              <a:buChar char="•"/>
            </a:pPr>
            <a:r>
              <a:rPr lang="de-DE" altLang="de-DE" sz="1800"/>
              <a:t>APPEND</a:t>
            </a:r>
          </a:p>
          <a:p>
            <a:pPr>
              <a:lnSpc>
                <a:spcPct val="90000"/>
              </a:lnSpc>
              <a:spcBef>
                <a:spcPct val="50000"/>
              </a:spcBef>
              <a:buFontTx/>
              <a:buChar char="•"/>
            </a:pPr>
            <a:r>
              <a:rPr lang="de-DE" altLang="de-DE" sz="1800"/>
              <a:t>COMPARE</a:t>
            </a:r>
          </a:p>
          <a:p>
            <a:pPr>
              <a:lnSpc>
                <a:spcPct val="90000"/>
              </a:lnSpc>
              <a:spcBef>
                <a:spcPct val="50000"/>
              </a:spcBef>
              <a:buFontTx/>
              <a:buChar char="•"/>
            </a:pPr>
            <a:r>
              <a:rPr lang="de-DE" altLang="de-DE" sz="1800"/>
              <a:t>OPEN</a:t>
            </a:r>
          </a:p>
          <a:p>
            <a:pPr>
              <a:lnSpc>
                <a:spcPct val="90000"/>
              </a:lnSpc>
              <a:spcBef>
                <a:spcPct val="50000"/>
              </a:spcBef>
              <a:buFontTx/>
              <a:buChar char="•"/>
            </a:pPr>
            <a:r>
              <a:rPr lang="de-DE" altLang="de-DE" sz="1800"/>
              <a:t>READ</a:t>
            </a:r>
          </a:p>
          <a:p>
            <a:pPr>
              <a:lnSpc>
                <a:spcPct val="90000"/>
              </a:lnSpc>
              <a:spcBef>
                <a:spcPct val="50000"/>
              </a:spcBef>
              <a:buFontTx/>
              <a:buChar char="•"/>
            </a:pPr>
            <a:r>
              <a:rPr lang="de-DE" altLang="de-DE" sz="1800"/>
              <a:t>FILEOPEN</a:t>
            </a:r>
          </a:p>
          <a:p>
            <a:pPr>
              <a:lnSpc>
                <a:spcPct val="90000"/>
              </a:lnSpc>
              <a:spcBef>
                <a:spcPct val="50000"/>
              </a:spcBef>
              <a:buFontTx/>
              <a:buChar char="•"/>
            </a:pPr>
            <a:r>
              <a:rPr lang="de-DE" altLang="de-DE" sz="1800"/>
              <a:t>FILECLOSE</a:t>
            </a:r>
          </a:p>
          <a:p>
            <a:pPr>
              <a:lnSpc>
                <a:spcPct val="90000"/>
              </a:lnSpc>
              <a:spcBef>
                <a:spcPct val="50000"/>
              </a:spcBef>
              <a:buFontTx/>
              <a:buChar char="•"/>
            </a:pPr>
            <a:r>
              <a:rPr lang="de-DE" altLang="de-DE" sz="1800"/>
              <a:t>LOADFROMFILE</a:t>
            </a:r>
          </a:p>
          <a:p>
            <a:pPr>
              <a:lnSpc>
                <a:spcPct val="90000"/>
              </a:lnSpc>
              <a:spcBef>
                <a:spcPct val="50000"/>
              </a:spcBef>
            </a:pPr>
            <a:br>
              <a:rPr lang="de-DE" altLang="de-DE" sz="1800">
                <a:hlinkClick r:id="rId2"/>
              </a:rPr>
            </a:br>
            <a:br>
              <a:rPr lang="de-DE" altLang="de-DE" sz="1800">
                <a:hlinkClick r:id="rId2"/>
              </a:rPr>
            </a:br>
            <a:r>
              <a:rPr lang="de-DE" altLang="de-DE" sz="1800">
                <a:hlinkClick r:id="rId2"/>
              </a:rPr>
              <a:t>http://download-uk.oracle.com/docs/cd/B10501_01/index.htm</a:t>
            </a:r>
            <a:endParaRPr lang="de-DE" altLang="de-DE" sz="1800"/>
          </a:p>
          <a:p>
            <a:pPr>
              <a:lnSpc>
                <a:spcPct val="90000"/>
              </a:lnSpc>
              <a:spcBef>
                <a:spcPct val="50000"/>
              </a:spcBef>
            </a:pPr>
            <a:r>
              <a:rPr lang="de-DE" altLang="de-DE" sz="1800"/>
              <a:t>http://download-uk.oracle.com/docs/cd/B10501_01/appdev.920/a96612/toc.htm</a:t>
            </a:r>
          </a:p>
        </p:txBody>
      </p:sp>
      <p:sp>
        <p:nvSpPr>
          <p:cNvPr id="104451" name="AutoShape 42"/>
          <p:cNvSpPr>
            <a:spLocks/>
          </p:cNvSpPr>
          <p:nvPr/>
        </p:nvSpPr>
        <p:spPr bwMode="auto">
          <a:xfrm>
            <a:off x="3338513" y="2360613"/>
            <a:ext cx="2543175" cy="1914525"/>
          </a:xfrm>
          <a:prstGeom prst="rightBrace">
            <a:avLst>
              <a:gd name="adj1" fmla="val 8333"/>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endParaRPr lang="de-DE" altLang="de-DE" sz="1800"/>
          </a:p>
        </p:txBody>
      </p:sp>
      <p:sp>
        <p:nvSpPr>
          <p:cNvPr id="104452" name="AutoShape 43"/>
          <p:cNvSpPr>
            <a:spLocks/>
          </p:cNvSpPr>
          <p:nvPr/>
        </p:nvSpPr>
        <p:spPr bwMode="auto">
          <a:xfrm>
            <a:off x="3429000" y="1785938"/>
            <a:ext cx="676275" cy="1325562"/>
          </a:xfrm>
          <a:prstGeom prst="rightBrace">
            <a:avLst>
              <a:gd name="adj1" fmla="val 1633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104453" name="AutoShape 44"/>
          <p:cNvSpPr>
            <a:spLocks/>
          </p:cNvSpPr>
          <p:nvPr/>
        </p:nvSpPr>
        <p:spPr bwMode="auto">
          <a:xfrm>
            <a:off x="3429000" y="3286125"/>
            <a:ext cx="676275" cy="914400"/>
          </a:xfrm>
          <a:prstGeom prst="rightBrace">
            <a:avLst>
              <a:gd name="adj1" fmla="val 112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104454" name="Text Box 47"/>
          <p:cNvSpPr txBox="1">
            <a:spLocks noChangeArrowheads="1"/>
          </p:cNvSpPr>
          <p:nvPr/>
        </p:nvSpPr>
        <p:spPr bwMode="auto">
          <a:xfrm>
            <a:off x="4500563" y="2071688"/>
            <a:ext cx="2178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2000"/>
              <a:t>BLOB</a:t>
            </a:r>
            <a:br>
              <a:rPr lang="de-DE" altLang="de-DE" sz="2000"/>
            </a:br>
            <a:r>
              <a:rPr lang="de-DE" altLang="de-DE" sz="2000"/>
              <a:t>CBLOB</a:t>
            </a:r>
          </a:p>
        </p:txBody>
      </p:sp>
      <p:sp>
        <p:nvSpPr>
          <p:cNvPr id="104455" name="Text Box 48"/>
          <p:cNvSpPr txBox="1">
            <a:spLocks noChangeArrowheads="1"/>
          </p:cNvSpPr>
          <p:nvPr/>
        </p:nvSpPr>
        <p:spPr bwMode="auto">
          <a:xfrm>
            <a:off x="4429125" y="3500438"/>
            <a:ext cx="2178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2000"/>
              <a:t>BFile</a:t>
            </a:r>
          </a:p>
        </p:txBody>
      </p:sp>
      <p:sp>
        <p:nvSpPr>
          <p:cNvPr id="104456" name="Titel 8"/>
          <p:cNvSpPr>
            <a:spLocks noGrp="1"/>
          </p:cNvSpPr>
          <p:nvPr>
            <p:ph type="title"/>
          </p:nvPr>
        </p:nvSpPr>
        <p:spPr/>
        <p:txBody>
          <a:bodyPr/>
          <a:lstStyle/>
          <a:p>
            <a:pPr eaLnBrk="1" hangingPunct="1"/>
            <a:r>
              <a:rPr lang="de-DE" altLang="de-DE" sz="3600" b="1"/>
              <a:t>DBMS_LOB: Zum Manipulieren von </a:t>
            </a:r>
            <a:br>
              <a:rPr lang="de-DE" altLang="de-DE" sz="3600" b="1"/>
            </a:br>
            <a:r>
              <a:rPr lang="de-DE" altLang="de-DE" sz="3600" b="1"/>
              <a:t>BLOB, CBLOB und BFILE-Daten</a:t>
            </a:r>
            <a:endParaRPr lang="de-CH" altLang="de-DE" sz="36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9"/>
          <p:cNvSpPr>
            <a:spLocks noGrp="1" noChangeArrowheads="1"/>
          </p:cNvSpPr>
          <p:nvPr>
            <p:ph type="title"/>
          </p:nvPr>
        </p:nvSpPr>
        <p:spPr>
          <a:noFill/>
        </p:spPr>
        <p:txBody>
          <a:bodyPr anchor="b"/>
          <a:lstStyle/>
          <a:p>
            <a:r>
              <a:rPr lang="de-DE" altLang="de-DE" sz="3600" b="1"/>
              <a:t>Wie verarbeitet man die Ergebnismenge eines SELECT ?</a:t>
            </a:r>
          </a:p>
        </p:txBody>
      </p:sp>
      <p:sp>
        <p:nvSpPr>
          <p:cNvPr id="105475" name="Rectangle 30"/>
          <p:cNvSpPr>
            <a:spLocks noGrp="1" noChangeArrowheads="1"/>
          </p:cNvSpPr>
          <p:nvPr>
            <p:ph type="subTitle" idx="4294967295"/>
          </p:nvPr>
        </p:nvSpPr>
        <p:spPr>
          <a:xfrm>
            <a:off x="1000125" y="1785938"/>
            <a:ext cx="7035800" cy="2908300"/>
          </a:xfrm>
          <a:noFill/>
        </p:spPr>
        <p:txBody>
          <a:bodyPr/>
          <a:lstStyle/>
          <a:p>
            <a:pPr marL="344488" indent="-344488"/>
            <a:r>
              <a:rPr lang="de-DE" altLang="de-DE" sz="3600" b="1"/>
              <a:t>Das CURSOR - Konzept:</a:t>
            </a:r>
          </a:p>
          <a:p>
            <a:pPr marL="344488" indent="-344488"/>
            <a:endParaRPr lang="de-DE" altLang="de-DE" sz="3600" b="1"/>
          </a:p>
          <a:p>
            <a:pPr marL="688975" lvl="1" indent="-230188"/>
            <a:r>
              <a:rPr lang="de-DE" altLang="de-DE" sz="3600" b="1"/>
              <a:t>SELECT - Anweisungen</a:t>
            </a:r>
          </a:p>
          <a:p>
            <a:pPr marL="688975" lvl="1" indent="-230188"/>
            <a:r>
              <a:rPr lang="de-DE" altLang="de-DE" sz="3600" b="1"/>
              <a:t>in einer 3GL -Sprache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nvGraphicFramePr>
        <p:xfrm>
          <a:off x="1331913" y="2182813"/>
          <a:ext cx="5548312" cy="4005262"/>
        </p:xfrm>
        <a:graphic>
          <a:graphicData uri="http://schemas.openxmlformats.org/presentationml/2006/ole">
            <mc:AlternateContent xmlns:mc="http://schemas.openxmlformats.org/markup-compatibility/2006">
              <mc:Choice xmlns:v="urn:schemas-microsoft-com:vml" Requires="v">
                <p:oleObj spid="_x0000_s106503" name="Visio" r:id="rId3" imgW="2917508" imgH="2105501" progId="Visio.Drawing.11">
                  <p:embed/>
                </p:oleObj>
              </mc:Choice>
              <mc:Fallback>
                <p:oleObj name="Visio" r:id="rId3" imgW="2917508" imgH="2105501"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182813"/>
                        <a:ext cx="5548312"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499" name="Titel 3"/>
          <p:cNvSpPr>
            <a:spLocks noGrp="1"/>
          </p:cNvSpPr>
          <p:nvPr>
            <p:ph type="title"/>
          </p:nvPr>
        </p:nvSpPr>
        <p:spPr/>
        <p:txBody>
          <a:bodyPr/>
          <a:lstStyle/>
          <a:p>
            <a:r>
              <a:rPr lang="de-DE" altLang="de-DE" b="1"/>
              <a:t>Cursor: Problem und Lösungsidee</a:t>
            </a:r>
            <a:endParaRPr lang="de-CH" altLang="de-DE"/>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0"/>
          <p:cNvSpPr>
            <a:spLocks noChangeArrowheads="1"/>
          </p:cNvSpPr>
          <p:nvPr/>
        </p:nvSpPr>
        <p:spPr bwMode="auto">
          <a:xfrm>
            <a:off x="319088" y="495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107523" name="Text Box 31"/>
          <p:cNvSpPr txBox="1">
            <a:spLocks noChangeArrowheads="1"/>
          </p:cNvSpPr>
          <p:nvPr/>
        </p:nvSpPr>
        <p:spPr bwMode="auto">
          <a:xfrm>
            <a:off x="928688" y="1755775"/>
            <a:ext cx="73580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2200" b="1">
                <a:solidFill>
                  <a:srgbClr val="3366CC"/>
                </a:solidFill>
              </a:rPr>
              <a:t>Cursor</a:t>
            </a:r>
            <a:r>
              <a:rPr lang="de-DE" altLang="de-DE" sz="2200" b="1"/>
              <a:t> verarbeiten die Ergebnisse von SELECT-Anweisungen Tupel für Tupel.</a:t>
            </a:r>
          </a:p>
        </p:txBody>
      </p:sp>
      <p:graphicFrame>
        <p:nvGraphicFramePr>
          <p:cNvPr id="107524" name="Object 2"/>
          <p:cNvGraphicFramePr>
            <a:graphicFrameLocks noChangeAspect="1"/>
          </p:cNvGraphicFramePr>
          <p:nvPr/>
        </p:nvGraphicFramePr>
        <p:xfrm>
          <a:off x="928688" y="3071813"/>
          <a:ext cx="7623175" cy="3786187"/>
        </p:xfrm>
        <a:graphic>
          <a:graphicData uri="http://schemas.openxmlformats.org/presentationml/2006/ole">
            <mc:AlternateContent xmlns:mc="http://schemas.openxmlformats.org/markup-compatibility/2006">
              <mc:Choice xmlns:v="urn:schemas-microsoft-com:vml" Requires="v">
                <p:oleObj spid="_x0000_s107529" name="Dokument" r:id="rId3" imgW="8043672" imgH="5068824" progId="Word.Document.8">
                  <p:embed/>
                </p:oleObj>
              </mc:Choice>
              <mc:Fallback>
                <p:oleObj name="Dokument" r:id="rId3" imgW="8043672" imgH="5068824"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3071813"/>
                        <a:ext cx="7623175"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Titel 4"/>
          <p:cNvSpPr>
            <a:spLocks noGrp="1"/>
          </p:cNvSpPr>
          <p:nvPr>
            <p:ph type="title"/>
          </p:nvPr>
        </p:nvSpPr>
        <p:spPr/>
        <p:txBody>
          <a:bodyPr/>
          <a:lstStyle/>
          <a:p>
            <a:r>
              <a:rPr lang="de-DE" altLang="de-DE" b="1"/>
              <a:t>Das CURSOR-Konzept</a:t>
            </a:r>
            <a:endParaRPr lang="de-CH" altLang="de-DE"/>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2"/>
          <p:cNvSpPr>
            <a:spLocks noChangeArrowheads="1"/>
          </p:cNvSpPr>
          <p:nvPr/>
        </p:nvSpPr>
        <p:spPr bwMode="auto">
          <a:xfrm>
            <a:off x="319088"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graphicFrame>
        <p:nvGraphicFramePr>
          <p:cNvPr id="108547" name="Object 2"/>
          <p:cNvGraphicFramePr>
            <a:graphicFrameLocks noChangeAspect="1"/>
          </p:cNvGraphicFramePr>
          <p:nvPr/>
        </p:nvGraphicFramePr>
        <p:xfrm>
          <a:off x="2105025" y="1735138"/>
          <a:ext cx="4716463" cy="4518025"/>
        </p:xfrm>
        <a:graphic>
          <a:graphicData uri="http://schemas.openxmlformats.org/presentationml/2006/ole">
            <mc:AlternateContent xmlns:mc="http://schemas.openxmlformats.org/markup-compatibility/2006">
              <mc:Choice xmlns:v="urn:schemas-microsoft-com:vml" Requires="v">
                <p:oleObj spid="_x0000_s108552" name="Visio" r:id="rId3" imgW="3251835" imgH="3114675" progId="Visio.Drawing.11">
                  <p:embed/>
                </p:oleObj>
              </mc:Choice>
              <mc:Fallback>
                <p:oleObj name="Visio" r:id="rId3" imgW="3251835" imgH="311467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1735138"/>
                        <a:ext cx="4716463"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8" name="Titel 3"/>
          <p:cNvSpPr>
            <a:spLocks noGrp="1"/>
          </p:cNvSpPr>
          <p:nvPr>
            <p:ph type="title"/>
          </p:nvPr>
        </p:nvSpPr>
        <p:spPr/>
        <p:txBody>
          <a:bodyPr/>
          <a:lstStyle/>
          <a:p>
            <a:r>
              <a:rPr lang="de-DE" altLang="de-DE" b="1"/>
              <a:t>Verarbeitungsschritte beim Cursor</a:t>
            </a:r>
            <a:endParaRPr lang="de-CH" alt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395288" y="404813"/>
            <a:ext cx="8509000" cy="752475"/>
          </a:xfrm>
        </p:spPr>
        <p:txBody>
          <a:bodyPr>
            <a:normAutofit fontScale="90000"/>
          </a:bodyPr>
          <a:lstStyle/>
          <a:p>
            <a:pPr fontAlgn="auto">
              <a:spcAft>
                <a:spcPts val="0"/>
              </a:spcAft>
              <a:defRPr/>
            </a:pPr>
            <a:r>
              <a:rPr lang="de-CH" b="1" dirty="0"/>
              <a:t>Verhaltensregeln zum Unterricht im Schulzimmer</a:t>
            </a:r>
            <a:endParaRPr lang="de-DE" dirty="0"/>
          </a:p>
        </p:txBody>
      </p:sp>
      <p:pic>
        <p:nvPicPr>
          <p:cNvPr id="2150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844675"/>
            <a:ext cx="489585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liennummernplatzhalter 3"/>
          <p:cNvSpPr>
            <a:spLocks noGrp="1"/>
          </p:cNvSpPr>
          <p:nvPr>
            <p:ph type="sldNum" sz="quarter" idx="10"/>
          </p:nvPr>
        </p:nvSpPr>
        <p:spPr>
          <a:xfrm>
            <a:off x="609600" y="6248400"/>
            <a:ext cx="1370013" cy="365125"/>
          </a:xfrm>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r"/>
            <a:fld id="{7C6C07A7-0ADB-4554-9569-E5D954A71FDF}" type="slidenum">
              <a:rPr kumimoji="0" lang="en-US" altLang="de-DE" sz="1000" b="0">
                <a:solidFill>
                  <a:schemeClr val="tx2"/>
                </a:solidFill>
                <a:latin typeface="Tw Cen MT" panose="020B0602020104020603" pitchFamily="34" charset="0"/>
              </a:rPr>
              <a:pPr algn="r"/>
              <a:t>11</a:t>
            </a:fld>
            <a:r>
              <a:rPr kumimoji="0" lang="en-US" altLang="de-DE" sz="1000" b="0">
                <a:solidFill>
                  <a:schemeClr val="tx2"/>
                </a:solidFill>
                <a:latin typeface="Tw Cen MT" panose="020B0602020104020603" pitchFamily="34" charset="0"/>
              </a:rPr>
              <a:t> / 18</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ChangeArrowheads="1"/>
          </p:cNvSpPr>
          <p:nvPr/>
        </p:nvSpPr>
        <p:spPr bwMode="auto">
          <a:xfrm>
            <a:off x="319088" y="635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109571" name="Text Box 5"/>
          <p:cNvSpPr txBox="1">
            <a:spLocks noChangeArrowheads="1"/>
          </p:cNvSpPr>
          <p:nvPr/>
        </p:nvSpPr>
        <p:spPr bwMode="auto">
          <a:xfrm>
            <a:off x="468313" y="1379538"/>
            <a:ext cx="7772400"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800" b="1">
                <a:latin typeface="Courier New" panose="02070309020205020404" pitchFamily="49" charset="0"/>
                <a:cs typeface="Courier New" panose="02070309020205020404" pitchFamily="49" charset="0"/>
              </a:rPr>
              <a:t>[DECLARE]</a:t>
            </a:r>
          </a:p>
          <a:p>
            <a:r>
              <a:rPr lang="de-DE" altLang="de-DE" sz="2800" b="1">
                <a:latin typeface="Courier New" panose="02070309020205020404" pitchFamily="49" charset="0"/>
                <a:cs typeface="Courier New" panose="02070309020205020404" pitchFamily="49" charset="0"/>
              </a:rPr>
              <a:t>	CURSOR Cursorname IS</a:t>
            </a:r>
          </a:p>
          <a:p>
            <a:r>
              <a:rPr lang="de-DE" altLang="de-DE" sz="2800" b="1">
                <a:latin typeface="Courier New" panose="02070309020205020404" pitchFamily="49" charset="0"/>
                <a:cs typeface="Courier New" panose="02070309020205020404" pitchFamily="49" charset="0"/>
              </a:rPr>
              <a:t>	&lt;SELECT-Anweisung&gt;;</a:t>
            </a:r>
          </a:p>
          <a:p>
            <a:endParaRPr lang="de-DE" altLang="de-DE" sz="2800" b="1">
              <a:latin typeface="Courier New" panose="02070309020205020404" pitchFamily="49" charset="0"/>
              <a:cs typeface="Courier New" panose="02070309020205020404" pitchFamily="49" charset="0"/>
            </a:endParaRPr>
          </a:p>
          <a:p>
            <a:r>
              <a:rPr lang="de-DE" altLang="de-DE" sz="2800" b="1">
                <a:solidFill>
                  <a:srgbClr val="3366CC"/>
                </a:solidFill>
                <a:latin typeface="Courier New" panose="02070309020205020404" pitchFamily="49" charset="0"/>
                <a:cs typeface="Courier New" panose="02070309020205020404" pitchFamily="49" charset="0"/>
              </a:rPr>
              <a:t>Beispiel:</a:t>
            </a:r>
            <a:endParaRPr lang="de-DE" altLang="de-DE" sz="2800" b="1">
              <a:latin typeface="Courier New" panose="02070309020205020404" pitchFamily="49" charset="0"/>
              <a:cs typeface="Courier New" panose="02070309020205020404" pitchFamily="49" charset="0"/>
            </a:endParaRPr>
          </a:p>
          <a:p>
            <a:r>
              <a:rPr lang="de-DE" altLang="de-DE" sz="2800" b="1">
                <a:latin typeface="Courier New" panose="02070309020205020404" pitchFamily="49" charset="0"/>
                <a:cs typeface="Courier New" panose="02070309020205020404" pitchFamily="49" charset="0"/>
              </a:rPr>
              <a:t>DECLARE CURSOR ANG_CURSOR IS</a:t>
            </a:r>
          </a:p>
          <a:p>
            <a:r>
              <a:rPr lang="de-DE" altLang="de-DE" sz="2800" b="1">
                <a:latin typeface="Courier New" panose="02070309020205020404" pitchFamily="49" charset="0"/>
                <a:cs typeface="Courier New" panose="02070309020205020404" pitchFamily="49" charset="0"/>
              </a:rPr>
              <a:t>	SELECT</a:t>
            </a:r>
          </a:p>
          <a:p>
            <a:r>
              <a:rPr lang="de-DE" altLang="de-DE" sz="2800" b="1">
                <a:latin typeface="Courier New" panose="02070309020205020404" pitchFamily="49" charset="0"/>
                <a:cs typeface="Courier New" panose="02070309020205020404" pitchFamily="49" charset="0"/>
              </a:rPr>
              <a:t>		Ang_Nr, Abt_Nr, Nachname, Gehalt</a:t>
            </a:r>
          </a:p>
          <a:p>
            <a:r>
              <a:rPr lang="de-DE" altLang="de-DE" sz="2800" b="1">
                <a:latin typeface="Courier New" panose="02070309020205020404" pitchFamily="49" charset="0"/>
                <a:cs typeface="Courier New" panose="02070309020205020404" pitchFamily="49" charset="0"/>
              </a:rPr>
              <a:t>	FROM Angestellte</a:t>
            </a:r>
          </a:p>
          <a:p>
            <a:r>
              <a:rPr lang="de-DE" altLang="de-DE" sz="2800" b="1">
                <a:latin typeface="Courier New" panose="02070309020205020404" pitchFamily="49" charset="0"/>
                <a:cs typeface="Courier New" panose="02070309020205020404" pitchFamily="49" charset="0"/>
              </a:rPr>
              <a:t>	ORDER BY Abt_Nr;</a:t>
            </a:r>
          </a:p>
          <a:p>
            <a:pPr>
              <a:spcBef>
                <a:spcPct val="50000"/>
              </a:spcBef>
            </a:pPr>
            <a:endParaRPr lang="de-DE" altLang="de-DE" sz="2800" b="1">
              <a:latin typeface="Courier New" panose="02070309020205020404" pitchFamily="49" charset="0"/>
              <a:cs typeface="Courier New" panose="02070309020205020404" pitchFamily="49" charset="0"/>
            </a:endParaRPr>
          </a:p>
        </p:txBody>
      </p:sp>
      <p:sp>
        <p:nvSpPr>
          <p:cNvPr id="109572" name="Titel 3"/>
          <p:cNvSpPr>
            <a:spLocks noGrp="1"/>
          </p:cNvSpPr>
          <p:nvPr>
            <p:ph type="title"/>
          </p:nvPr>
        </p:nvSpPr>
        <p:spPr/>
        <p:txBody>
          <a:bodyPr/>
          <a:lstStyle/>
          <a:p>
            <a:r>
              <a:rPr lang="de-DE" altLang="de-DE" b="1"/>
              <a:t>CURSOR deklarieren</a:t>
            </a:r>
            <a:endParaRPr lang="de-CH" altLang="de-DE"/>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406400" y="774700"/>
            <a:ext cx="8558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110595" name="Text Box 5"/>
          <p:cNvSpPr txBox="1">
            <a:spLocks noChangeArrowheads="1"/>
          </p:cNvSpPr>
          <p:nvPr/>
        </p:nvSpPr>
        <p:spPr bwMode="auto">
          <a:xfrm>
            <a:off x="714375" y="2778125"/>
            <a:ext cx="74295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200" b="1">
                <a:solidFill>
                  <a:srgbClr val="3366CC"/>
                </a:solidFill>
                <a:latin typeface="Courier New" panose="02070309020205020404" pitchFamily="49" charset="0"/>
                <a:cs typeface="Courier New" panose="02070309020205020404" pitchFamily="49" charset="0"/>
              </a:rPr>
              <a:t>Öffnen</a:t>
            </a:r>
            <a:endParaRPr lang="de-DE" altLang="de-DE" sz="2200" b="1">
              <a:latin typeface="Courier New" panose="02070309020205020404" pitchFamily="49" charset="0"/>
              <a:cs typeface="Courier New" panose="02070309020205020404" pitchFamily="49" charset="0"/>
            </a:endParaRPr>
          </a:p>
          <a:p>
            <a:r>
              <a:rPr lang="de-DE" altLang="de-DE" sz="2200" b="1">
                <a:latin typeface="Courier New" panose="02070309020205020404" pitchFamily="49" charset="0"/>
                <a:cs typeface="Courier New" panose="02070309020205020404" pitchFamily="49" charset="0"/>
              </a:rPr>
              <a:t>OPEN Cursorname;</a:t>
            </a:r>
          </a:p>
          <a:p>
            <a:endParaRPr lang="de-DE" altLang="de-DE" sz="2200" b="1">
              <a:latin typeface="Courier New" panose="02070309020205020404" pitchFamily="49" charset="0"/>
              <a:cs typeface="Courier New" panose="02070309020205020404" pitchFamily="49" charset="0"/>
            </a:endParaRPr>
          </a:p>
          <a:p>
            <a:r>
              <a:rPr lang="de-DE" altLang="de-DE" sz="2200" b="1">
                <a:solidFill>
                  <a:srgbClr val="3366CC"/>
                </a:solidFill>
                <a:latin typeface="Courier New" panose="02070309020205020404" pitchFamily="49" charset="0"/>
                <a:cs typeface="Courier New" panose="02070309020205020404" pitchFamily="49" charset="0"/>
              </a:rPr>
              <a:t>Lesen</a:t>
            </a:r>
            <a:endParaRPr lang="de-DE" altLang="de-DE" sz="2200" b="1">
              <a:latin typeface="Courier New" panose="02070309020205020404" pitchFamily="49" charset="0"/>
              <a:cs typeface="Courier New" panose="02070309020205020404" pitchFamily="49" charset="0"/>
            </a:endParaRPr>
          </a:p>
          <a:p>
            <a:r>
              <a:rPr lang="de-DE" altLang="de-DE" sz="2200" b="1">
                <a:latin typeface="Courier New" panose="02070309020205020404" pitchFamily="49" charset="0"/>
                <a:cs typeface="Courier New" panose="02070309020205020404" pitchFamily="49" charset="0"/>
              </a:rPr>
              <a:t>FETCH Cursorname INTO Var1 [, Var2]..</a:t>
            </a:r>
          </a:p>
          <a:p>
            <a:endParaRPr lang="de-DE" altLang="de-DE" sz="2200" b="1">
              <a:latin typeface="Courier New" panose="02070309020205020404" pitchFamily="49" charset="0"/>
              <a:cs typeface="Courier New" panose="02070309020205020404" pitchFamily="49" charset="0"/>
            </a:endParaRPr>
          </a:p>
          <a:p>
            <a:r>
              <a:rPr lang="de-DE" altLang="de-DE" sz="2200" b="1">
                <a:solidFill>
                  <a:srgbClr val="3366CC"/>
                </a:solidFill>
                <a:latin typeface="Courier New" panose="02070309020205020404" pitchFamily="49" charset="0"/>
                <a:cs typeface="Courier New" panose="02070309020205020404" pitchFamily="49" charset="0"/>
              </a:rPr>
              <a:t>Schließen</a:t>
            </a:r>
            <a:endParaRPr lang="de-DE" altLang="de-DE" sz="2200" b="1">
              <a:latin typeface="Courier New" panose="02070309020205020404" pitchFamily="49" charset="0"/>
              <a:cs typeface="Courier New" panose="02070309020205020404" pitchFamily="49" charset="0"/>
            </a:endParaRPr>
          </a:p>
          <a:p>
            <a:r>
              <a:rPr lang="de-DE" altLang="de-DE" sz="2200" b="1">
                <a:latin typeface="Courier New" panose="02070309020205020404" pitchFamily="49" charset="0"/>
                <a:cs typeface="Courier New" panose="02070309020205020404" pitchFamily="49" charset="0"/>
              </a:rPr>
              <a:t>CLOSE CURSOR_Name;</a:t>
            </a:r>
          </a:p>
        </p:txBody>
      </p:sp>
      <p:sp>
        <p:nvSpPr>
          <p:cNvPr id="110596" name="Titel 3"/>
          <p:cNvSpPr>
            <a:spLocks noGrp="1"/>
          </p:cNvSpPr>
          <p:nvPr>
            <p:ph type="title"/>
          </p:nvPr>
        </p:nvSpPr>
        <p:spPr/>
        <p:txBody>
          <a:bodyPr/>
          <a:lstStyle/>
          <a:p>
            <a:r>
              <a:rPr lang="de-DE" altLang="de-DE" b="1"/>
              <a:t>CURSOR öffnen, lesen </a:t>
            </a:r>
            <a:br>
              <a:rPr lang="de-DE" altLang="de-DE" b="1"/>
            </a:br>
            <a:r>
              <a:rPr lang="de-DE" altLang="de-DE" b="1"/>
              <a:t>und schließen</a:t>
            </a:r>
            <a:endParaRPr lang="de-CH" altLang="de-DE"/>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4"/>
          <p:cNvSpPr txBox="1">
            <a:spLocks noChangeArrowheads="1"/>
          </p:cNvSpPr>
          <p:nvPr/>
        </p:nvSpPr>
        <p:spPr bwMode="auto">
          <a:xfrm>
            <a:off x="285750" y="1714500"/>
            <a:ext cx="8175625"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latin typeface="Courier New" panose="02070309020205020404" pitchFamily="49" charset="0"/>
                <a:cs typeface="Courier New" panose="02070309020205020404" pitchFamily="49" charset="0"/>
              </a:rPr>
              <a:t>CREATE OR REPLACE PROCEDURE Angestellte_ausgeben IS</a:t>
            </a:r>
          </a:p>
          <a:p>
            <a:pPr>
              <a:lnSpc>
                <a:spcPct val="90000"/>
              </a:lnSpc>
            </a:pPr>
            <a:r>
              <a:rPr lang="de-DE" altLang="de-DE" sz="1200" b="1">
                <a:latin typeface="Courier New" panose="02070309020205020404" pitchFamily="49" charset="0"/>
                <a:cs typeface="Courier New" panose="02070309020205020404" pitchFamily="49" charset="0"/>
              </a:rPr>
              <a:t>	v_Ang_Nr    NUMBER; 	v_Nachname   CHAR(10);          </a:t>
            </a:r>
          </a:p>
          <a:p>
            <a:pPr>
              <a:lnSpc>
                <a:spcPct val="90000"/>
              </a:lnSpc>
            </a:pPr>
            <a:r>
              <a:rPr lang="de-DE" altLang="de-DE" sz="1200" b="1">
                <a:latin typeface="Courier New" panose="02070309020205020404" pitchFamily="49" charset="0"/>
                <a:cs typeface="Courier New" panose="02070309020205020404" pitchFamily="49" charset="0"/>
              </a:rPr>
              <a:t>	v_Gehalt      NUMBER; 	v_Abt_Nr         NUMBER;</a:t>
            </a:r>
            <a:r>
              <a:rPr lang="de-DE" altLang="de-DE" sz="1200">
                <a:latin typeface="Courier New" panose="02070309020205020404" pitchFamily="49" charset="0"/>
                <a:cs typeface="Courier New" panose="02070309020205020404" pitchFamily="49" charset="0"/>
              </a:rPr>
              <a:t> </a:t>
            </a:r>
            <a:endParaRPr lang="de-DE" altLang="de-DE" sz="1200" b="1">
              <a:latin typeface="Courier New" panose="02070309020205020404" pitchFamily="49" charset="0"/>
              <a:cs typeface="Courier New" panose="02070309020205020404" pitchFamily="49" charset="0"/>
            </a:endParaRPr>
          </a:p>
          <a:p>
            <a:pPr>
              <a:lnSpc>
                <a:spcPct val="90000"/>
              </a:lnSpc>
            </a:pPr>
            <a:r>
              <a:rPr lang="de-DE" altLang="de-DE" sz="1200" b="1">
                <a:latin typeface="Courier New" panose="02070309020205020404" pitchFamily="49" charset="0"/>
                <a:cs typeface="Courier New" panose="02070309020205020404" pitchFamily="49" charset="0"/>
              </a:rPr>
              <a:t>	v_Summe    NUMBER := 0;    	ab                     CHAR(4):= </a:t>
            </a:r>
            <a:r>
              <a:rPr lang="de-DE" altLang="de-DE" sz="1200">
                <a:latin typeface="Courier New" panose="02070309020205020404" pitchFamily="49" charset="0"/>
                <a:cs typeface="Courier New" panose="02070309020205020404" pitchFamily="49" charset="0"/>
              </a:rPr>
              <a:t>'</a:t>
            </a:r>
            <a:r>
              <a:rPr lang="de-DE" altLang="de-DE" sz="1200" b="1">
                <a:latin typeface="Courier New" panose="02070309020205020404" pitchFamily="49" charset="0"/>
                <a:cs typeface="Courier New" panose="02070309020205020404" pitchFamily="49" charset="0"/>
              </a:rPr>
              <a:t>, </a:t>
            </a:r>
            <a:r>
              <a:rPr lang="de-DE" altLang="de-DE" sz="1200">
                <a:latin typeface="Courier New" panose="02070309020205020404" pitchFamily="49" charset="0"/>
                <a:cs typeface="Courier New" panose="02070309020205020404" pitchFamily="49" charset="0"/>
              </a:rPr>
              <a:t>'</a:t>
            </a:r>
            <a:r>
              <a:rPr lang="de-DE" altLang="de-DE" sz="1200" b="1">
                <a:latin typeface="Courier New" panose="02070309020205020404" pitchFamily="49" charset="0"/>
                <a:cs typeface="Courier New" panose="02070309020205020404" pitchFamily="49" charset="0"/>
              </a:rPr>
              <a:t>;</a:t>
            </a:r>
          </a:p>
          <a:p>
            <a:pPr>
              <a:lnSpc>
                <a:spcPct val="90000"/>
              </a:lnSpc>
            </a:pPr>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CURSOR ang_cursor IS</a:t>
            </a:r>
          </a:p>
          <a:p>
            <a:pPr>
              <a:lnSpc>
                <a:spcPct val="90000"/>
              </a:lnSpc>
            </a:pPr>
            <a:r>
              <a:rPr lang="de-DE" altLang="de-DE" sz="1200" b="1">
                <a:solidFill>
                  <a:srgbClr val="0000FF"/>
                </a:solidFill>
                <a:latin typeface="Courier New" panose="02070309020205020404" pitchFamily="49" charset="0"/>
                <a:cs typeface="Courier New" panose="02070309020205020404" pitchFamily="49" charset="0"/>
              </a:rPr>
              <a:t>		SELECT Ang_Nr, Abt_Nr, Nachname, Gehalt</a:t>
            </a:r>
          </a:p>
          <a:p>
            <a:pPr>
              <a:lnSpc>
                <a:spcPct val="90000"/>
              </a:lnSpc>
            </a:pPr>
            <a:r>
              <a:rPr lang="de-DE" altLang="de-DE" sz="1200" b="1">
                <a:solidFill>
                  <a:srgbClr val="0000FF"/>
                </a:solidFill>
                <a:latin typeface="Courier New" panose="02070309020205020404" pitchFamily="49" charset="0"/>
                <a:cs typeface="Courier New" panose="02070309020205020404" pitchFamily="49" charset="0"/>
              </a:rPr>
              <a:t>		FROM Angestellte ORDER BY Abt_Nr;</a:t>
            </a:r>
          </a:p>
          <a:p>
            <a:pPr>
              <a:lnSpc>
                <a:spcPct val="90000"/>
              </a:lnSpc>
            </a:pPr>
            <a:r>
              <a:rPr lang="de-DE" altLang="de-DE" sz="1200" b="1">
                <a:latin typeface="Courier New" panose="02070309020205020404" pitchFamily="49" charset="0"/>
                <a:cs typeface="Courier New" panose="02070309020205020404" pitchFamily="49" charset="0"/>
              </a:rPr>
              <a:t>BEGIN</a:t>
            </a:r>
          </a:p>
          <a:p>
            <a:pPr>
              <a:lnSpc>
                <a:spcPct val="90000"/>
              </a:lnSpc>
            </a:pPr>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OPEN ang_cursor;</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LOOP </a:t>
            </a:r>
          </a:p>
          <a:p>
            <a:r>
              <a:rPr lang="de-DE" altLang="de-DE" sz="1200" b="1">
                <a:solidFill>
                  <a:srgbClr val="0000FF"/>
                </a:solidFill>
                <a:latin typeface="Courier New" panose="02070309020205020404" pitchFamily="49" charset="0"/>
                <a:cs typeface="Courier New" panose="02070309020205020404" pitchFamily="49" charset="0"/>
              </a:rPr>
              <a:t>	FETCH ang_cursor INTO v_Ang_Nr, v_Abt_Nr, v_Nachname, v_Gehalt;</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EXIT WHEN ang_cursor%NOTFOUND;</a:t>
            </a:r>
          </a:p>
          <a:p>
            <a:endParaRPr lang="de-DE" altLang="de-DE" sz="1200" b="1">
              <a:solidFill>
                <a:srgbClr val="0000FF"/>
              </a:solidFill>
              <a:latin typeface="Courier New" panose="02070309020205020404" pitchFamily="49" charset="0"/>
              <a:cs typeface="Courier New" panose="02070309020205020404" pitchFamily="49" charset="0"/>
            </a:endParaRPr>
          </a:p>
          <a:p>
            <a:r>
              <a:rPr lang="de-DE" altLang="de-DE" sz="1200" b="1">
                <a:latin typeface="Courier New" panose="02070309020205020404" pitchFamily="49" charset="0"/>
                <a:cs typeface="Courier New" panose="02070309020205020404" pitchFamily="49" charset="0"/>
              </a:rPr>
              <a:t>	IF v_Gehalt IS NOT NULL THEN</a:t>
            </a:r>
          </a:p>
          <a:p>
            <a:r>
              <a:rPr lang="de-DE" altLang="de-DE" sz="1200" b="1">
                <a:latin typeface="Courier New" panose="02070309020205020404" pitchFamily="49" charset="0"/>
                <a:cs typeface="Courier New" panose="02070309020205020404" pitchFamily="49" charset="0"/>
              </a:rPr>
              <a:t> 	    v_Summe:= v_Summe + v_Gehalt;</a:t>
            </a:r>
          </a:p>
          <a:p>
            <a:r>
              <a:rPr lang="de-DE" altLang="de-DE" sz="1200" b="1">
                <a:latin typeface="Courier New" panose="02070309020205020404" pitchFamily="49" charset="0"/>
                <a:cs typeface="Courier New" panose="02070309020205020404" pitchFamily="49" charset="0"/>
              </a:rPr>
              <a:t>	END IF;</a:t>
            </a:r>
          </a:p>
          <a:p>
            <a:r>
              <a:rPr lang="de-DE" altLang="de-DE" sz="1200" b="1">
                <a:latin typeface="Courier New" panose="02070309020205020404" pitchFamily="49" charset="0"/>
                <a:cs typeface="Courier New" panose="02070309020205020404" pitchFamily="49" charset="0"/>
              </a:rPr>
              <a:t>	DBMS_OUTPUT.PUT_LINE( 'Abt= '||TO_CHAR (v_Abt_Nr) || ab ||</a:t>
            </a:r>
          </a:p>
          <a:p>
            <a:r>
              <a:rPr lang="de-DE" altLang="de-DE" sz="1200" b="1">
                <a:latin typeface="Courier New" panose="02070309020205020404" pitchFamily="49" charset="0"/>
                <a:cs typeface="Courier New" panose="02070309020205020404" pitchFamily="49" charset="0"/>
              </a:rPr>
              <a:t>	'Name= ' || (v_Nachname) || ab || 'Gehalt=' || TO_CHAR (v_Gehalt, 99999) </a:t>
            </a:r>
          </a:p>
          <a:p>
            <a:r>
              <a:rPr lang="de-DE" altLang="de-DE" sz="1200" b="1">
                <a:latin typeface="Courier New" panose="02070309020205020404" pitchFamily="49" charset="0"/>
                <a:cs typeface="Courier New" panose="02070309020205020404" pitchFamily="49" charset="0"/>
              </a:rPr>
              <a:t>	|| ab || 'Summe =' || TO_CHAR (v_Summe, 999999));</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END LOOP;</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CLOSE ang_cursor;</a:t>
            </a:r>
          </a:p>
          <a:p>
            <a:r>
              <a:rPr lang="de-DE" altLang="de-DE" sz="1200" b="1">
                <a:latin typeface="Courier New" panose="02070309020205020404" pitchFamily="49" charset="0"/>
                <a:cs typeface="Courier New" panose="02070309020205020404" pitchFamily="49" charset="0"/>
              </a:rPr>
              <a:t>END;</a:t>
            </a:r>
          </a:p>
          <a:p>
            <a:r>
              <a:rPr lang="de-DE" altLang="de-DE" sz="1200" b="1">
                <a:latin typeface="Courier New" panose="02070309020205020404" pitchFamily="49" charset="0"/>
                <a:cs typeface="Courier New" panose="02070309020205020404" pitchFamily="49" charset="0"/>
              </a:rPr>
              <a:t>/</a:t>
            </a:r>
          </a:p>
          <a:p>
            <a:r>
              <a:rPr lang="de-DE" altLang="de-DE" sz="1200" b="1">
                <a:latin typeface="Courier New" panose="02070309020205020404" pitchFamily="49" charset="0"/>
                <a:cs typeface="Courier New" panose="02070309020205020404" pitchFamily="49" charset="0"/>
              </a:rPr>
              <a:t>SHOW ERRORS;</a:t>
            </a:r>
          </a:p>
          <a:p>
            <a:r>
              <a:rPr lang="de-DE" altLang="de-DE" sz="1200" b="1">
                <a:latin typeface="Courier New" panose="02070309020205020404" pitchFamily="49" charset="0"/>
                <a:cs typeface="Courier New" panose="02070309020205020404" pitchFamily="49" charset="0"/>
              </a:rPr>
              <a:t>EXECUTE Angestellte_ausgeben;;</a:t>
            </a:r>
          </a:p>
          <a:p>
            <a:endParaRPr lang="de-DE" altLang="de-DE" sz="1200" b="1">
              <a:latin typeface="Courier New" panose="02070309020205020404" pitchFamily="49" charset="0"/>
              <a:cs typeface="Courier New" panose="02070309020205020404" pitchFamily="49" charset="0"/>
            </a:endParaRPr>
          </a:p>
        </p:txBody>
      </p:sp>
      <p:sp>
        <p:nvSpPr>
          <p:cNvPr id="111619" name="Titel 2"/>
          <p:cNvSpPr>
            <a:spLocks noGrp="1"/>
          </p:cNvSpPr>
          <p:nvPr>
            <p:ph type="title"/>
          </p:nvPr>
        </p:nvSpPr>
        <p:spPr/>
        <p:txBody>
          <a:bodyPr/>
          <a:lstStyle/>
          <a:p>
            <a:r>
              <a:rPr lang="de-CH" altLang="de-DE"/>
              <a:t>Beispiel</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ChangeArrowheads="1"/>
          </p:cNvSpPr>
          <p:nvPr/>
        </p:nvSpPr>
        <p:spPr bwMode="auto">
          <a:xfrm>
            <a:off x="319088" y="673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graphicFrame>
        <p:nvGraphicFramePr>
          <p:cNvPr id="112643" name="Object 2"/>
          <p:cNvGraphicFramePr>
            <a:graphicFrameLocks noChangeAspect="1"/>
          </p:cNvGraphicFramePr>
          <p:nvPr/>
        </p:nvGraphicFramePr>
        <p:xfrm>
          <a:off x="831850" y="2787650"/>
          <a:ext cx="7780338" cy="5692775"/>
        </p:xfrm>
        <a:graphic>
          <a:graphicData uri="http://schemas.openxmlformats.org/presentationml/2006/ole">
            <mc:AlternateContent xmlns:mc="http://schemas.openxmlformats.org/markup-compatibility/2006">
              <mc:Choice xmlns:v="urn:schemas-microsoft-com:vml" Requires="v">
                <p:oleObj spid="_x0000_s112648" name="Dokument" r:id="rId3" imgW="7792212" imgH="5704332" progId="Word.Document.8">
                  <p:embed/>
                </p:oleObj>
              </mc:Choice>
              <mc:Fallback>
                <p:oleObj name="Dokument" r:id="rId3" imgW="7792212" imgH="5704332"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0" y="2787650"/>
                        <a:ext cx="7780338" cy="569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44" name="Titel 3"/>
          <p:cNvSpPr>
            <a:spLocks noGrp="1"/>
          </p:cNvSpPr>
          <p:nvPr>
            <p:ph type="title"/>
          </p:nvPr>
        </p:nvSpPr>
        <p:spPr/>
        <p:txBody>
          <a:bodyPr/>
          <a:lstStyle/>
          <a:p>
            <a:r>
              <a:rPr lang="de-DE" altLang="de-DE" b="1"/>
              <a:t>Attribute von expliziten CURSORN</a:t>
            </a:r>
            <a:endParaRPr lang="de-CH" altLang="de-DE"/>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4"/>
          <p:cNvSpPr txBox="1">
            <a:spLocks noChangeArrowheads="1"/>
          </p:cNvSpPr>
          <p:nvPr/>
        </p:nvSpPr>
        <p:spPr bwMode="auto">
          <a:xfrm>
            <a:off x="357188" y="1785938"/>
            <a:ext cx="811053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latin typeface="Courier New" panose="02070309020205020404" pitchFamily="49" charset="0"/>
                <a:cs typeface="Courier New" panose="02070309020205020404" pitchFamily="49" charset="0"/>
              </a:rPr>
              <a:t>CREATE OR REPLACE PROCEDURE Ang_fuenf IS</a:t>
            </a:r>
          </a:p>
          <a:p>
            <a:r>
              <a:rPr lang="de-DE" altLang="de-DE" sz="1200" b="1">
                <a:latin typeface="Courier New" panose="02070309020205020404" pitchFamily="49" charset="0"/>
                <a:cs typeface="Courier New" panose="02070309020205020404" pitchFamily="49" charset="0"/>
              </a:rPr>
              <a:t>	v_Ang_Nr NUMBER; v_Nachname CHAR(10); v_Gehalt NUMBER;</a:t>
            </a:r>
          </a:p>
          <a:p>
            <a:r>
              <a:rPr lang="de-DE" altLang="de-DE" sz="1200" b="1">
                <a:latin typeface="Courier New" panose="02070309020205020404" pitchFamily="49" charset="0"/>
                <a:cs typeface="Courier New" panose="02070309020205020404" pitchFamily="49" charset="0"/>
              </a:rPr>
              <a:t>	v_Abt_Nr NUMBER; ab CHAR(3) := </a:t>
            </a:r>
            <a:r>
              <a:rPr lang="de-DE" altLang="de-DE" sz="1200">
                <a:latin typeface="Courier New" panose="02070309020205020404" pitchFamily="49" charset="0"/>
                <a:cs typeface="Courier New" panose="02070309020205020404" pitchFamily="49" charset="0"/>
              </a:rPr>
              <a:t>'</a:t>
            </a:r>
            <a:r>
              <a:rPr lang="de-DE" altLang="de-DE" sz="1200" b="1">
                <a:latin typeface="Courier New" panose="02070309020205020404" pitchFamily="49" charset="0"/>
                <a:cs typeface="Courier New" panose="02070309020205020404" pitchFamily="49" charset="0"/>
              </a:rPr>
              <a:t>, </a:t>
            </a:r>
            <a:r>
              <a:rPr lang="de-DE" altLang="de-DE" sz="1200">
                <a:latin typeface="Courier New" panose="02070309020205020404" pitchFamily="49" charset="0"/>
                <a:cs typeface="Courier New" panose="02070309020205020404" pitchFamily="49" charset="0"/>
              </a:rPr>
              <a:t>'</a:t>
            </a:r>
            <a:r>
              <a:rPr lang="de-DE" altLang="de-DE" sz="1200" b="1">
                <a:latin typeface="Courier New" panose="02070309020205020404" pitchFamily="49" charset="0"/>
                <a:cs typeface="Courier New" panose="02070309020205020404" pitchFamily="49" charset="0"/>
              </a:rPr>
              <a:t>;</a:t>
            </a:r>
          </a:p>
          <a:p>
            <a:endParaRPr lang="de-DE" altLang="de-DE" sz="1200" b="1">
              <a:latin typeface="Courier New" panose="02070309020205020404" pitchFamily="49" charset="0"/>
              <a:cs typeface="Courier New" panose="02070309020205020404" pitchFamily="49" charset="0"/>
            </a:endParaRPr>
          </a:p>
          <a:p>
            <a:r>
              <a:rPr lang="de-DE" altLang="de-DE" sz="1200" b="1">
                <a:latin typeface="Courier New" panose="02070309020205020404" pitchFamily="49" charset="0"/>
                <a:cs typeface="Courier New" panose="02070309020205020404" pitchFamily="49" charset="0"/>
              </a:rPr>
              <a:t>	CURSOR ang_cur IS</a:t>
            </a:r>
          </a:p>
          <a:p>
            <a:r>
              <a:rPr lang="de-DE" altLang="de-DE" sz="1200" b="1">
                <a:latin typeface="Courier New" panose="02070309020205020404" pitchFamily="49" charset="0"/>
                <a:cs typeface="Courier New" panose="02070309020205020404" pitchFamily="49" charset="0"/>
              </a:rPr>
              <a:t>	SELECT</a:t>
            </a:r>
          </a:p>
          <a:p>
            <a:r>
              <a:rPr lang="de-DE" altLang="de-DE" sz="1200" b="1">
                <a:latin typeface="Courier New" panose="02070309020205020404" pitchFamily="49" charset="0"/>
                <a:cs typeface="Courier New" panose="02070309020205020404" pitchFamily="49" charset="0"/>
              </a:rPr>
              <a:t>		Ang_Nr, Abt_Nr, Nachname, Gehalt</a:t>
            </a:r>
          </a:p>
          <a:p>
            <a:r>
              <a:rPr lang="de-DE" altLang="de-DE" sz="1200" b="1">
                <a:latin typeface="Courier New" panose="02070309020205020404" pitchFamily="49" charset="0"/>
                <a:cs typeface="Courier New" panose="02070309020205020404" pitchFamily="49" charset="0"/>
              </a:rPr>
              <a:t>	FROM Angestellte ORDER BY Nachname;</a:t>
            </a:r>
          </a:p>
          <a:p>
            <a:r>
              <a:rPr lang="de-DE" altLang="de-DE" sz="1200" b="1">
                <a:latin typeface="Courier New" panose="02070309020205020404" pitchFamily="49" charset="0"/>
                <a:cs typeface="Courier New" panose="02070309020205020404" pitchFamily="49" charset="0"/>
              </a:rPr>
              <a:t>BEGIN</a:t>
            </a:r>
          </a:p>
          <a:p>
            <a:r>
              <a:rPr lang="de-DE" altLang="de-DE" sz="1200" b="1">
                <a:latin typeface="Courier New" panose="02070309020205020404" pitchFamily="49" charset="0"/>
                <a:cs typeface="Courier New" panose="02070309020205020404" pitchFamily="49" charset="0"/>
              </a:rPr>
              <a:t>	DBMS_OUTPUT.ENABLE(20000); </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OPEN ang_cur;</a:t>
            </a:r>
            <a:br>
              <a:rPr lang="de-DE" altLang="de-DE" sz="1200" b="1">
                <a:solidFill>
                  <a:srgbClr val="0000FF"/>
                </a:solidFill>
                <a:latin typeface="Courier New" panose="02070309020205020404" pitchFamily="49" charset="0"/>
                <a:cs typeface="Courier New" panose="02070309020205020404" pitchFamily="49" charset="0"/>
              </a:rPr>
            </a:br>
            <a:r>
              <a:rPr lang="de-DE" altLang="de-DE" sz="1200" b="1">
                <a:solidFill>
                  <a:srgbClr val="0000FF"/>
                </a:solidFill>
                <a:latin typeface="Courier New" panose="02070309020205020404" pitchFamily="49" charset="0"/>
                <a:cs typeface="Courier New" panose="02070309020205020404" pitchFamily="49" charset="0"/>
              </a:rPr>
              <a:t>	FETCH ang_cur  INTO v_Ang_Nr, v_Abt_Nr, v_Nachname, v_Gehalt;</a:t>
            </a:r>
          </a:p>
          <a:p>
            <a:r>
              <a:rPr lang="de-DE" altLang="de-DE" sz="1200" b="1">
                <a:latin typeface="Courier New" panose="02070309020205020404" pitchFamily="49" charset="0"/>
                <a:cs typeface="Courier New" panose="02070309020205020404" pitchFamily="49" charset="0"/>
              </a:rPr>
              <a:t>	WHILE </a:t>
            </a:r>
            <a:r>
              <a:rPr lang="de-DE" altLang="de-DE" sz="1200" b="1">
                <a:solidFill>
                  <a:srgbClr val="0000FF"/>
                </a:solidFill>
                <a:latin typeface="Courier New" panose="02070309020205020404" pitchFamily="49" charset="0"/>
                <a:cs typeface="Courier New" panose="02070309020205020404" pitchFamily="49" charset="0"/>
              </a:rPr>
              <a:t>ang_cur%FOUND</a:t>
            </a:r>
            <a:r>
              <a:rPr lang="de-DE" altLang="de-DE" sz="1200">
                <a:latin typeface="Courier New" panose="02070309020205020404" pitchFamily="49" charset="0"/>
                <a:cs typeface="Courier New" panose="02070309020205020404" pitchFamily="49" charset="0"/>
              </a:rPr>
              <a:t> AND </a:t>
            </a:r>
            <a:r>
              <a:rPr lang="de-DE" altLang="de-DE" sz="1200" b="1">
                <a:solidFill>
                  <a:srgbClr val="0000FF"/>
                </a:solidFill>
                <a:latin typeface="Courier New" panose="02070309020205020404" pitchFamily="49" charset="0"/>
                <a:cs typeface="Courier New" panose="02070309020205020404" pitchFamily="49" charset="0"/>
              </a:rPr>
              <a:t>ang_cur%ROWCOUNT </a:t>
            </a:r>
            <a:r>
              <a:rPr lang="de-DE" altLang="de-DE" sz="1200" b="1">
                <a:latin typeface="Courier New" panose="02070309020205020404" pitchFamily="49" charset="0"/>
                <a:cs typeface="Courier New" panose="02070309020205020404" pitchFamily="49" charset="0"/>
              </a:rPr>
              <a:t>&lt;= 5</a:t>
            </a:r>
            <a:r>
              <a:rPr lang="de-DE" altLang="de-DE" sz="1200">
                <a:latin typeface="Courier New" panose="02070309020205020404" pitchFamily="49" charset="0"/>
                <a:cs typeface="Courier New" panose="02070309020205020404" pitchFamily="49" charset="0"/>
              </a:rPr>
              <a:t> </a:t>
            </a:r>
            <a:br>
              <a:rPr lang="de-DE" altLang="de-DE" sz="1200" b="1">
                <a:latin typeface="Courier New" panose="02070309020205020404" pitchFamily="49" charset="0"/>
                <a:cs typeface="Courier New" panose="02070309020205020404" pitchFamily="49" charset="0"/>
              </a:rPr>
            </a:br>
            <a:r>
              <a:rPr lang="de-DE" altLang="de-DE" sz="1200" b="1">
                <a:latin typeface="Courier New" panose="02070309020205020404" pitchFamily="49" charset="0"/>
                <a:cs typeface="Courier New" panose="02070309020205020404" pitchFamily="49" charset="0"/>
              </a:rPr>
              <a:t>              	LOOP</a:t>
            </a:r>
            <a:br>
              <a:rPr lang="de-DE" altLang="de-DE" sz="1200">
                <a:latin typeface="Courier New" panose="02070309020205020404" pitchFamily="49" charset="0"/>
                <a:cs typeface="Courier New" panose="02070309020205020404" pitchFamily="49" charset="0"/>
              </a:rPr>
            </a:br>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FETCH ang_cur</a:t>
            </a:r>
          </a:p>
          <a:p>
            <a:r>
              <a:rPr lang="de-DE" altLang="de-DE" sz="1200" b="1">
                <a:solidFill>
                  <a:srgbClr val="0000FF"/>
                </a:solidFill>
                <a:latin typeface="Courier New" panose="02070309020205020404" pitchFamily="49" charset="0"/>
                <a:cs typeface="Courier New" panose="02070309020205020404" pitchFamily="49" charset="0"/>
              </a:rPr>
              <a:t>			INTO v_Ang_Nr, v_Abt_Nr, v_Nachname, v_Gehalt;</a:t>
            </a:r>
          </a:p>
          <a:p>
            <a:r>
              <a:rPr lang="de-DE" altLang="de-DE" sz="1200" b="1">
                <a:latin typeface="Courier New" panose="02070309020205020404" pitchFamily="49" charset="0"/>
                <a:cs typeface="Courier New" panose="02070309020205020404" pitchFamily="49" charset="0"/>
              </a:rPr>
              <a:t>		DBMS_OUTPUT.PUT_LINE( 'Abt = ' || TO_CHAR (v_Abt_Nr,99) || ab ||</a:t>
            </a:r>
          </a:p>
          <a:p>
            <a:r>
              <a:rPr lang="de-DE" altLang="de-DE" sz="1200" b="1">
                <a:latin typeface="Courier New" panose="02070309020205020404" pitchFamily="49" charset="0"/>
                <a:cs typeface="Courier New" panose="02070309020205020404" pitchFamily="49" charset="0"/>
              </a:rPr>
              <a:t>		'Name = ' || (v_Nachname) || ab || </a:t>
            </a:r>
          </a:p>
          <a:p>
            <a:r>
              <a:rPr lang="de-DE" altLang="de-DE" sz="1200" b="1">
                <a:latin typeface="Courier New" panose="02070309020205020404" pitchFamily="49" charset="0"/>
                <a:cs typeface="Courier New" panose="02070309020205020404" pitchFamily="49" charset="0"/>
              </a:rPr>
              <a:t>		'Gehalt = ' || TO_CHAR (v_Gehalt, 99999) );</a:t>
            </a:r>
          </a:p>
          <a:p>
            <a:r>
              <a:rPr lang="de-DE" altLang="de-DE" sz="1200" b="1">
                <a:latin typeface="Courier New" panose="02070309020205020404" pitchFamily="49" charset="0"/>
                <a:cs typeface="Courier New" panose="02070309020205020404" pitchFamily="49" charset="0"/>
              </a:rPr>
              <a:t>	END LOOP;</a:t>
            </a:r>
          </a:p>
          <a:p>
            <a:r>
              <a:rPr lang="de-DE" altLang="de-DE" sz="1200" b="1">
                <a:latin typeface="Courier New" panose="02070309020205020404" pitchFamily="49" charset="0"/>
                <a:cs typeface="Courier New" panose="02070309020205020404" pitchFamily="49" charset="0"/>
              </a:rPr>
              <a:t>	</a:t>
            </a:r>
            <a:r>
              <a:rPr lang="de-DE" altLang="de-DE" sz="1200" b="1">
                <a:solidFill>
                  <a:srgbClr val="0000FF"/>
                </a:solidFill>
                <a:latin typeface="Courier New" panose="02070309020205020404" pitchFamily="49" charset="0"/>
                <a:cs typeface="Courier New" panose="02070309020205020404" pitchFamily="49" charset="0"/>
              </a:rPr>
              <a:t>CLOSE ang_cur;</a:t>
            </a:r>
          </a:p>
          <a:p>
            <a:r>
              <a:rPr lang="de-DE" altLang="de-DE" sz="1200" b="1">
                <a:latin typeface="Courier New" panose="02070309020205020404" pitchFamily="49" charset="0"/>
                <a:cs typeface="Courier New" panose="02070309020205020404" pitchFamily="49" charset="0"/>
              </a:rPr>
              <a:t>END;</a:t>
            </a:r>
          </a:p>
          <a:p>
            <a:r>
              <a:rPr lang="de-DE" altLang="de-DE" sz="1200" b="1">
                <a:latin typeface="Courier New" panose="02070309020205020404" pitchFamily="49" charset="0"/>
                <a:cs typeface="Courier New" panose="02070309020205020404" pitchFamily="49" charset="0"/>
              </a:rPr>
              <a:t>/</a:t>
            </a:r>
          </a:p>
          <a:p>
            <a:r>
              <a:rPr lang="de-DE" altLang="de-DE" sz="1200" b="1">
                <a:latin typeface="Courier New" panose="02070309020205020404" pitchFamily="49" charset="0"/>
                <a:cs typeface="Courier New" panose="02070309020205020404" pitchFamily="49" charset="0"/>
              </a:rPr>
              <a:t>SHOW ERRORS;</a:t>
            </a:r>
          </a:p>
          <a:p>
            <a:pPr>
              <a:spcBef>
                <a:spcPct val="50000"/>
              </a:spcBef>
            </a:pPr>
            <a:r>
              <a:rPr lang="de-DE" altLang="de-DE" sz="1200" b="1">
                <a:latin typeface="Courier New" panose="02070309020205020404" pitchFamily="49" charset="0"/>
                <a:cs typeface="Courier New" panose="02070309020205020404" pitchFamily="49" charset="0"/>
              </a:rPr>
              <a:t>EXECUTE ang_fuenf;</a:t>
            </a:r>
          </a:p>
        </p:txBody>
      </p:sp>
      <p:sp>
        <p:nvSpPr>
          <p:cNvPr id="113667" name="Titel 2"/>
          <p:cNvSpPr>
            <a:spLocks noGrp="1"/>
          </p:cNvSpPr>
          <p:nvPr>
            <p:ph type="title"/>
          </p:nvPr>
        </p:nvSpPr>
        <p:spPr/>
        <p:txBody>
          <a:bodyPr/>
          <a:lstStyle/>
          <a:p>
            <a:r>
              <a:rPr lang="de-CH" altLang="de-DE"/>
              <a:t>Beispiel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platzhalter 5"/>
          <p:cNvSpPr>
            <a:spLocks noGrp="1"/>
          </p:cNvSpPr>
          <p:nvPr>
            <p:ph type="body" idx="1"/>
          </p:nvPr>
        </p:nvSpPr>
        <p:spPr/>
        <p:txBody>
          <a:bodyPr/>
          <a:lstStyle/>
          <a:p>
            <a:r>
              <a:rPr lang="de-CH" altLang="de-DE"/>
              <a:t>Entity Framework</a:t>
            </a:r>
          </a:p>
        </p:txBody>
      </p:sp>
      <p:sp>
        <p:nvSpPr>
          <p:cNvPr id="114691" name="Titel 4"/>
          <p:cNvSpPr>
            <a:spLocks noGrp="1"/>
          </p:cNvSpPr>
          <p:nvPr>
            <p:ph type="title"/>
          </p:nvPr>
        </p:nvSpPr>
        <p:spPr/>
        <p:txBody>
          <a:bodyPr/>
          <a:lstStyle/>
          <a:p>
            <a:r>
              <a:rPr lang="de-CH" altLang="de-DE"/>
              <a:t>ADO.NET</a:t>
            </a:r>
          </a:p>
        </p:txBody>
      </p:sp>
      <p:sp>
        <p:nvSpPr>
          <p:cNvPr id="4" name="Foliennummernplatzhalter 3"/>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1634D216-18CB-41A2-AF7E-5BF18B0A2F69}" type="slidenum">
              <a:rPr kumimoji="0" lang="en-US" altLang="de-DE">
                <a:solidFill>
                  <a:srgbClr val="FFFFFF"/>
                </a:solidFill>
                <a:latin typeface="Tw Cen MT" panose="020B0602020104020603" pitchFamily="34" charset="0"/>
              </a:rPr>
              <a:pPr/>
              <a:t>115</a:t>
            </a:fld>
            <a:endParaRPr kumimoji="0" lang="en-US" altLang="de-DE">
              <a:solidFill>
                <a:srgbClr val="FFFFFF"/>
              </a:solidFill>
              <a:latin typeface="Tw Cen MT" panose="020B0602020104020603" pitchFamily="34" charset="0"/>
            </a:endParaRPr>
          </a:p>
        </p:txBody>
      </p:sp>
      <p:sp>
        <p:nvSpPr>
          <p:cNvPr id="3" name="Fußzeilenplatzhalter 2"/>
          <p:cNvSpPr>
            <a:spLocks noGrp="1"/>
          </p:cNvSpPr>
          <p:nvPr>
            <p:ph type="ftr" sz="quarter" idx="12"/>
          </p:nvPr>
        </p:nvSpPr>
        <p:spPr/>
        <p:txBody>
          <a:bodyPr/>
          <a:lstStyle/>
          <a:p>
            <a:pPr>
              <a:defRPr/>
            </a:pPr>
            <a:r>
              <a:rPr lang="en-US"/>
              <a:t>Lukas Müller</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12775" y="228600"/>
            <a:ext cx="8153400" cy="990600"/>
          </a:xfrm>
        </p:spPr>
        <p:txBody>
          <a:bodyPr/>
          <a:lstStyle/>
          <a:p>
            <a:endParaRPr lang="de-CH" altLang="de-DE"/>
          </a:p>
        </p:txBody>
      </p:sp>
      <p:pic>
        <p:nvPicPr>
          <p:cNvPr id="1157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2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12775" y="228600"/>
            <a:ext cx="8153400" cy="990600"/>
          </a:xfrm>
        </p:spPr>
        <p:txBody>
          <a:bodyPr/>
          <a:lstStyle/>
          <a:p>
            <a:endParaRPr lang="de-CH" altLang="de-DE"/>
          </a:p>
        </p:txBody>
      </p:sp>
      <p:pic>
        <p:nvPicPr>
          <p:cNvPr id="1167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8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12775" y="228600"/>
            <a:ext cx="8153400" cy="990600"/>
          </a:xfrm>
        </p:spPr>
        <p:txBody>
          <a:bodyPr/>
          <a:lstStyle/>
          <a:p>
            <a:endParaRPr lang="de-CH" altLang="de-DE"/>
          </a:p>
        </p:txBody>
      </p:sp>
      <p:pic>
        <p:nvPicPr>
          <p:cNvPr id="1177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8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12775" y="228600"/>
            <a:ext cx="8153400" cy="990600"/>
          </a:xfrm>
        </p:spPr>
        <p:txBody>
          <a:bodyPr/>
          <a:lstStyle/>
          <a:p>
            <a:endParaRPr lang="de-CH" altLang="de-DE"/>
          </a:p>
        </p:txBody>
      </p:sp>
      <p:pic>
        <p:nvPicPr>
          <p:cNvPr id="1187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a:xfrm>
            <a:off x="612775" y="228600"/>
            <a:ext cx="8153400" cy="990600"/>
          </a:xfrm>
        </p:spPr>
        <p:txBody>
          <a:bodyPr>
            <a:normAutofit fontScale="90000"/>
          </a:bodyPr>
          <a:lstStyle/>
          <a:p>
            <a:pPr eaLnBrk="1" hangingPunct="1">
              <a:defRPr/>
            </a:pPr>
            <a:r>
              <a:rPr lang="de-CH" sz="4000"/>
              <a:t>Verhaltensregeln zum Unterricht im Schulzimmer</a:t>
            </a:r>
          </a:p>
        </p:txBody>
      </p:sp>
      <p:sp>
        <p:nvSpPr>
          <p:cNvPr id="22531" name="Inhaltsplatzhalter 2"/>
          <p:cNvSpPr>
            <a:spLocks noGrp="1"/>
          </p:cNvSpPr>
          <p:nvPr>
            <p:ph sz="quarter" idx="1"/>
          </p:nvPr>
        </p:nvSpPr>
        <p:spPr>
          <a:xfrm>
            <a:off x="2051050" y="1557338"/>
            <a:ext cx="6715125" cy="4276725"/>
          </a:xfrm>
        </p:spPr>
        <p:txBody>
          <a:bodyPr/>
          <a:lstStyle/>
          <a:p>
            <a:pPr eaLnBrk="1" hangingPunct="1"/>
            <a:r>
              <a:rPr lang="de-CH" altLang="de-DE" sz="2400"/>
              <a:t>Natel Verbot</a:t>
            </a:r>
          </a:p>
          <a:p>
            <a:pPr eaLnBrk="1" hangingPunct="1"/>
            <a:endParaRPr lang="de-CH" altLang="de-DE" sz="2400"/>
          </a:p>
          <a:p>
            <a:pPr eaLnBrk="1" hangingPunct="1"/>
            <a:endParaRPr lang="de-CH" altLang="de-DE" sz="2400"/>
          </a:p>
          <a:p>
            <a:pPr eaLnBrk="1" hangingPunct="1"/>
            <a:r>
              <a:rPr lang="de-CH" altLang="de-DE" sz="2400"/>
              <a:t>Getränkte Verbot</a:t>
            </a:r>
          </a:p>
          <a:p>
            <a:pPr eaLnBrk="1" hangingPunct="1"/>
            <a:endParaRPr lang="de-CH" altLang="de-DE" sz="2400"/>
          </a:p>
          <a:p>
            <a:pPr eaLnBrk="1" hangingPunct="1"/>
            <a:endParaRPr lang="de-CH" altLang="de-DE" sz="2400"/>
          </a:p>
          <a:p>
            <a:pPr eaLnBrk="1" hangingPunct="1"/>
            <a:r>
              <a:rPr lang="de-CH" altLang="de-DE" sz="2400"/>
              <a:t>Kopfhörer Verbot</a:t>
            </a:r>
          </a:p>
          <a:p>
            <a:pPr eaLnBrk="1" hangingPunct="1"/>
            <a:endParaRPr lang="de-CH" altLang="de-DE" sz="2400"/>
          </a:p>
          <a:p>
            <a:pPr eaLnBrk="1" hangingPunct="1"/>
            <a:endParaRPr lang="de-CH" altLang="de-DE" sz="2400"/>
          </a:p>
          <a:p>
            <a:pPr eaLnBrk="1" hangingPunct="1"/>
            <a:r>
              <a:rPr lang="de-CH" altLang="de-DE" sz="2400"/>
              <a:t>Game Verbot</a:t>
            </a: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781300"/>
            <a:ext cx="10429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557338"/>
            <a:ext cx="11874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38" y="4221163"/>
            <a:ext cx="140335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5445125"/>
            <a:ext cx="1152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liennummernplatzhalter 3"/>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1A20EBC5-6199-4D8B-9861-8D012A489DE4}" type="slidenum">
              <a:rPr kumimoji="0" lang="en-US" altLang="de-DE" sz="900">
                <a:solidFill>
                  <a:srgbClr val="FFFFFF"/>
                </a:solidFill>
                <a:latin typeface="Tw Cen MT" panose="020B0602020104020603" pitchFamily="34" charset="0"/>
              </a:rPr>
              <a:pPr/>
              <a:t>12</a:t>
            </a:fld>
            <a:r>
              <a:rPr kumimoji="0" lang="en-US" altLang="de-DE" sz="900">
                <a:solidFill>
                  <a:srgbClr val="FFFFFF"/>
                </a:solidFill>
                <a:latin typeface="Tw Cen MT" panose="020B0602020104020603" pitchFamily="34" charset="0"/>
              </a:rPr>
              <a:t> / 18</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12775" y="228600"/>
            <a:ext cx="8153400" cy="990600"/>
          </a:xfrm>
        </p:spPr>
        <p:txBody>
          <a:bodyPr/>
          <a:lstStyle/>
          <a:p>
            <a:endParaRPr lang="de-CH" altLang="de-DE"/>
          </a:p>
        </p:txBody>
      </p:sp>
      <p:pic>
        <p:nvPicPr>
          <p:cNvPr id="1198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1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12775" y="228600"/>
            <a:ext cx="8153400" cy="990600"/>
          </a:xfrm>
        </p:spPr>
        <p:txBody>
          <a:bodyPr/>
          <a:lstStyle/>
          <a:p>
            <a:endParaRPr lang="de-CH" altLang="de-DE"/>
          </a:p>
        </p:txBody>
      </p:sp>
      <p:pic>
        <p:nvPicPr>
          <p:cNvPr id="1208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12775" y="228600"/>
            <a:ext cx="8153400" cy="990600"/>
          </a:xfrm>
        </p:spPr>
        <p:txBody>
          <a:bodyPr/>
          <a:lstStyle/>
          <a:p>
            <a:endParaRPr lang="de-CH" altLang="de-DE"/>
          </a:p>
        </p:txBody>
      </p:sp>
      <p:pic>
        <p:nvPicPr>
          <p:cNvPr id="1218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12775" y="228600"/>
            <a:ext cx="8153400" cy="990600"/>
          </a:xfrm>
        </p:spPr>
        <p:txBody>
          <a:bodyPr/>
          <a:lstStyle/>
          <a:p>
            <a:endParaRPr lang="de-CH" altLang="de-DE"/>
          </a:p>
        </p:txBody>
      </p:sp>
      <p:pic>
        <p:nvPicPr>
          <p:cNvPr id="1228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12775" y="228600"/>
            <a:ext cx="8153400" cy="990600"/>
          </a:xfrm>
        </p:spPr>
        <p:txBody>
          <a:bodyPr/>
          <a:lstStyle/>
          <a:p>
            <a:endParaRPr lang="de-CH" altLang="de-DE"/>
          </a:p>
        </p:txBody>
      </p:sp>
      <p:pic>
        <p:nvPicPr>
          <p:cNvPr id="1239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2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12775" y="228600"/>
            <a:ext cx="8153400" cy="990600"/>
          </a:xfrm>
        </p:spPr>
        <p:txBody>
          <a:bodyPr/>
          <a:lstStyle/>
          <a:p>
            <a:endParaRPr lang="de-CH" altLang="de-DE"/>
          </a:p>
        </p:txBody>
      </p:sp>
      <p:pic>
        <p:nvPicPr>
          <p:cNvPr id="1249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12775" y="228600"/>
            <a:ext cx="8153400" cy="990600"/>
          </a:xfrm>
        </p:spPr>
        <p:txBody>
          <a:bodyPr/>
          <a:lstStyle/>
          <a:p>
            <a:endParaRPr lang="de-CH" altLang="de-DE"/>
          </a:p>
        </p:txBody>
      </p:sp>
      <p:pic>
        <p:nvPicPr>
          <p:cNvPr id="1259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7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12775" y="228600"/>
            <a:ext cx="8153400" cy="990600"/>
          </a:xfrm>
        </p:spPr>
        <p:txBody>
          <a:bodyPr/>
          <a:lstStyle/>
          <a:p>
            <a:endParaRPr lang="de-CH" altLang="de-DE"/>
          </a:p>
        </p:txBody>
      </p:sp>
      <p:pic>
        <p:nvPicPr>
          <p:cNvPr id="1269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9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12775" y="228600"/>
            <a:ext cx="8153400" cy="990600"/>
          </a:xfrm>
        </p:spPr>
        <p:txBody>
          <a:bodyPr/>
          <a:lstStyle/>
          <a:p>
            <a:endParaRPr lang="de-CH" altLang="de-DE"/>
          </a:p>
        </p:txBody>
      </p:sp>
      <p:pic>
        <p:nvPicPr>
          <p:cNvPr id="1280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4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12775" y="228600"/>
            <a:ext cx="8153400" cy="990600"/>
          </a:xfrm>
        </p:spPr>
        <p:txBody>
          <a:bodyPr/>
          <a:lstStyle/>
          <a:p>
            <a:endParaRPr lang="de-CH" altLang="de-DE"/>
          </a:p>
        </p:txBody>
      </p:sp>
      <p:pic>
        <p:nvPicPr>
          <p:cNvPr id="1290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4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612775" y="228600"/>
            <a:ext cx="8153400" cy="990600"/>
          </a:xfrm>
        </p:spPr>
        <p:txBody>
          <a:bodyPr>
            <a:normAutofit fontScale="90000"/>
          </a:bodyPr>
          <a:lstStyle/>
          <a:p>
            <a:pPr eaLnBrk="1" hangingPunct="1">
              <a:defRPr/>
            </a:pPr>
            <a:r>
              <a:rPr lang="de-CH" sz="4000"/>
              <a:t>Verhaltensregeln zum Unterricht im Schulzimmer</a:t>
            </a:r>
          </a:p>
        </p:txBody>
      </p:sp>
      <p:sp>
        <p:nvSpPr>
          <p:cNvPr id="23555" name="Inhaltsplatzhalter 2"/>
          <p:cNvSpPr>
            <a:spLocks noGrp="1"/>
          </p:cNvSpPr>
          <p:nvPr>
            <p:ph sz="quarter" idx="1"/>
          </p:nvPr>
        </p:nvSpPr>
        <p:spPr>
          <a:xfrm>
            <a:off x="611188" y="1628775"/>
            <a:ext cx="6715125" cy="647700"/>
          </a:xfrm>
        </p:spPr>
        <p:txBody>
          <a:bodyPr/>
          <a:lstStyle/>
          <a:p>
            <a:pPr eaLnBrk="1" hangingPunct="1"/>
            <a:r>
              <a:rPr lang="de-CH" altLang="de-DE" sz="3200"/>
              <a:t>So nicht…</a:t>
            </a:r>
          </a:p>
        </p:txBody>
      </p:sp>
      <p:pic>
        <p:nvPicPr>
          <p:cNvPr id="23556" name="Grafik 9" descr="arbeitsplatz.jpg"/>
          <p:cNvPicPr>
            <a:picLocks noChangeAspect="1"/>
          </p:cNvPicPr>
          <p:nvPr/>
        </p:nvPicPr>
        <p:blipFill>
          <a:blip r:embed="rId2">
            <a:extLst>
              <a:ext uri="{28A0092B-C50C-407E-A947-70E740481C1C}">
                <a14:useLocalDpi xmlns:a14="http://schemas.microsoft.com/office/drawing/2010/main" val="0"/>
              </a:ext>
            </a:extLst>
          </a:blip>
          <a:srcRect b="24225"/>
          <a:stretch>
            <a:fillRect/>
          </a:stretch>
        </p:blipFill>
        <p:spPr bwMode="auto">
          <a:xfrm>
            <a:off x="1042988" y="2457450"/>
            <a:ext cx="26241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Grafik 10" descr="art_440x330_V1uFaKuqZYPAqIRYhmHyrWOLwN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700213"/>
            <a:ext cx="2011363"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Grafik 12" descr="Lazy_Server_Arbeitsplatz_Geizhals_AT_jpg_572x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644900"/>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Grafik 13" descr="Ordnung_am_Arbeitsplatz.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365625"/>
            <a:ext cx="2840037"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liennummernplatzhalter 3"/>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2D5496AF-A391-48D9-9CA3-B18C4922DAC6}" type="slidenum">
              <a:rPr kumimoji="0" lang="en-US" altLang="de-DE" sz="900">
                <a:solidFill>
                  <a:srgbClr val="FFFFFF"/>
                </a:solidFill>
                <a:latin typeface="Tw Cen MT" panose="020B0602020104020603" pitchFamily="34" charset="0"/>
              </a:rPr>
              <a:pPr/>
              <a:t>13</a:t>
            </a:fld>
            <a:r>
              <a:rPr kumimoji="0" lang="en-US" altLang="de-DE" sz="900">
                <a:solidFill>
                  <a:srgbClr val="FFFFFF"/>
                </a:solidFill>
                <a:latin typeface="Tw Cen MT" panose="020B0602020104020603" pitchFamily="34" charset="0"/>
              </a:rPr>
              <a:t> / 18</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12775" y="228600"/>
            <a:ext cx="8153400" cy="990600"/>
          </a:xfrm>
        </p:spPr>
        <p:txBody>
          <a:bodyPr/>
          <a:lstStyle/>
          <a:p>
            <a:endParaRPr lang="de-CH" altLang="de-DE"/>
          </a:p>
        </p:txBody>
      </p:sp>
      <p:pic>
        <p:nvPicPr>
          <p:cNvPr id="1300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12775" y="228600"/>
            <a:ext cx="8153400" cy="990600"/>
          </a:xfrm>
        </p:spPr>
        <p:txBody>
          <a:bodyPr/>
          <a:lstStyle/>
          <a:p>
            <a:endParaRPr lang="de-CH" altLang="de-DE"/>
          </a:p>
        </p:txBody>
      </p:sp>
      <p:pic>
        <p:nvPicPr>
          <p:cNvPr id="1310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1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12775" y="228600"/>
            <a:ext cx="8153400" cy="990600"/>
          </a:xfrm>
        </p:spPr>
        <p:txBody>
          <a:bodyPr/>
          <a:lstStyle/>
          <a:p>
            <a:endParaRPr lang="de-CH" altLang="de-DE"/>
          </a:p>
        </p:txBody>
      </p:sp>
      <p:pic>
        <p:nvPicPr>
          <p:cNvPr id="1320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12775" y="228600"/>
            <a:ext cx="8153400" cy="990600"/>
          </a:xfrm>
        </p:spPr>
        <p:txBody>
          <a:bodyPr/>
          <a:lstStyle/>
          <a:p>
            <a:endParaRPr lang="de-CH" altLang="de-DE"/>
          </a:p>
        </p:txBody>
      </p:sp>
      <p:pic>
        <p:nvPicPr>
          <p:cNvPr id="1331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12775" y="228600"/>
            <a:ext cx="8153400" cy="990600"/>
          </a:xfrm>
        </p:spPr>
        <p:txBody>
          <a:bodyPr/>
          <a:lstStyle/>
          <a:p>
            <a:endParaRPr lang="de-CH" altLang="de-DE"/>
          </a:p>
        </p:txBody>
      </p:sp>
      <p:pic>
        <p:nvPicPr>
          <p:cNvPr id="1341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12775" y="228600"/>
            <a:ext cx="8153400" cy="990600"/>
          </a:xfrm>
        </p:spPr>
        <p:txBody>
          <a:bodyPr/>
          <a:lstStyle/>
          <a:p>
            <a:endParaRPr lang="de-CH" altLang="de-DE"/>
          </a:p>
        </p:txBody>
      </p:sp>
      <p:pic>
        <p:nvPicPr>
          <p:cNvPr id="1351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612775" y="228600"/>
            <a:ext cx="8153400" cy="990600"/>
          </a:xfrm>
        </p:spPr>
        <p:txBody>
          <a:bodyPr/>
          <a:lstStyle/>
          <a:p>
            <a:endParaRPr lang="de-CH" altLang="de-DE"/>
          </a:p>
        </p:txBody>
      </p:sp>
      <p:pic>
        <p:nvPicPr>
          <p:cNvPr id="136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612775" y="228600"/>
            <a:ext cx="8153400" cy="990600"/>
          </a:xfrm>
        </p:spPr>
        <p:txBody>
          <a:bodyPr/>
          <a:lstStyle/>
          <a:p>
            <a:endParaRPr lang="de-CH" altLang="de-DE"/>
          </a:p>
        </p:txBody>
      </p:sp>
      <p:pic>
        <p:nvPicPr>
          <p:cNvPr id="1372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612775" y="228600"/>
            <a:ext cx="8153400" cy="990600"/>
          </a:xfrm>
        </p:spPr>
        <p:txBody>
          <a:bodyPr/>
          <a:lstStyle/>
          <a:p>
            <a:endParaRPr lang="de-CH" altLang="de-DE"/>
          </a:p>
        </p:txBody>
      </p:sp>
      <p:pic>
        <p:nvPicPr>
          <p:cNvPr id="1382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7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612775" y="228600"/>
            <a:ext cx="8153400" cy="990600"/>
          </a:xfrm>
        </p:spPr>
        <p:txBody>
          <a:bodyPr/>
          <a:lstStyle/>
          <a:p>
            <a:endParaRPr lang="de-CH" altLang="de-DE"/>
          </a:p>
        </p:txBody>
      </p:sp>
      <p:pic>
        <p:nvPicPr>
          <p:cNvPr id="139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platzhalter 6"/>
          <p:cNvSpPr>
            <a:spLocks noGrp="1"/>
          </p:cNvSpPr>
          <p:nvPr>
            <p:ph type="body" idx="1"/>
          </p:nvPr>
        </p:nvSpPr>
        <p:spPr/>
        <p:txBody>
          <a:bodyPr/>
          <a:lstStyle/>
          <a:p>
            <a:pPr eaLnBrk="1" hangingPunct="1"/>
            <a:r>
              <a:rPr lang="de-CH" altLang="de-DE"/>
              <a:t>Hard- u. Software</a:t>
            </a:r>
          </a:p>
        </p:txBody>
      </p:sp>
      <p:sp>
        <p:nvSpPr>
          <p:cNvPr id="24579" name="Rectangle 1026"/>
          <p:cNvSpPr>
            <a:spLocks noGrp="1" noChangeArrowheads="1"/>
          </p:cNvSpPr>
          <p:nvPr>
            <p:ph type="title"/>
          </p:nvPr>
        </p:nvSpPr>
        <p:spPr/>
        <p:txBody>
          <a:bodyPr/>
          <a:lstStyle/>
          <a:p>
            <a:pPr eaLnBrk="1" hangingPunct="1"/>
            <a:r>
              <a:rPr lang="de-DE" altLang="de-DE" sz="3600">
                <a:solidFill>
                  <a:schemeClr val="tx2"/>
                </a:solidFill>
              </a:rPr>
              <a:t>Voraussetzungen</a:t>
            </a:r>
          </a:p>
        </p:txBody>
      </p:sp>
      <p:sp>
        <p:nvSpPr>
          <p:cNvPr id="5" name="Foliennummernplatzhalter 4"/>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41236213-076D-4592-BFDE-BC1283A4434E}" type="slidenum">
              <a:rPr kumimoji="0" lang="en-US" altLang="de-DE">
                <a:solidFill>
                  <a:srgbClr val="FFFFFF"/>
                </a:solidFill>
                <a:latin typeface="Tw Cen MT" panose="020B0602020104020603" pitchFamily="34" charset="0"/>
              </a:rPr>
              <a:pPr/>
              <a:t>14</a:t>
            </a:fld>
            <a:endParaRPr kumimoji="0" lang="en-US" altLang="de-DE">
              <a:solidFill>
                <a:srgbClr val="FFFFFF"/>
              </a:solidFill>
              <a:latin typeface="Tw Cen MT" panose="020B0602020104020603" pitchFamily="34" charset="0"/>
            </a:endParaRPr>
          </a:p>
        </p:txBody>
      </p:sp>
      <p:sp>
        <p:nvSpPr>
          <p:cNvPr id="6" name="Fußzeilenplatzhalter 5"/>
          <p:cNvSpPr>
            <a:spLocks noGrp="1"/>
          </p:cNvSpPr>
          <p:nvPr>
            <p:ph type="ftr" sz="quarter" idx="12"/>
          </p:nvPr>
        </p:nvSpPr>
        <p:spPr/>
        <p:txBody>
          <a:bodyPr/>
          <a:lstStyle/>
          <a:p>
            <a:pPr>
              <a:defRPr/>
            </a:pPr>
            <a:r>
              <a:rPr lang="en-US"/>
              <a:t>Lukas Müller</a:t>
            </a:r>
          </a:p>
        </p:txBody>
      </p:sp>
      <p:sp>
        <p:nvSpPr>
          <p:cNvPr id="24582" name="Rectangle 1027"/>
          <p:cNvSpPr>
            <a:spLocks noChangeArrowheads="1"/>
          </p:cNvSpPr>
          <p:nvPr/>
        </p:nvSpPr>
        <p:spPr bwMode="auto">
          <a:xfrm>
            <a:off x="838200" y="1676400"/>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endParaRPr lang="de-DE" altLang="de-DE">
              <a:latin typeface="Tw Cen MT" panose="020B0602020104020603" pitchFamily="34" charset="0"/>
            </a:endParaRPr>
          </a:p>
        </p:txBody>
      </p:sp>
      <p:sp>
        <p:nvSpPr>
          <p:cNvPr id="24583" name="Rectangle 1028"/>
          <p:cNvSpPr>
            <a:spLocks noChangeArrowheads="1"/>
          </p:cNvSpPr>
          <p:nvPr/>
        </p:nvSpPr>
        <p:spPr bwMode="auto">
          <a:xfrm>
            <a:off x="914400" y="3200400"/>
            <a:ext cx="7772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None/>
            </a:pPr>
            <a:endParaRPr lang="de-DE" altLang="de-DE">
              <a:latin typeface="Tw Cen MT" panose="020B0602020104020603"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06400" y="228600"/>
            <a:ext cx="8126413" cy="1143000"/>
          </a:xfrm>
        </p:spPr>
        <p:txBody>
          <a:bodyPr/>
          <a:lstStyle/>
          <a:p>
            <a:r>
              <a:rPr lang="de-CH" altLang="de-DE"/>
              <a:t>ADO.NET Object Model</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44675"/>
            <a:ext cx="7991475"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06400" y="228600"/>
            <a:ext cx="8558213" cy="1143000"/>
          </a:xfrm>
        </p:spPr>
        <p:txBody>
          <a:bodyPr/>
          <a:lstStyle/>
          <a:p>
            <a:r>
              <a:rPr lang="de-CH" altLang="de-DE"/>
              <a:t>Code Beispiel</a:t>
            </a:r>
          </a:p>
        </p:txBody>
      </p:sp>
      <p:pic>
        <p:nvPicPr>
          <p:cNvPr id="141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060575"/>
            <a:ext cx="83439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06400" y="228600"/>
            <a:ext cx="8413750" cy="1143000"/>
          </a:xfrm>
        </p:spPr>
        <p:txBody>
          <a:bodyPr/>
          <a:lstStyle/>
          <a:p>
            <a:r>
              <a:rPr lang="de-CH" altLang="de-DE"/>
              <a:t>Code Beispiel</a:t>
            </a:r>
          </a:p>
        </p:txBody>
      </p:sp>
      <p:pic>
        <p:nvPicPr>
          <p:cNvPr id="142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00213"/>
            <a:ext cx="6840537"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platzhalter 2"/>
          <p:cNvSpPr>
            <a:spLocks noGrp="1"/>
          </p:cNvSpPr>
          <p:nvPr>
            <p:ph type="body" idx="1"/>
          </p:nvPr>
        </p:nvSpPr>
        <p:spPr/>
        <p:txBody>
          <a:bodyPr/>
          <a:lstStyle/>
          <a:p>
            <a:r>
              <a:rPr lang="de-CH" altLang="de-DE"/>
              <a:t>Oracle XE (Express)</a:t>
            </a:r>
          </a:p>
          <a:p>
            <a:r>
              <a:rPr lang="de-CH" altLang="de-DE"/>
              <a:t>Oracle Developer</a:t>
            </a:r>
          </a:p>
        </p:txBody>
      </p:sp>
      <p:sp>
        <p:nvSpPr>
          <p:cNvPr id="143363" name="Rectangle 2"/>
          <p:cNvSpPr>
            <a:spLocks noGrp="1" noChangeArrowheads="1"/>
          </p:cNvSpPr>
          <p:nvPr>
            <p:ph type="title"/>
          </p:nvPr>
        </p:nvSpPr>
        <p:spPr/>
        <p:txBody>
          <a:bodyPr/>
          <a:lstStyle/>
          <a:p>
            <a:pPr algn="ctr" eaLnBrk="1" hangingPunct="1"/>
            <a:r>
              <a:rPr lang="de-DE" altLang="de-DE" sz="2400" b="1">
                <a:latin typeface="Tahoma" panose="020B0604030504040204" pitchFamily="34" charset="0"/>
                <a:cs typeface="Arial" panose="020B0604020202020204" pitchFamily="34" charset="0"/>
              </a:rPr>
              <a:t>Objektrelationale Erweiterungen von SQL2003</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0"/>
          <p:cNvSpPr>
            <a:spLocks noChangeArrowheads="1"/>
          </p:cNvSpPr>
          <p:nvPr/>
        </p:nvSpPr>
        <p:spPr bwMode="auto">
          <a:xfrm>
            <a:off x="684213" y="1557338"/>
            <a:ext cx="7640637" cy="5151437"/>
          </a:xfrm>
          <a:prstGeom prst="rect">
            <a:avLst/>
          </a:prstGeom>
          <a:noFill/>
          <a:ln w="9525">
            <a:noFill/>
            <a:miter lim="800000"/>
            <a:headEnd/>
            <a:tailEnd/>
          </a:ln>
        </p:spPr>
        <p:txBody>
          <a:bodyPr>
            <a:spAutoFit/>
          </a:bodyPr>
          <a:lstStyle/>
          <a:p>
            <a:pPr marL="344488" indent="-344488">
              <a:spcBef>
                <a:spcPct val="20000"/>
              </a:spcBef>
              <a:buFontTx/>
              <a:buChar char="•"/>
              <a:defRPr/>
            </a:pPr>
            <a:r>
              <a:rPr lang="de-DE" dirty="0">
                <a:latin typeface="+mj-lt"/>
              </a:rPr>
              <a:t>Objektrelationale Datenbanken</a:t>
            </a:r>
          </a:p>
          <a:p>
            <a:pPr marL="741363" lvl="1" indent="-282575">
              <a:spcBef>
                <a:spcPct val="20000"/>
              </a:spcBef>
              <a:buFont typeface="Symbol" pitchFamily="18" charset="2"/>
              <a:buChar char="-"/>
              <a:defRPr/>
            </a:pPr>
            <a:r>
              <a:rPr lang="de-DE" dirty="0">
                <a:latin typeface="+mj-lt"/>
              </a:rPr>
              <a:t>ein erweiterbares Typsystem und benutzerdefinierte Datentypen</a:t>
            </a:r>
          </a:p>
          <a:p>
            <a:pPr marL="741363" lvl="1" indent="-282575">
              <a:spcBef>
                <a:spcPct val="20000"/>
              </a:spcBef>
              <a:buFontTx/>
              <a:buChar char="–"/>
              <a:defRPr/>
            </a:pPr>
            <a:r>
              <a:rPr lang="de-DE" dirty="0">
                <a:latin typeface="+mj-lt"/>
              </a:rPr>
              <a:t>Vererbung und Überladen von Methoden</a:t>
            </a:r>
          </a:p>
          <a:p>
            <a:pPr marL="741363" lvl="1" indent="-282575">
              <a:spcBef>
                <a:spcPct val="20000"/>
              </a:spcBef>
              <a:buFontTx/>
              <a:buChar char="–"/>
              <a:defRPr/>
            </a:pPr>
            <a:r>
              <a:rPr lang="de-DE" dirty="0">
                <a:latin typeface="+mj-lt"/>
              </a:rPr>
              <a:t>Large Objekts ( BLOB)</a:t>
            </a:r>
          </a:p>
          <a:p>
            <a:pPr marL="741363" lvl="1" indent="-282575">
              <a:spcBef>
                <a:spcPct val="20000"/>
              </a:spcBef>
              <a:buFontTx/>
              <a:buChar char="–"/>
              <a:defRPr/>
            </a:pPr>
            <a:r>
              <a:rPr lang="de-DE" dirty="0">
                <a:latin typeface="+mj-lt"/>
              </a:rPr>
              <a:t>Typisierte Tabellen</a:t>
            </a:r>
          </a:p>
          <a:p>
            <a:pPr marL="344488" indent="-344488">
              <a:spcBef>
                <a:spcPct val="50000"/>
              </a:spcBef>
              <a:buFontTx/>
              <a:buChar char="•"/>
              <a:defRPr/>
            </a:pPr>
            <a:r>
              <a:rPr lang="de-DE" dirty="0">
                <a:latin typeface="+mj-lt"/>
              </a:rPr>
              <a:t>Datenbanktrigger und aktive Datenbanken</a:t>
            </a:r>
          </a:p>
          <a:p>
            <a:pPr marL="344488" indent="-344488">
              <a:spcBef>
                <a:spcPct val="50000"/>
              </a:spcBef>
              <a:buFontTx/>
              <a:buChar char="•"/>
              <a:defRPr/>
            </a:pPr>
            <a:r>
              <a:rPr lang="de-DE" dirty="0">
                <a:latin typeface="+mj-lt"/>
              </a:rPr>
              <a:t>Datenbanken und XML</a:t>
            </a:r>
          </a:p>
          <a:p>
            <a:pPr marL="344488" indent="-344488">
              <a:spcBef>
                <a:spcPct val="50000"/>
              </a:spcBef>
              <a:buFontTx/>
              <a:buChar char="•"/>
              <a:defRPr/>
            </a:pPr>
            <a:r>
              <a:rPr lang="de-DE" dirty="0">
                <a:latin typeface="+mj-lt"/>
              </a:rPr>
              <a:t>Datenbanken und JAVA</a:t>
            </a:r>
          </a:p>
          <a:p>
            <a:pPr marL="741363" lvl="1" indent="-282575">
              <a:spcBef>
                <a:spcPct val="20000"/>
              </a:spcBef>
              <a:buFontTx/>
              <a:buChar char="–"/>
              <a:defRPr/>
            </a:pPr>
            <a:r>
              <a:rPr lang="de-DE" dirty="0">
                <a:latin typeface="+mj-lt"/>
              </a:rPr>
              <a:t>JDBC </a:t>
            </a:r>
          </a:p>
          <a:p>
            <a:pPr marL="741363" lvl="1" indent="-282575">
              <a:spcBef>
                <a:spcPct val="20000"/>
              </a:spcBef>
              <a:buFontTx/>
              <a:buChar char="–"/>
              <a:defRPr/>
            </a:pPr>
            <a:r>
              <a:rPr lang="de-DE" dirty="0">
                <a:latin typeface="+mj-lt"/>
              </a:rPr>
              <a:t>SQLJ</a:t>
            </a:r>
          </a:p>
        </p:txBody>
      </p:sp>
      <p:sp>
        <p:nvSpPr>
          <p:cNvPr id="144387" name="Titel 9"/>
          <p:cNvSpPr>
            <a:spLocks noGrp="1"/>
          </p:cNvSpPr>
          <p:nvPr>
            <p:ph type="title"/>
          </p:nvPr>
        </p:nvSpPr>
        <p:spPr>
          <a:xfrm>
            <a:off x="571500" y="0"/>
            <a:ext cx="8153400" cy="1428750"/>
          </a:xfrm>
        </p:spPr>
        <p:txBody>
          <a:bodyPr/>
          <a:lstStyle/>
          <a:p>
            <a:pPr eaLnBrk="1" hangingPunct="1"/>
            <a:r>
              <a:rPr lang="de-DE" altLang="de-DE" b="1">
                <a:latin typeface="Verdana" panose="020B0604030504040204" pitchFamily="34" charset="0"/>
                <a:ea typeface="Verdana" panose="020B0604030504040204" pitchFamily="34" charset="0"/>
                <a:cs typeface="Verdana" panose="020B0604030504040204" pitchFamily="34" charset="0"/>
              </a:rPr>
              <a:t>Der SQL-3- Standard </a:t>
            </a:r>
            <a:br>
              <a:rPr lang="de-DE" altLang="de-DE" b="1">
                <a:latin typeface="Verdana" panose="020B0604030504040204" pitchFamily="34" charset="0"/>
                <a:ea typeface="Verdana" panose="020B0604030504040204" pitchFamily="34" charset="0"/>
                <a:cs typeface="Verdana" panose="020B0604030504040204" pitchFamily="34" charset="0"/>
              </a:rPr>
            </a:br>
            <a:r>
              <a:rPr lang="de-DE" altLang="de-DE" b="1">
                <a:latin typeface="Verdana" panose="020B0604030504040204" pitchFamily="34" charset="0"/>
                <a:ea typeface="Verdana" panose="020B0604030504040204" pitchFamily="34" charset="0"/>
                <a:cs typeface="Verdana" panose="020B0604030504040204" pitchFamily="34" charset="0"/>
              </a:rPr>
              <a:t>1999 / 2003</a:t>
            </a:r>
            <a:endParaRPr lang="de-CH" altLang="de-DE"/>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0"/>
          <p:cNvSpPr>
            <a:spLocks noChangeArrowheads="1"/>
          </p:cNvSpPr>
          <p:nvPr/>
        </p:nvSpPr>
        <p:spPr bwMode="auto">
          <a:xfrm>
            <a:off x="538163" y="428625"/>
            <a:ext cx="86058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endParaRPr>
          </a:p>
        </p:txBody>
      </p:sp>
      <p:sp>
        <p:nvSpPr>
          <p:cNvPr id="76803" name="Rectangle 21"/>
          <p:cNvSpPr>
            <a:spLocks noChangeArrowheads="1"/>
          </p:cNvSpPr>
          <p:nvPr/>
        </p:nvSpPr>
        <p:spPr bwMode="auto">
          <a:xfrm>
            <a:off x="285750" y="1785938"/>
            <a:ext cx="8686800" cy="4081462"/>
          </a:xfrm>
          <a:prstGeom prst="rect">
            <a:avLst/>
          </a:prstGeom>
          <a:noFill/>
          <a:ln w="9525">
            <a:noFill/>
            <a:miter lim="800000"/>
            <a:headEnd/>
            <a:tailEnd/>
          </a:ln>
        </p:spPr>
        <p:txBody>
          <a:bodyPr>
            <a:spAutoFit/>
          </a:bodyPr>
          <a:lstStyle/>
          <a:p>
            <a:pPr marL="344488" indent="-344488">
              <a:spcBef>
                <a:spcPct val="20000"/>
              </a:spcBef>
              <a:buClr>
                <a:schemeClr val="tx1"/>
              </a:buClr>
              <a:buFont typeface="Arial" charset="0"/>
              <a:buNone/>
              <a:defRPr/>
            </a:pPr>
            <a:r>
              <a:rPr lang="de-DE" dirty="0">
                <a:solidFill>
                  <a:srgbClr val="0000CC"/>
                </a:solidFill>
                <a:latin typeface="+mj-lt"/>
              </a:rPr>
              <a:t>‘objektrelational‘:</a:t>
            </a:r>
            <a:r>
              <a:rPr lang="de-DE" sz="3200" dirty="0">
                <a:solidFill>
                  <a:srgbClr val="0000CC"/>
                </a:solidFill>
                <a:latin typeface="+mj-lt"/>
              </a:rPr>
              <a:t> </a:t>
            </a:r>
          </a:p>
          <a:p>
            <a:pPr marL="741363" lvl="1" indent="-282575">
              <a:spcBef>
                <a:spcPct val="20000"/>
              </a:spcBef>
              <a:buClr>
                <a:schemeClr val="tx1"/>
              </a:buClr>
              <a:buFontTx/>
              <a:buChar char="–"/>
              <a:defRPr/>
            </a:pPr>
            <a:r>
              <a:rPr lang="de-DE" sz="2000" dirty="0">
                <a:solidFill>
                  <a:srgbClr val="0000CC"/>
                </a:solidFill>
                <a:latin typeface="+mj-lt"/>
              </a:rPr>
              <a:t>relationales DBMS</a:t>
            </a:r>
            <a:r>
              <a:rPr lang="de-DE" sz="2000" dirty="0">
                <a:latin typeface="+mj-lt"/>
              </a:rPr>
              <a:t> erweitert um </a:t>
            </a:r>
            <a:r>
              <a:rPr lang="de-DE" sz="2000" dirty="0">
                <a:solidFill>
                  <a:srgbClr val="0000CC"/>
                </a:solidFill>
                <a:latin typeface="+mj-lt"/>
              </a:rPr>
              <a:t>objektorientierte Feature</a:t>
            </a:r>
          </a:p>
          <a:p>
            <a:pPr marL="741363" lvl="1" indent="-282575">
              <a:spcBef>
                <a:spcPct val="20000"/>
              </a:spcBef>
              <a:buClr>
                <a:schemeClr val="tx1"/>
              </a:buClr>
              <a:buFontTx/>
              <a:buChar char="–"/>
              <a:defRPr/>
            </a:pPr>
            <a:r>
              <a:rPr lang="de-DE" sz="2000" dirty="0">
                <a:solidFill>
                  <a:srgbClr val="0000CC"/>
                </a:solidFill>
                <a:latin typeface="+mj-lt"/>
              </a:rPr>
              <a:t>neue Abstraktionsebene </a:t>
            </a:r>
            <a:r>
              <a:rPr lang="de-DE" sz="2000" dirty="0">
                <a:latin typeface="+mj-lt"/>
              </a:rPr>
              <a:t>oberhalb des relationalen Modells</a:t>
            </a:r>
          </a:p>
          <a:p>
            <a:pPr marL="741363" lvl="1" indent="-282575">
              <a:spcBef>
                <a:spcPct val="20000"/>
              </a:spcBef>
              <a:buClr>
                <a:schemeClr val="tx1"/>
              </a:buClr>
              <a:buFontTx/>
              <a:buChar char="–"/>
              <a:defRPr/>
            </a:pPr>
            <a:r>
              <a:rPr lang="de-DE" sz="2000" dirty="0">
                <a:latin typeface="+mj-lt"/>
                <a:ea typeface="Calibri" pitchFamily="34" charset="0"/>
                <a:cs typeface="Calibri" pitchFamily="34" charset="0"/>
              </a:rPr>
              <a:t>OO-Technologie</a:t>
            </a:r>
            <a:r>
              <a:rPr lang="de-DE" sz="2000" dirty="0">
                <a:latin typeface="+mj-lt"/>
              </a:rPr>
              <a:t> implementiert mit den Mitten relationaler DB-Technologie</a:t>
            </a:r>
          </a:p>
          <a:p>
            <a:pPr marL="741363" lvl="1" indent="-282575">
              <a:spcBef>
                <a:spcPct val="20000"/>
              </a:spcBef>
              <a:buClr>
                <a:schemeClr val="tx1"/>
              </a:buClr>
              <a:buFontTx/>
              <a:buChar char="–"/>
              <a:defRPr/>
            </a:pPr>
            <a:r>
              <a:rPr lang="de-DE" sz="2000" dirty="0">
                <a:solidFill>
                  <a:srgbClr val="0000CC"/>
                </a:solidFill>
                <a:latin typeface="+mj-lt"/>
              </a:rPr>
              <a:t>Evolutionäre Entwicklung</a:t>
            </a:r>
            <a:r>
              <a:rPr lang="de-DE" sz="2000" dirty="0">
                <a:latin typeface="+mj-lt"/>
              </a:rPr>
              <a:t>: </a:t>
            </a:r>
            <a:br>
              <a:rPr lang="de-DE" sz="2000" dirty="0">
                <a:latin typeface="+mj-lt"/>
              </a:rPr>
            </a:br>
            <a:r>
              <a:rPr lang="de-DE" sz="2000" dirty="0">
                <a:latin typeface="+mj-lt"/>
              </a:rPr>
              <a:t>alte RDBS-Anwendungen laufen weiter</a:t>
            </a:r>
            <a:br>
              <a:rPr lang="de-DE" sz="2000" dirty="0">
                <a:latin typeface="+mj-lt"/>
              </a:rPr>
            </a:br>
            <a:r>
              <a:rPr lang="de-DE" sz="2000" dirty="0">
                <a:latin typeface="+mj-lt"/>
              </a:rPr>
              <a:t>neue Anwendungen können mit OO-Technologie entwickelt</a:t>
            </a:r>
            <a:br>
              <a:rPr lang="de-DE" sz="2000" dirty="0">
                <a:latin typeface="+mj-lt"/>
              </a:rPr>
            </a:br>
            <a:r>
              <a:rPr lang="de-DE" sz="2000" dirty="0">
                <a:latin typeface="+mj-lt"/>
              </a:rPr>
              <a:t>werden</a:t>
            </a:r>
          </a:p>
          <a:p>
            <a:pPr marL="741363" lvl="1" indent="-282575">
              <a:spcBef>
                <a:spcPct val="20000"/>
              </a:spcBef>
              <a:buClr>
                <a:schemeClr val="tx1"/>
              </a:buClr>
              <a:buFontTx/>
              <a:buChar char="–"/>
              <a:defRPr/>
            </a:pPr>
            <a:r>
              <a:rPr lang="de-DE" sz="2000" dirty="0">
                <a:latin typeface="+mj-lt"/>
              </a:rPr>
              <a:t>Das Oracle </a:t>
            </a:r>
            <a:r>
              <a:rPr lang="de-DE" sz="2000" dirty="0" err="1">
                <a:latin typeface="+mj-lt"/>
              </a:rPr>
              <a:t>object</a:t>
            </a:r>
            <a:r>
              <a:rPr lang="de-DE" sz="2000" dirty="0">
                <a:latin typeface="+mj-lt"/>
              </a:rPr>
              <a:t> type-Modell ist ähnlich zu dem Klassen-Modell von Java oder C++</a:t>
            </a:r>
            <a:r>
              <a:rPr lang="de-DE" sz="2800" dirty="0">
                <a:latin typeface="+mj-lt"/>
              </a:rPr>
              <a:t> </a:t>
            </a:r>
          </a:p>
          <a:p>
            <a:pPr marL="1139825" lvl="2" indent="-225425">
              <a:spcBef>
                <a:spcPct val="20000"/>
              </a:spcBef>
              <a:buFont typeface="Wingdings" pitchFamily="2" charset="2"/>
              <a:buChar char="w"/>
              <a:defRPr/>
            </a:pPr>
            <a:r>
              <a:rPr lang="de-DE" sz="1600" dirty="0">
                <a:latin typeface="+mj-lt"/>
              </a:rPr>
              <a:t>weicht vom SQL-Standard etwas ab</a:t>
            </a:r>
          </a:p>
        </p:txBody>
      </p:sp>
      <p:sp>
        <p:nvSpPr>
          <p:cNvPr id="145412" name="Titel 3"/>
          <p:cNvSpPr>
            <a:spLocks noGrp="1"/>
          </p:cNvSpPr>
          <p:nvPr>
            <p:ph type="title"/>
          </p:nvPr>
        </p:nvSpPr>
        <p:spPr>
          <a:xfrm>
            <a:off x="609600" y="228600"/>
            <a:ext cx="8153400" cy="628650"/>
          </a:xfrm>
        </p:spPr>
        <p:txBody>
          <a:bodyPr/>
          <a:lstStyle/>
          <a:p>
            <a:pPr eaLnBrk="1" hangingPunct="1"/>
            <a:r>
              <a:rPr lang="de-DE" altLang="de-DE" b="1"/>
              <a:t>OR-Feature </a:t>
            </a:r>
            <a:r>
              <a:rPr lang="de-DE" altLang="de-DE" b="1">
                <a:solidFill>
                  <a:srgbClr val="0000CC"/>
                </a:solidFill>
              </a:rPr>
              <a:t>Motivation</a:t>
            </a:r>
            <a:endParaRPr lang="de-CH" altLang="de-DE"/>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1"/>
          <p:cNvSpPr>
            <a:spLocks noChangeArrowheads="1"/>
          </p:cNvSpPr>
          <p:nvPr/>
        </p:nvSpPr>
        <p:spPr bwMode="auto">
          <a:xfrm>
            <a:off x="285750" y="428625"/>
            <a:ext cx="839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3600" b="1">
                <a:solidFill>
                  <a:srgbClr val="0000CC"/>
                </a:solidFill>
              </a:rPr>
              <a:t>	</a:t>
            </a:r>
          </a:p>
        </p:txBody>
      </p:sp>
      <p:sp>
        <p:nvSpPr>
          <p:cNvPr id="146435" name="Rectangle 22"/>
          <p:cNvSpPr>
            <a:spLocks noChangeArrowheads="1"/>
          </p:cNvSpPr>
          <p:nvPr/>
        </p:nvSpPr>
        <p:spPr bwMode="auto">
          <a:xfrm>
            <a:off x="211138" y="1700213"/>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FontTx/>
              <a:buChar char="•"/>
            </a:pPr>
            <a:r>
              <a:rPr lang="de-DE" altLang="de-DE"/>
              <a:t>Abgrenzung: </a:t>
            </a:r>
          </a:p>
        </p:txBody>
      </p:sp>
      <p:grpSp>
        <p:nvGrpSpPr>
          <p:cNvPr id="146436" name="Group 23"/>
          <p:cNvGrpSpPr>
            <a:grpSpLocks/>
          </p:cNvGrpSpPr>
          <p:nvPr/>
        </p:nvGrpSpPr>
        <p:grpSpPr bwMode="auto">
          <a:xfrm>
            <a:off x="3273425" y="2725738"/>
            <a:ext cx="2497138" cy="2322512"/>
            <a:chOff x="1273" y="1705"/>
            <a:chExt cx="2814" cy="2292"/>
          </a:xfrm>
        </p:grpSpPr>
        <p:sp>
          <p:nvSpPr>
            <p:cNvPr id="146441" name="AutoShape 24"/>
            <p:cNvSpPr>
              <a:spLocks noChangeArrowheads="1"/>
            </p:cNvSpPr>
            <p:nvPr/>
          </p:nvSpPr>
          <p:spPr bwMode="auto">
            <a:xfrm>
              <a:off x="1273" y="1705"/>
              <a:ext cx="790" cy="1078"/>
            </a:xfrm>
            <a:prstGeom prst="flowChartMagneticDisk">
              <a:avLst/>
            </a:prstGeom>
            <a:solidFill>
              <a:srgbClr val="FFFFCC"/>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800" b="1">
                  <a:solidFill>
                    <a:srgbClr val="FF0000"/>
                  </a:solidFill>
                  <a:latin typeface="Calibri" panose="020F0502020204030204" pitchFamily="34" charset="0"/>
                  <a:ea typeface="Calibri" panose="020F0502020204030204" pitchFamily="34" charset="0"/>
                  <a:cs typeface="Calibri" panose="020F0502020204030204" pitchFamily="34" charset="0"/>
                </a:rPr>
                <a:t>R</a:t>
              </a:r>
              <a:br>
                <a:rPr lang="de-DE" altLang="de-DE" b="1">
                  <a:solidFill>
                    <a:srgbClr val="FF0000"/>
                  </a:solidFill>
                  <a:latin typeface="Calibri" panose="020F0502020204030204" pitchFamily="34" charset="0"/>
                  <a:ea typeface="Calibri" panose="020F0502020204030204" pitchFamily="34" charset="0"/>
                  <a:cs typeface="Calibri" panose="020F0502020204030204" pitchFamily="34" charset="0"/>
                </a:rPr>
              </a:br>
              <a:r>
                <a:rPr lang="de-DE" altLang="de-DE" sz="1800" b="1">
                  <a:latin typeface="Calibri" panose="020F0502020204030204" pitchFamily="34" charset="0"/>
                  <a:ea typeface="Calibri" panose="020F0502020204030204" pitchFamily="34" charset="0"/>
                  <a:cs typeface="Calibri" panose="020F0502020204030204" pitchFamily="34" charset="0"/>
                </a:rPr>
                <a:t>DBMS</a:t>
              </a:r>
            </a:p>
          </p:txBody>
        </p:sp>
        <p:sp>
          <p:nvSpPr>
            <p:cNvPr id="146442" name="AutoShape 25"/>
            <p:cNvSpPr>
              <a:spLocks noChangeArrowheads="1"/>
            </p:cNvSpPr>
            <p:nvPr/>
          </p:nvSpPr>
          <p:spPr bwMode="auto">
            <a:xfrm>
              <a:off x="3297" y="1705"/>
              <a:ext cx="790" cy="1078"/>
            </a:xfrm>
            <a:prstGeom prst="flowChartMagneticDisk">
              <a:avLst/>
            </a:prstGeom>
            <a:solidFill>
              <a:srgbClr val="C0C0C0">
                <a:alpha val="47058"/>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800" b="1">
                  <a:solidFill>
                    <a:srgbClr val="FF0000"/>
                  </a:solidFill>
                  <a:latin typeface="Calibri" panose="020F0502020204030204" pitchFamily="34" charset="0"/>
                  <a:ea typeface="Calibri" panose="020F0502020204030204" pitchFamily="34" charset="0"/>
                  <a:cs typeface="Calibri" panose="020F0502020204030204" pitchFamily="34" charset="0"/>
                </a:rPr>
                <a:t>OO</a:t>
              </a:r>
              <a:br>
                <a:rPr lang="de-DE" altLang="de-DE" b="1">
                  <a:solidFill>
                    <a:srgbClr val="FF0000"/>
                  </a:solidFill>
                  <a:latin typeface="Calibri" panose="020F0502020204030204" pitchFamily="34" charset="0"/>
                  <a:ea typeface="Calibri" panose="020F0502020204030204" pitchFamily="34" charset="0"/>
                  <a:cs typeface="Calibri" panose="020F0502020204030204" pitchFamily="34" charset="0"/>
                </a:rPr>
              </a:br>
              <a:r>
                <a:rPr lang="de-DE" altLang="de-DE" sz="1800" b="1">
                  <a:latin typeface="Calibri" panose="020F0502020204030204" pitchFamily="34" charset="0"/>
                  <a:ea typeface="Calibri" panose="020F0502020204030204" pitchFamily="34" charset="0"/>
                  <a:cs typeface="Calibri" panose="020F0502020204030204" pitchFamily="34" charset="0"/>
                </a:rPr>
                <a:t>DBMS</a:t>
              </a:r>
            </a:p>
          </p:txBody>
        </p:sp>
        <p:sp>
          <p:nvSpPr>
            <p:cNvPr id="146443" name="AutoShape 26"/>
            <p:cNvSpPr>
              <a:spLocks noChangeArrowheads="1"/>
            </p:cNvSpPr>
            <p:nvPr/>
          </p:nvSpPr>
          <p:spPr bwMode="auto">
            <a:xfrm>
              <a:off x="2304" y="2919"/>
              <a:ext cx="790" cy="1078"/>
            </a:xfrm>
            <a:prstGeom prst="flowChartMagneticDisk">
              <a:avLst/>
            </a:prstGeom>
            <a:solidFill>
              <a:srgbClr val="CCECFF"/>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800" b="1">
                  <a:solidFill>
                    <a:srgbClr val="FF0000"/>
                  </a:solidFill>
                  <a:latin typeface="Calibri" panose="020F0502020204030204" pitchFamily="34" charset="0"/>
                  <a:ea typeface="Calibri" panose="020F0502020204030204" pitchFamily="34" charset="0"/>
                  <a:cs typeface="Calibri" panose="020F0502020204030204" pitchFamily="34" charset="0"/>
                </a:rPr>
                <a:t>OR</a:t>
              </a:r>
              <a:br>
                <a:rPr lang="de-DE" altLang="de-DE" b="1">
                  <a:solidFill>
                    <a:srgbClr val="FF0000"/>
                  </a:solidFill>
                  <a:latin typeface="Calibri" panose="020F0502020204030204" pitchFamily="34" charset="0"/>
                  <a:ea typeface="Calibri" panose="020F0502020204030204" pitchFamily="34" charset="0"/>
                  <a:cs typeface="Calibri" panose="020F0502020204030204" pitchFamily="34" charset="0"/>
                </a:rPr>
              </a:br>
              <a:r>
                <a:rPr lang="de-DE" altLang="de-DE" sz="1800" b="1">
                  <a:latin typeface="Calibri" panose="020F0502020204030204" pitchFamily="34" charset="0"/>
                  <a:ea typeface="Calibri" panose="020F0502020204030204" pitchFamily="34" charset="0"/>
                  <a:cs typeface="Calibri" panose="020F0502020204030204" pitchFamily="34" charset="0"/>
                </a:rPr>
                <a:t>DBMS</a:t>
              </a:r>
            </a:p>
          </p:txBody>
        </p:sp>
        <p:sp>
          <p:nvSpPr>
            <p:cNvPr id="146444" name="AutoShape 27"/>
            <p:cNvSpPr>
              <a:spLocks noChangeArrowheads="1"/>
            </p:cNvSpPr>
            <p:nvPr/>
          </p:nvSpPr>
          <p:spPr bwMode="auto">
            <a:xfrm>
              <a:off x="2264" y="2118"/>
              <a:ext cx="855" cy="284"/>
            </a:xfrm>
            <a:prstGeom prst="leftRightArrow">
              <a:avLst>
                <a:gd name="adj1" fmla="val 50000"/>
                <a:gd name="adj2" fmla="val 60211"/>
              </a:avLst>
            </a:prstGeom>
            <a:gradFill rotWithShape="1">
              <a:gsLst>
                <a:gs pos="0">
                  <a:srgbClr val="FF0000"/>
                </a:gs>
                <a:gs pos="50000">
                  <a:srgbClr val="760000"/>
                </a:gs>
                <a:gs pos="100000">
                  <a:srgbClr val="FF0000"/>
                </a:gs>
              </a:gsLst>
              <a:lin ang="0" scaled="1"/>
            </a:gra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Calibri" panose="020F0502020204030204" pitchFamily="34" charset="0"/>
                <a:ea typeface="Calibri" panose="020F0502020204030204" pitchFamily="34" charset="0"/>
                <a:cs typeface="Calibri" panose="020F0502020204030204" pitchFamily="34" charset="0"/>
              </a:endParaRPr>
            </a:p>
          </p:txBody>
        </p:sp>
        <p:sp>
          <p:nvSpPr>
            <p:cNvPr id="146445" name="AutoShape 28"/>
            <p:cNvSpPr>
              <a:spLocks noChangeArrowheads="1"/>
            </p:cNvSpPr>
            <p:nvPr/>
          </p:nvSpPr>
          <p:spPr bwMode="auto">
            <a:xfrm rot="2857122">
              <a:off x="1514" y="2998"/>
              <a:ext cx="790" cy="284"/>
            </a:xfrm>
            <a:prstGeom prst="leftRightArrow">
              <a:avLst>
                <a:gd name="adj1" fmla="val 50000"/>
                <a:gd name="adj2" fmla="val 55634"/>
              </a:avLst>
            </a:prstGeom>
            <a:gradFill rotWithShape="1">
              <a:gsLst>
                <a:gs pos="0">
                  <a:srgbClr val="FF0000"/>
                </a:gs>
                <a:gs pos="50000">
                  <a:srgbClr val="760000"/>
                </a:gs>
                <a:gs pos="100000">
                  <a:srgbClr val="FF0000"/>
                </a:gs>
              </a:gsLst>
              <a:lin ang="0" scaled="1"/>
            </a:gra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Calibri" panose="020F0502020204030204" pitchFamily="34" charset="0"/>
                <a:ea typeface="Calibri" panose="020F0502020204030204" pitchFamily="34" charset="0"/>
                <a:cs typeface="Calibri" panose="020F0502020204030204" pitchFamily="34" charset="0"/>
              </a:endParaRPr>
            </a:p>
          </p:txBody>
        </p:sp>
        <p:sp>
          <p:nvSpPr>
            <p:cNvPr id="146446" name="AutoShape 29"/>
            <p:cNvSpPr>
              <a:spLocks noChangeArrowheads="1"/>
            </p:cNvSpPr>
            <p:nvPr/>
          </p:nvSpPr>
          <p:spPr bwMode="auto">
            <a:xfrm rot="-3234394">
              <a:off x="3090" y="3040"/>
              <a:ext cx="790" cy="284"/>
            </a:xfrm>
            <a:prstGeom prst="leftRightArrow">
              <a:avLst>
                <a:gd name="adj1" fmla="val 50000"/>
                <a:gd name="adj2" fmla="val 55634"/>
              </a:avLst>
            </a:prstGeom>
            <a:gradFill rotWithShape="1">
              <a:gsLst>
                <a:gs pos="0">
                  <a:srgbClr val="FF0000"/>
                </a:gs>
                <a:gs pos="50000">
                  <a:srgbClr val="760000"/>
                </a:gs>
                <a:gs pos="100000">
                  <a:srgbClr val="FF0000"/>
                </a:gs>
              </a:gsLst>
              <a:lin ang="0" scaled="1"/>
            </a:gradFill>
            <a:ln w="9525">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Calibri" panose="020F0502020204030204" pitchFamily="34" charset="0"/>
                <a:ea typeface="Calibri" panose="020F0502020204030204" pitchFamily="34" charset="0"/>
                <a:cs typeface="Calibri" panose="020F0502020204030204" pitchFamily="34" charset="0"/>
              </a:endParaRPr>
            </a:p>
          </p:txBody>
        </p:sp>
      </p:grpSp>
      <p:sp>
        <p:nvSpPr>
          <p:cNvPr id="110622" name="AutoShape 30"/>
          <p:cNvSpPr>
            <a:spLocks/>
          </p:cNvSpPr>
          <p:nvPr/>
        </p:nvSpPr>
        <p:spPr bwMode="auto">
          <a:xfrm>
            <a:off x="0" y="2319338"/>
            <a:ext cx="2963863" cy="2060575"/>
          </a:xfrm>
          <a:prstGeom prst="accentCallout2">
            <a:avLst>
              <a:gd name="adj1" fmla="val 5676"/>
              <a:gd name="adj2" fmla="val 102602"/>
              <a:gd name="adj3" fmla="val 5676"/>
              <a:gd name="adj4" fmla="val 112963"/>
              <a:gd name="adj5" fmla="val 15292"/>
              <a:gd name="adj6" fmla="val 119421"/>
            </a:avLst>
          </a:prstGeom>
          <a:solidFill>
            <a:srgbClr val="FFFFCC"/>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„kaufmänn. Anwendungen“</a:t>
            </a:r>
          </a:p>
          <a:p>
            <a:r>
              <a:rPr lang="de-DE" altLang="de-DE" sz="1400">
                <a:latin typeface="Calibri" panose="020F0502020204030204" pitchFamily="34" charset="0"/>
                <a:ea typeface="Calibri" panose="020F0502020204030204" pitchFamily="34" charset="0"/>
                <a:cs typeface="Calibri" panose="020F0502020204030204" pitchFamily="34" charset="0"/>
              </a:rPr>
              <a:t>  + einfache Daten</a:t>
            </a:r>
          </a:p>
          <a:p>
            <a:r>
              <a:rPr lang="de-DE" altLang="de-DE" sz="1400">
                <a:latin typeface="Calibri" panose="020F0502020204030204" pitchFamily="34" charset="0"/>
                <a:ea typeface="Calibri" panose="020F0502020204030204" pitchFamily="34" charset="0"/>
                <a:cs typeface="Calibri" panose="020F0502020204030204" pitchFamily="34" charset="0"/>
              </a:rPr>
              <a:t>  + intuitive Abfragesprache </a:t>
            </a:r>
          </a:p>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Optimiert für z.B.</a:t>
            </a:r>
          </a:p>
          <a:p>
            <a:r>
              <a:rPr lang="de-DE" altLang="de-DE" sz="1400">
                <a:latin typeface="Calibri" panose="020F0502020204030204" pitchFamily="34" charset="0"/>
                <a:ea typeface="Calibri" panose="020F0502020204030204" pitchFamily="34" charset="0"/>
                <a:cs typeface="Calibri" panose="020F0502020204030204" pitchFamily="34" charset="0"/>
              </a:rPr>
              <a:t>  + Transaktionen</a:t>
            </a:r>
          </a:p>
          <a:p>
            <a:r>
              <a:rPr lang="de-DE" altLang="de-DE" sz="1400">
                <a:latin typeface="Calibri" panose="020F0502020204030204" pitchFamily="34" charset="0"/>
                <a:ea typeface="Calibri" panose="020F0502020204030204" pitchFamily="34" charset="0"/>
                <a:cs typeface="Calibri" panose="020F0502020204030204" pitchFamily="34" charset="0"/>
              </a:rPr>
              <a:t>  + viele simultane User</a:t>
            </a:r>
          </a:p>
          <a:p>
            <a:r>
              <a:rPr lang="de-DE" altLang="de-DE" sz="1400">
                <a:latin typeface="Calibri" panose="020F0502020204030204" pitchFamily="34" charset="0"/>
                <a:ea typeface="Calibri" panose="020F0502020204030204" pitchFamily="34" charset="0"/>
                <a:cs typeface="Calibri" panose="020F0502020204030204" pitchFamily="34" charset="0"/>
              </a:rPr>
              <a:t>  + Back up + Recovery</a:t>
            </a:r>
          </a:p>
        </p:txBody>
      </p:sp>
      <p:sp>
        <p:nvSpPr>
          <p:cNvPr id="110623" name="AutoShape 31"/>
          <p:cNvSpPr>
            <a:spLocks/>
          </p:cNvSpPr>
          <p:nvPr/>
        </p:nvSpPr>
        <p:spPr bwMode="auto">
          <a:xfrm>
            <a:off x="6107113" y="2165350"/>
            <a:ext cx="2771775" cy="3289300"/>
          </a:xfrm>
          <a:prstGeom prst="accentCallout2">
            <a:avLst>
              <a:gd name="adj1" fmla="val 4056"/>
              <a:gd name="adj2" fmla="val -2579"/>
              <a:gd name="adj3" fmla="val 4056"/>
              <a:gd name="adj4" fmla="val -13435"/>
              <a:gd name="adj5" fmla="val 13931"/>
              <a:gd name="adj6" fmla="val -21185"/>
            </a:avLst>
          </a:prstGeom>
          <a:solidFill>
            <a:srgbClr val="C0C0C0">
              <a:alpha val="25882"/>
            </a:srgbClr>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„CAD Anwendungen“</a:t>
            </a:r>
          </a:p>
          <a:p>
            <a:r>
              <a:rPr lang="de-DE" altLang="de-DE" sz="1400">
                <a:latin typeface="Calibri" panose="020F0502020204030204" pitchFamily="34" charset="0"/>
                <a:ea typeface="Calibri" panose="020F0502020204030204" pitchFamily="34" charset="0"/>
                <a:cs typeface="Calibri" panose="020F0502020204030204" pitchFamily="34" charset="0"/>
              </a:rPr>
              <a:t>  + komplexe Daten</a:t>
            </a:r>
          </a:p>
          <a:p>
            <a:r>
              <a:rPr lang="de-DE" altLang="de-DE" sz="1400">
                <a:latin typeface="Calibri" panose="020F0502020204030204" pitchFamily="34" charset="0"/>
                <a:ea typeface="Calibri" panose="020F0502020204030204" pitchFamily="34" charset="0"/>
                <a:cs typeface="Calibri" panose="020F0502020204030204" pitchFamily="34" charset="0"/>
              </a:rPr>
              <a:t>  + komplexe Verarbeitungen</a:t>
            </a:r>
          </a:p>
          <a:p>
            <a:r>
              <a:rPr lang="de-DE" altLang="de-DE" sz="1400">
                <a:latin typeface="Calibri" panose="020F0502020204030204" pitchFamily="34" charset="0"/>
                <a:ea typeface="Calibri" panose="020F0502020204030204" pitchFamily="34" charset="0"/>
                <a:cs typeface="Calibri" panose="020F0502020204030204" pitchFamily="34" charset="0"/>
              </a:rPr>
              <a:t>  + Integration Programmier- </a:t>
            </a:r>
          </a:p>
          <a:p>
            <a:r>
              <a:rPr lang="de-DE" altLang="de-DE" sz="1400">
                <a:latin typeface="Calibri" panose="020F0502020204030204" pitchFamily="34" charset="0"/>
                <a:ea typeface="Calibri" panose="020F0502020204030204" pitchFamily="34" charset="0"/>
                <a:cs typeface="Calibri" panose="020F0502020204030204" pitchFamily="34" charset="0"/>
              </a:rPr>
              <a:t>     sprache + persistente </a:t>
            </a:r>
          </a:p>
          <a:p>
            <a:r>
              <a:rPr lang="de-DE" altLang="de-DE" sz="1400">
                <a:latin typeface="Calibri" panose="020F0502020204030204" pitchFamily="34" charset="0"/>
                <a:ea typeface="Calibri" panose="020F0502020204030204" pitchFamily="34" charset="0"/>
                <a:cs typeface="Calibri" panose="020F0502020204030204" pitchFamily="34" charset="0"/>
              </a:rPr>
              <a:t>     Variablen </a:t>
            </a:r>
          </a:p>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Optimiert für z.B. </a:t>
            </a:r>
          </a:p>
          <a:p>
            <a:r>
              <a:rPr lang="de-DE" altLang="de-DE" sz="1400">
                <a:latin typeface="Calibri" panose="020F0502020204030204" pitchFamily="34" charset="0"/>
                <a:ea typeface="Calibri" panose="020F0502020204030204" pitchFamily="34" charset="0"/>
                <a:cs typeface="Calibri" panose="020F0502020204030204" pitchFamily="34" charset="0"/>
              </a:rPr>
              <a:t>  + schnelle Programmaus-</a:t>
            </a:r>
            <a:br>
              <a:rPr lang="de-DE" altLang="de-DE" sz="1400">
                <a:latin typeface="Calibri" panose="020F0502020204030204" pitchFamily="34" charset="0"/>
                <a:ea typeface="Calibri" panose="020F0502020204030204" pitchFamily="34" charset="0"/>
                <a:cs typeface="Calibri" panose="020F0502020204030204" pitchFamily="34" charset="0"/>
              </a:rPr>
            </a:br>
            <a:r>
              <a:rPr lang="de-DE" altLang="de-DE" sz="1400">
                <a:latin typeface="Calibri" panose="020F0502020204030204" pitchFamily="34" charset="0"/>
                <a:ea typeface="Calibri" panose="020F0502020204030204" pitchFamily="34" charset="0"/>
                <a:cs typeface="Calibri" panose="020F0502020204030204" pitchFamily="34" charset="0"/>
              </a:rPr>
              <a:t>     führungen mit persisten-</a:t>
            </a:r>
          </a:p>
          <a:p>
            <a:r>
              <a:rPr lang="de-DE" altLang="de-DE" sz="1400">
                <a:latin typeface="Calibri" panose="020F0502020204030204" pitchFamily="34" charset="0"/>
                <a:ea typeface="Calibri" panose="020F0502020204030204" pitchFamily="34" charset="0"/>
                <a:cs typeface="Calibri" panose="020F0502020204030204" pitchFamily="34" charset="0"/>
              </a:rPr>
              <a:t>     ten Variablen</a:t>
            </a:r>
          </a:p>
        </p:txBody>
      </p:sp>
      <p:sp>
        <p:nvSpPr>
          <p:cNvPr id="110624" name="AutoShape 32"/>
          <p:cNvSpPr>
            <a:spLocks/>
          </p:cNvSpPr>
          <p:nvPr/>
        </p:nvSpPr>
        <p:spPr bwMode="auto">
          <a:xfrm>
            <a:off x="90488" y="4570413"/>
            <a:ext cx="2873375" cy="1590675"/>
          </a:xfrm>
          <a:prstGeom prst="accentCallout2">
            <a:avLst>
              <a:gd name="adj1" fmla="val 5745"/>
              <a:gd name="adj2" fmla="val 102051"/>
              <a:gd name="adj3" fmla="val 5745"/>
              <a:gd name="adj4" fmla="val 106116"/>
              <a:gd name="adj5" fmla="val -21630"/>
              <a:gd name="adj6" fmla="val 117185"/>
            </a:avLst>
          </a:prstGeom>
          <a:solidFill>
            <a:srgbClr val="CCECFF"/>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„GIS Anwendungen“</a:t>
            </a:r>
          </a:p>
          <a:p>
            <a:r>
              <a:rPr lang="de-DE" altLang="de-DE" sz="1400">
                <a:latin typeface="Calibri" panose="020F0502020204030204" pitchFamily="34" charset="0"/>
                <a:ea typeface="Calibri" panose="020F0502020204030204" pitchFamily="34" charset="0"/>
                <a:cs typeface="Calibri" panose="020F0502020204030204" pitchFamily="34" charset="0"/>
              </a:rPr>
              <a:t>  + komplexe Datenstrukturen</a:t>
            </a:r>
          </a:p>
          <a:p>
            <a:r>
              <a:rPr lang="de-DE" altLang="de-DE" sz="1400">
                <a:latin typeface="Calibri" panose="020F0502020204030204" pitchFamily="34" charset="0"/>
                <a:ea typeface="Calibri" panose="020F0502020204030204" pitchFamily="34" charset="0"/>
                <a:cs typeface="Calibri" panose="020F0502020204030204" pitchFamily="34" charset="0"/>
              </a:rPr>
              <a:t>  + intuitive Abfragesprache mit </a:t>
            </a:r>
            <a:br>
              <a:rPr lang="de-DE" altLang="de-DE" sz="1400">
                <a:latin typeface="Calibri" panose="020F0502020204030204" pitchFamily="34" charset="0"/>
                <a:ea typeface="Calibri" panose="020F0502020204030204" pitchFamily="34" charset="0"/>
                <a:cs typeface="Calibri" panose="020F0502020204030204" pitchFamily="34" charset="0"/>
              </a:rPr>
            </a:br>
            <a:r>
              <a:rPr lang="de-DE" altLang="de-DE" sz="1400">
                <a:latin typeface="Calibri" panose="020F0502020204030204" pitchFamily="34" charset="0"/>
                <a:ea typeface="Calibri" panose="020F0502020204030204" pitchFamily="34" charset="0"/>
                <a:cs typeface="Calibri" panose="020F0502020204030204" pitchFamily="34" charset="0"/>
              </a:rPr>
              <a:t>     komplexen Operationen</a:t>
            </a:r>
          </a:p>
          <a:p>
            <a:pPr>
              <a:buFontTx/>
              <a:buChar char="•"/>
            </a:pPr>
            <a:r>
              <a:rPr lang="de-DE" altLang="de-DE" sz="1400">
                <a:latin typeface="Calibri" panose="020F0502020204030204" pitchFamily="34" charset="0"/>
                <a:ea typeface="Calibri" panose="020F0502020204030204" pitchFamily="34" charset="0"/>
                <a:cs typeface="Calibri" panose="020F0502020204030204" pitchFamily="34" charset="0"/>
              </a:rPr>
              <a:t>Optimiert für z.B. </a:t>
            </a:r>
          </a:p>
          <a:p>
            <a:r>
              <a:rPr lang="de-DE" altLang="de-DE" sz="1400">
                <a:latin typeface="Calibri" panose="020F0502020204030204" pitchFamily="34" charset="0"/>
                <a:ea typeface="Calibri" panose="020F0502020204030204" pitchFamily="34" charset="0"/>
                <a:cs typeface="Calibri" panose="020F0502020204030204" pitchFamily="34" charset="0"/>
              </a:rPr>
              <a:t>  + räumliche Zugriffsmethoden</a:t>
            </a:r>
          </a:p>
          <a:p>
            <a:r>
              <a:rPr lang="de-DE" altLang="de-DE" sz="1400">
                <a:latin typeface="Calibri" panose="020F0502020204030204" pitchFamily="34" charset="0"/>
                <a:ea typeface="Calibri" panose="020F0502020204030204" pitchFamily="34" charset="0"/>
                <a:cs typeface="Calibri" panose="020F0502020204030204" pitchFamily="34" charset="0"/>
              </a:rPr>
              <a:t>  + viele simultane User</a:t>
            </a:r>
          </a:p>
        </p:txBody>
      </p:sp>
      <p:sp>
        <p:nvSpPr>
          <p:cNvPr id="146440" name="Titel 13"/>
          <p:cNvSpPr>
            <a:spLocks noGrp="1"/>
          </p:cNvSpPr>
          <p:nvPr>
            <p:ph type="title"/>
          </p:nvPr>
        </p:nvSpPr>
        <p:spPr/>
        <p:txBody>
          <a:bodyPr/>
          <a:lstStyle/>
          <a:p>
            <a:pPr eaLnBrk="1" hangingPunct="1"/>
            <a:r>
              <a:rPr lang="de-DE" altLang="de-DE" b="1"/>
              <a:t>OR-Feature: </a:t>
            </a:r>
            <a:r>
              <a:rPr lang="de-DE" altLang="de-DE" b="1">
                <a:solidFill>
                  <a:srgbClr val="0000CC"/>
                </a:solidFill>
              </a:rPr>
              <a:t>Motivation</a:t>
            </a:r>
            <a:endParaRPr lang="de-CH" alt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0622"/>
                                        </p:tgtEl>
                                        <p:attrNameLst>
                                          <p:attrName>style.visibility</p:attrName>
                                        </p:attrNameLst>
                                      </p:cBhvr>
                                      <p:to>
                                        <p:strVal val="visible"/>
                                      </p:to>
                                    </p:set>
                                    <p:animEffect transition="in" filter="wipe(right)">
                                      <p:cBhvr>
                                        <p:cTn id="7" dur="500"/>
                                        <p:tgtEl>
                                          <p:spTgt spid="110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623"/>
                                        </p:tgtEl>
                                        <p:attrNameLst>
                                          <p:attrName>style.visibility</p:attrName>
                                        </p:attrNameLst>
                                      </p:cBhvr>
                                      <p:to>
                                        <p:strVal val="visible"/>
                                      </p:to>
                                    </p:set>
                                    <p:animEffect transition="in" filter="wipe(left)">
                                      <p:cBhvr>
                                        <p:cTn id="12" dur="500"/>
                                        <p:tgtEl>
                                          <p:spTgt spid="1106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10624"/>
                                        </p:tgtEl>
                                        <p:attrNameLst>
                                          <p:attrName>style.visibility</p:attrName>
                                        </p:attrNameLst>
                                      </p:cBhvr>
                                      <p:to>
                                        <p:strVal val="visible"/>
                                      </p:to>
                                    </p:set>
                                    <p:animEffect transition="in" filter="wipe(right)">
                                      <p:cBhvr>
                                        <p:cTn id="17" dur="500"/>
                                        <p:tgtEl>
                                          <p:spTgt spid="110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22" grpId="0" animBg="1" autoUpdateAnimBg="0"/>
      <p:bldP spid="110623" grpId="0" animBg="1" autoUpdateAnimBg="0"/>
      <p:bldP spid="110624" grpId="0" animBg="1"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4"/>
          <p:cNvSpPr>
            <a:spLocks noChangeArrowheads="1"/>
          </p:cNvSpPr>
          <p:nvPr/>
        </p:nvSpPr>
        <p:spPr bwMode="auto">
          <a:xfrm>
            <a:off x="319088" y="476250"/>
            <a:ext cx="92789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endParaRPr>
          </a:p>
        </p:txBody>
      </p:sp>
      <p:grpSp>
        <p:nvGrpSpPr>
          <p:cNvPr id="147459" name="Group 25"/>
          <p:cNvGrpSpPr>
            <a:grpSpLocks/>
          </p:cNvGrpSpPr>
          <p:nvPr/>
        </p:nvGrpSpPr>
        <p:grpSpPr bwMode="auto">
          <a:xfrm>
            <a:off x="406400" y="2262188"/>
            <a:ext cx="7975600" cy="3711575"/>
            <a:chOff x="-3" y="-3"/>
            <a:chExt cx="3576" cy="1694"/>
          </a:xfrm>
        </p:grpSpPr>
        <p:grpSp>
          <p:nvGrpSpPr>
            <p:cNvPr id="147461" name="Group 26"/>
            <p:cNvGrpSpPr>
              <a:grpSpLocks/>
            </p:cNvGrpSpPr>
            <p:nvPr/>
          </p:nvGrpSpPr>
          <p:grpSpPr bwMode="auto">
            <a:xfrm>
              <a:off x="0" y="0"/>
              <a:ext cx="3570" cy="1688"/>
              <a:chOff x="0" y="0"/>
              <a:chExt cx="3570" cy="1688"/>
            </a:xfrm>
          </p:grpSpPr>
          <p:grpSp>
            <p:nvGrpSpPr>
              <p:cNvPr id="147463" name="Group 27"/>
              <p:cNvGrpSpPr>
                <a:grpSpLocks/>
              </p:cNvGrpSpPr>
              <p:nvPr/>
            </p:nvGrpSpPr>
            <p:grpSpPr bwMode="auto">
              <a:xfrm>
                <a:off x="0" y="0"/>
                <a:ext cx="1785" cy="844"/>
                <a:chOff x="0" y="0"/>
                <a:chExt cx="1785" cy="844"/>
              </a:xfrm>
            </p:grpSpPr>
            <p:sp>
              <p:nvSpPr>
                <p:cNvPr id="78865" name="Rectangle 28"/>
                <p:cNvSpPr>
                  <a:spLocks noChangeArrowheads="1"/>
                </p:cNvSpPr>
                <p:nvPr/>
              </p:nvSpPr>
              <p:spPr bwMode="auto">
                <a:xfrm>
                  <a:off x="28" y="0"/>
                  <a:ext cx="1730" cy="844"/>
                </a:xfrm>
                <a:prstGeom prst="rect">
                  <a:avLst/>
                </a:prstGeom>
                <a:noFill/>
                <a:ln w="9525">
                  <a:noFill/>
                  <a:miter lim="800000"/>
                  <a:headEnd/>
                  <a:tailEnd/>
                </a:ln>
              </p:spPr>
              <p:txBody>
                <a:bodyPr/>
                <a:lstStyle/>
                <a:p>
                  <a:pPr algn="ctr">
                    <a:tabLst>
                      <a:tab pos="252413" algn="l"/>
                      <a:tab pos="449263" algn="l"/>
                    </a:tabLst>
                    <a:defRPr/>
                  </a:pPr>
                  <a:r>
                    <a:rPr lang="de-DE" sz="2000" dirty="0">
                      <a:latin typeface="+mj-lt"/>
                      <a:cs typeface="Times New Roman" pitchFamily="18" charset="0"/>
                    </a:rPr>
                    <a:t> </a:t>
                  </a:r>
                </a:p>
                <a:p>
                  <a:pPr algn="ctr">
                    <a:tabLst>
                      <a:tab pos="252413" algn="l"/>
                      <a:tab pos="449263" algn="l"/>
                    </a:tabLst>
                    <a:defRPr/>
                  </a:pPr>
                  <a:r>
                    <a:rPr lang="de-DE" sz="2000" dirty="0">
                      <a:latin typeface="+mj-lt"/>
                      <a:cs typeface="Times New Roman" pitchFamily="18" charset="0"/>
                    </a:rPr>
                    <a:t>Einfach Daten und viele Anfragen</a:t>
                  </a:r>
                </a:p>
                <a:p>
                  <a:pPr algn="ctr">
                    <a:tabLst>
                      <a:tab pos="252413" algn="l"/>
                      <a:tab pos="449263" algn="l"/>
                    </a:tabLst>
                    <a:defRPr/>
                  </a:pPr>
                  <a:r>
                    <a:rPr lang="de-DE" sz="2000" dirty="0">
                      <a:latin typeface="+mj-lt"/>
                      <a:cs typeface="Times New Roman" pitchFamily="18" charset="0"/>
                    </a:rPr>
                    <a:t>erfordern</a:t>
                  </a:r>
                </a:p>
                <a:p>
                  <a:pPr algn="ctr">
                    <a:tabLst>
                      <a:tab pos="252413" algn="l"/>
                      <a:tab pos="449263" algn="l"/>
                    </a:tabLst>
                    <a:defRPr/>
                  </a:pPr>
                  <a:r>
                    <a:rPr lang="de-DE" sz="2000" b="1" dirty="0">
                      <a:latin typeface="+mj-lt"/>
                    </a:rPr>
                    <a:t>Relationale Datenbanksysteme</a:t>
                  </a:r>
                  <a:endParaRPr lang="de-DE" sz="2000" b="1" dirty="0">
                    <a:latin typeface="+mj-lt"/>
                    <a:cs typeface="Times New Roman" pitchFamily="18" charset="0"/>
                  </a:endParaRPr>
                </a:p>
                <a:p>
                  <a:pPr algn="ctr">
                    <a:tabLst>
                      <a:tab pos="252413" algn="l"/>
                      <a:tab pos="449263" algn="l"/>
                    </a:tabLst>
                    <a:defRPr/>
                  </a:pPr>
                  <a:r>
                    <a:rPr lang="de-DE" sz="2000" dirty="0">
                      <a:latin typeface="+mj-lt"/>
                      <a:cs typeface="Times New Roman" pitchFamily="18" charset="0"/>
                    </a:rPr>
                    <a:t> </a:t>
                  </a:r>
                </a:p>
                <a:p>
                  <a:pPr algn="ctr">
                    <a:tabLst>
                      <a:tab pos="252413" algn="l"/>
                      <a:tab pos="449263" algn="l"/>
                    </a:tabLst>
                    <a:defRPr/>
                  </a:pPr>
                  <a:endParaRPr lang="de-DE" sz="2000" dirty="0">
                    <a:latin typeface="+mj-lt"/>
                  </a:endParaRPr>
                </a:p>
              </p:txBody>
            </p:sp>
            <p:sp>
              <p:nvSpPr>
                <p:cNvPr id="78866" name="Rectangle 29"/>
                <p:cNvSpPr>
                  <a:spLocks noChangeArrowheads="1"/>
                </p:cNvSpPr>
                <p:nvPr/>
              </p:nvSpPr>
              <p:spPr bwMode="auto">
                <a:xfrm>
                  <a:off x="0" y="0"/>
                  <a:ext cx="1785" cy="844"/>
                </a:xfrm>
                <a:prstGeom prst="rect">
                  <a:avLst/>
                </a:prstGeom>
                <a:noFill/>
                <a:ln w="7">
                  <a:solidFill>
                    <a:srgbClr val="A0A0A0"/>
                  </a:solidFill>
                  <a:miter lim="800000"/>
                  <a:headEnd/>
                  <a:tailEnd/>
                </a:ln>
              </p:spPr>
              <p:txBody>
                <a:bodyPr/>
                <a:lstStyle/>
                <a:p>
                  <a:pPr>
                    <a:defRPr/>
                  </a:pPr>
                  <a:endParaRPr lang="de-CH">
                    <a:latin typeface="+mj-lt"/>
                  </a:endParaRPr>
                </a:p>
              </p:txBody>
            </p:sp>
          </p:grpSp>
          <p:grpSp>
            <p:nvGrpSpPr>
              <p:cNvPr id="147464" name="Group 30"/>
              <p:cNvGrpSpPr>
                <a:grpSpLocks/>
              </p:cNvGrpSpPr>
              <p:nvPr/>
            </p:nvGrpSpPr>
            <p:grpSpPr bwMode="auto">
              <a:xfrm>
                <a:off x="1785" y="0"/>
                <a:ext cx="1785" cy="844"/>
                <a:chOff x="1785" y="0"/>
                <a:chExt cx="1785" cy="844"/>
              </a:xfrm>
            </p:grpSpPr>
            <p:sp>
              <p:nvSpPr>
                <p:cNvPr id="78863" name="Rectangle 31"/>
                <p:cNvSpPr>
                  <a:spLocks noChangeArrowheads="1"/>
                </p:cNvSpPr>
                <p:nvPr/>
              </p:nvSpPr>
              <p:spPr bwMode="auto">
                <a:xfrm>
                  <a:off x="1813" y="0"/>
                  <a:ext cx="1730" cy="844"/>
                </a:xfrm>
                <a:prstGeom prst="rect">
                  <a:avLst/>
                </a:prstGeom>
                <a:noFill/>
                <a:ln w="9525">
                  <a:noFill/>
                  <a:miter lim="800000"/>
                  <a:headEnd/>
                  <a:tailEnd/>
                </a:ln>
              </p:spPr>
              <p:txBody>
                <a:bodyPr/>
                <a:lstStyle/>
                <a:p>
                  <a:pPr algn="ctr">
                    <a:tabLst>
                      <a:tab pos="252413" algn="l"/>
                      <a:tab pos="449263" algn="l"/>
                    </a:tabLst>
                    <a:defRPr/>
                  </a:pPr>
                  <a:r>
                    <a:rPr lang="de-DE" sz="2000">
                      <a:latin typeface="+mj-lt"/>
                      <a:cs typeface="Times New Roman" pitchFamily="18" charset="0"/>
                    </a:rPr>
                    <a:t> </a:t>
                  </a:r>
                </a:p>
                <a:p>
                  <a:pPr algn="ctr">
                    <a:tabLst>
                      <a:tab pos="252413" algn="l"/>
                      <a:tab pos="449263" algn="l"/>
                    </a:tabLst>
                    <a:defRPr/>
                  </a:pPr>
                  <a:r>
                    <a:rPr lang="de-DE" sz="2000">
                      <a:latin typeface="+mj-lt"/>
                      <a:cs typeface="Times New Roman" pitchFamily="18" charset="0"/>
                    </a:rPr>
                    <a:t>Komplexe Daten und viele Anfragen</a:t>
                  </a:r>
                </a:p>
                <a:p>
                  <a:pPr algn="ctr">
                    <a:tabLst>
                      <a:tab pos="252413" algn="l"/>
                      <a:tab pos="449263" algn="l"/>
                    </a:tabLst>
                    <a:defRPr/>
                  </a:pPr>
                  <a:r>
                    <a:rPr lang="de-DE" sz="2000">
                      <a:latin typeface="+mj-lt"/>
                      <a:cs typeface="Times New Roman" pitchFamily="18" charset="0"/>
                    </a:rPr>
                    <a:t>erfordern</a:t>
                  </a:r>
                </a:p>
                <a:p>
                  <a:pPr algn="ctr">
                    <a:tabLst>
                      <a:tab pos="252413" algn="l"/>
                      <a:tab pos="449263" algn="l"/>
                    </a:tabLst>
                    <a:defRPr/>
                  </a:pPr>
                  <a:r>
                    <a:rPr lang="de-DE" sz="2000" b="1">
                      <a:latin typeface="+mj-lt"/>
                    </a:rPr>
                    <a:t>Objektrelationale Datenbanksysteme</a:t>
                  </a:r>
                  <a:endParaRPr lang="de-DE" sz="2000" b="1">
                    <a:latin typeface="+mj-lt"/>
                    <a:cs typeface="Times New Roman" pitchFamily="18" charset="0"/>
                  </a:endParaRPr>
                </a:p>
                <a:p>
                  <a:pPr algn="ctr">
                    <a:tabLst>
                      <a:tab pos="252413" algn="l"/>
                      <a:tab pos="449263" algn="l"/>
                    </a:tabLst>
                    <a:defRPr/>
                  </a:pPr>
                  <a:endParaRPr lang="de-DE" sz="2000">
                    <a:latin typeface="+mj-lt"/>
                  </a:endParaRPr>
                </a:p>
              </p:txBody>
            </p:sp>
            <p:sp>
              <p:nvSpPr>
                <p:cNvPr id="78864" name="Rectangle 32"/>
                <p:cNvSpPr>
                  <a:spLocks noChangeArrowheads="1"/>
                </p:cNvSpPr>
                <p:nvPr/>
              </p:nvSpPr>
              <p:spPr bwMode="auto">
                <a:xfrm>
                  <a:off x="1785" y="0"/>
                  <a:ext cx="1785" cy="844"/>
                </a:xfrm>
                <a:prstGeom prst="rect">
                  <a:avLst/>
                </a:prstGeom>
                <a:noFill/>
                <a:ln w="7">
                  <a:solidFill>
                    <a:srgbClr val="A0A0A0"/>
                  </a:solidFill>
                  <a:miter lim="800000"/>
                  <a:headEnd/>
                  <a:tailEnd/>
                </a:ln>
              </p:spPr>
              <p:txBody>
                <a:bodyPr/>
                <a:lstStyle/>
                <a:p>
                  <a:pPr>
                    <a:defRPr/>
                  </a:pPr>
                  <a:endParaRPr lang="de-CH">
                    <a:latin typeface="+mj-lt"/>
                  </a:endParaRPr>
                </a:p>
              </p:txBody>
            </p:sp>
          </p:grpSp>
          <p:grpSp>
            <p:nvGrpSpPr>
              <p:cNvPr id="147465" name="Group 33"/>
              <p:cNvGrpSpPr>
                <a:grpSpLocks/>
              </p:cNvGrpSpPr>
              <p:nvPr/>
            </p:nvGrpSpPr>
            <p:grpSpPr bwMode="auto">
              <a:xfrm>
                <a:off x="0" y="844"/>
                <a:ext cx="1785" cy="844"/>
                <a:chOff x="0" y="844"/>
                <a:chExt cx="1785" cy="844"/>
              </a:xfrm>
            </p:grpSpPr>
            <p:sp>
              <p:nvSpPr>
                <p:cNvPr id="78861" name="Rectangle 34"/>
                <p:cNvSpPr>
                  <a:spLocks noChangeArrowheads="1"/>
                </p:cNvSpPr>
                <p:nvPr/>
              </p:nvSpPr>
              <p:spPr bwMode="auto">
                <a:xfrm>
                  <a:off x="28" y="844"/>
                  <a:ext cx="1730" cy="844"/>
                </a:xfrm>
                <a:prstGeom prst="rect">
                  <a:avLst/>
                </a:prstGeom>
                <a:noFill/>
                <a:ln w="9525">
                  <a:noFill/>
                  <a:miter lim="800000"/>
                  <a:headEnd/>
                  <a:tailEnd/>
                </a:ln>
              </p:spPr>
              <p:txBody>
                <a:bodyPr/>
                <a:lstStyle/>
                <a:p>
                  <a:pPr algn="ctr">
                    <a:tabLst>
                      <a:tab pos="252413" algn="l"/>
                      <a:tab pos="449263" algn="l"/>
                    </a:tabLst>
                    <a:defRPr/>
                  </a:pPr>
                  <a:r>
                    <a:rPr lang="de-DE" sz="2000">
                      <a:latin typeface="+mj-lt"/>
                      <a:cs typeface="Times New Roman" pitchFamily="18" charset="0"/>
                    </a:rPr>
                    <a:t> </a:t>
                  </a:r>
                </a:p>
                <a:p>
                  <a:pPr algn="ctr">
                    <a:tabLst>
                      <a:tab pos="252413" algn="l"/>
                      <a:tab pos="449263" algn="l"/>
                    </a:tabLst>
                    <a:defRPr/>
                  </a:pPr>
                  <a:r>
                    <a:rPr lang="de-DE" sz="2000">
                      <a:latin typeface="+mj-lt"/>
                      <a:cs typeface="Times New Roman" pitchFamily="18" charset="0"/>
                    </a:rPr>
                    <a:t>Einfache Daten und keine Anfragen</a:t>
                  </a:r>
                </a:p>
                <a:p>
                  <a:pPr algn="ctr">
                    <a:tabLst>
                      <a:tab pos="252413" algn="l"/>
                      <a:tab pos="449263" algn="l"/>
                    </a:tabLst>
                    <a:defRPr/>
                  </a:pPr>
                  <a:r>
                    <a:rPr lang="de-DE" sz="2000">
                      <a:latin typeface="+mj-lt"/>
                      <a:cs typeface="Times New Roman" pitchFamily="18" charset="0"/>
                    </a:rPr>
                    <a:t>erfordern</a:t>
                  </a:r>
                </a:p>
                <a:p>
                  <a:pPr algn="ctr">
                    <a:tabLst>
                      <a:tab pos="252413" algn="l"/>
                      <a:tab pos="449263" algn="l"/>
                    </a:tabLst>
                    <a:defRPr/>
                  </a:pPr>
                  <a:r>
                    <a:rPr lang="de-DE" sz="2000" b="1">
                      <a:latin typeface="+mj-lt"/>
                    </a:rPr>
                    <a:t>Dateisysteme</a:t>
                  </a:r>
                  <a:endParaRPr lang="de-DE" sz="2000" b="1">
                    <a:latin typeface="+mj-lt"/>
                    <a:cs typeface="Times New Roman" pitchFamily="18" charset="0"/>
                  </a:endParaRPr>
                </a:p>
                <a:p>
                  <a:pPr algn="ctr">
                    <a:tabLst>
                      <a:tab pos="252413" algn="l"/>
                      <a:tab pos="449263" algn="l"/>
                    </a:tabLst>
                    <a:defRPr/>
                  </a:pPr>
                  <a:r>
                    <a:rPr lang="de-DE" sz="2000">
                      <a:latin typeface="+mj-lt"/>
                      <a:cs typeface="Times New Roman" pitchFamily="18" charset="0"/>
                    </a:rPr>
                    <a:t> </a:t>
                  </a:r>
                </a:p>
                <a:p>
                  <a:pPr algn="ctr">
                    <a:tabLst>
                      <a:tab pos="252413" algn="l"/>
                      <a:tab pos="449263" algn="l"/>
                    </a:tabLst>
                    <a:defRPr/>
                  </a:pPr>
                  <a:endParaRPr lang="de-DE" sz="2000">
                    <a:latin typeface="+mj-lt"/>
                  </a:endParaRPr>
                </a:p>
              </p:txBody>
            </p:sp>
            <p:sp>
              <p:nvSpPr>
                <p:cNvPr id="78862" name="Rectangle 35"/>
                <p:cNvSpPr>
                  <a:spLocks noChangeArrowheads="1"/>
                </p:cNvSpPr>
                <p:nvPr/>
              </p:nvSpPr>
              <p:spPr bwMode="auto">
                <a:xfrm>
                  <a:off x="0" y="844"/>
                  <a:ext cx="1785" cy="844"/>
                </a:xfrm>
                <a:prstGeom prst="rect">
                  <a:avLst/>
                </a:prstGeom>
                <a:noFill/>
                <a:ln w="7">
                  <a:solidFill>
                    <a:srgbClr val="A0A0A0"/>
                  </a:solidFill>
                  <a:miter lim="800000"/>
                  <a:headEnd/>
                  <a:tailEnd/>
                </a:ln>
              </p:spPr>
              <p:txBody>
                <a:bodyPr/>
                <a:lstStyle/>
                <a:p>
                  <a:pPr>
                    <a:defRPr/>
                  </a:pPr>
                  <a:endParaRPr lang="de-CH">
                    <a:latin typeface="+mj-lt"/>
                  </a:endParaRPr>
                </a:p>
              </p:txBody>
            </p:sp>
          </p:grpSp>
          <p:grpSp>
            <p:nvGrpSpPr>
              <p:cNvPr id="147466" name="Group 36"/>
              <p:cNvGrpSpPr>
                <a:grpSpLocks/>
              </p:cNvGrpSpPr>
              <p:nvPr/>
            </p:nvGrpSpPr>
            <p:grpSpPr bwMode="auto">
              <a:xfrm>
                <a:off x="1785" y="844"/>
                <a:ext cx="1785" cy="844"/>
                <a:chOff x="1785" y="844"/>
                <a:chExt cx="1785" cy="844"/>
              </a:xfrm>
            </p:grpSpPr>
            <p:sp>
              <p:nvSpPr>
                <p:cNvPr id="78859" name="Rectangle 37"/>
                <p:cNvSpPr>
                  <a:spLocks noChangeArrowheads="1"/>
                </p:cNvSpPr>
                <p:nvPr/>
              </p:nvSpPr>
              <p:spPr bwMode="auto">
                <a:xfrm>
                  <a:off x="1813" y="844"/>
                  <a:ext cx="1730" cy="844"/>
                </a:xfrm>
                <a:prstGeom prst="rect">
                  <a:avLst/>
                </a:prstGeom>
                <a:noFill/>
                <a:ln w="9525">
                  <a:noFill/>
                  <a:miter lim="800000"/>
                  <a:headEnd/>
                  <a:tailEnd/>
                </a:ln>
              </p:spPr>
              <p:txBody>
                <a:bodyPr/>
                <a:lstStyle/>
                <a:p>
                  <a:pPr algn="ctr">
                    <a:tabLst>
                      <a:tab pos="252413" algn="l"/>
                      <a:tab pos="449263" algn="l"/>
                    </a:tabLst>
                    <a:defRPr/>
                  </a:pPr>
                  <a:r>
                    <a:rPr lang="de-DE" sz="2000">
                      <a:latin typeface="+mj-lt"/>
                      <a:cs typeface="Times New Roman" pitchFamily="18" charset="0"/>
                    </a:rPr>
                    <a:t> </a:t>
                  </a:r>
                </a:p>
                <a:p>
                  <a:pPr algn="ctr">
                    <a:tabLst>
                      <a:tab pos="252413" algn="l"/>
                      <a:tab pos="449263" algn="l"/>
                    </a:tabLst>
                    <a:defRPr/>
                  </a:pPr>
                  <a:r>
                    <a:rPr lang="de-DE" sz="2000">
                      <a:latin typeface="+mj-lt"/>
                      <a:cs typeface="Times New Roman" pitchFamily="18" charset="0"/>
                    </a:rPr>
                    <a:t>Komplexe Daten und keine Anfragen</a:t>
                  </a:r>
                </a:p>
                <a:p>
                  <a:pPr algn="ctr">
                    <a:tabLst>
                      <a:tab pos="252413" algn="l"/>
                      <a:tab pos="449263" algn="l"/>
                    </a:tabLst>
                    <a:defRPr/>
                  </a:pPr>
                  <a:r>
                    <a:rPr lang="de-DE" sz="2000">
                      <a:latin typeface="+mj-lt"/>
                      <a:cs typeface="Times New Roman" pitchFamily="18" charset="0"/>
                    </a:rPr>
                    <a:t>erfordern</a:t>
                  </a:r>
                </a:p>
                <a:p>
                  <a:pPr algn="ctr">
                    <a:tabLst>
                      <a:tab pos="252413" algn="l"/>
                      <a:tab pos="449263" algn="l"/>
                    </a:tabLst>
                    <a:defRPr/>
                  </a:pPr>
                  <a:r>
                    <a:rPr lang="de-DE" sz="2000" b="1">
                      <a:latin typeface="+mj-lt"/>
                    </a:rPr>
                    <a:t>Objektorientierte Datenbanksysteme</a:t>
                  </a:r>
                  <a:endParaRPr lang="de-DE" sz="2000" b="1">
                    <a:latin typeface="+mj-lt"/>
                    <a:cs typeface="Times New Roman" pitchFamily="18" charset="0"/>
                  </a:endParaRPr>
                </a:p>
                <a:p>
                  <a:pPr algn="ctr">
                    <a:tabLst>
                      <a:tab pos="252413" algn="l"/>
                      <a:tab pos="449263" algn="l"/>
                    </a:tabLst>
                    <a:defRPr/>
                  </a:pPr>
                  <a:r>
                    <a:rPr lang="de-DE" sz="2000">
                      <a:latin typeface="+mj-lt"/>
                      <a:cs typeface="Times New Roman" pitchFamily="18" charset="0"/>
                    </a:rPr>
                    <a:t> </a:t>
                  </a:r>
                </a:p>
                <a:p>
                  <a:pPr algn="ctr">
                    <a:tabLst>
                      <a:tab pos="252413" algn="l"/>
                      <a:tab pos="449263" algn="l"/>
                    </a:tabLst>
                    <a:defRPr/>
                  </a:pPr>
                  <a:endParaRPr lang="de-DE" sz="2000">
                    <a:latin typeface="+mj-lt"/>
                  </a:endParaRPr>
                </a:p>
              </p:txBody>
            </p:sp>
            <p:sp>
              <p:nvSpPr>
                <p:cNvPr id="78860" name="Rectangle 38"/>
                <p:cNvSpPr>
                  <a:spLocks noChangeArrowheads="1"/>
                </p:cNvSpPr>
                <p:nvPr/>
              </p:nvSpPr>
              <p:spPr bwMode="auto">
                <a:xfrm>
                  <a:off x="1785" y="844"/>
                  <a:ext cx="1785" cy="844"/>
                </a:xfrm>
                <a:prstGeom prst="rect">
                  <a:avLst/>
                </a:prstGeom>
                <a:noFill/>
                <a:ln w="7">
                  <a:solidFill>
                    <a:srgbClr val="A0A0A0"/>
                  </a:solidFill>
                  <a:miter lim="800000"/>
                  <a:headEnd/>
                  <a:tailEnd/>
                </a:ln>
              </p:spPr>
              <p:txBody>
                <a:bodyPr/>
                <a:lstStyle/>
                <a:p>
                  <a:pPr>
                    <a:defRPr/>
                  </a:pPr>
                  <a:endParaRPr lang="de-CH">
                    <a:latin typeface="+mj-lt"/>
                  </a:endParaRPr>
                </a:p>
              </p:txBody>
            </p:sp>
          </p:grpSp>
        </p:grpSp>
        <p:sp>
          <p:nvSpPr>
            <p:cNvPr id="78854" name="Rectangle 39"/>
            <p:cNvSpPr>
              <a:spLocks noChangeArrowheads="1"/>
            </p:cNvSpPr>
            <p:nvPr/>
          </p:nvSpPr>
          <p:spPr bwMode="auto">
            <a:xfrm>
              <a:off x="-3" y="-3"/>
              <a:ext cx="3576" cy="1694"/>
            </a:xfrm>
            <a:prstGeom prst="rect">
              <a:avLst/>
            </a:prstGeom>
            <a:noFill/>
            <a:ln w="9525">
              <a:solidFill>
                <a:srgbClr val="A0A0A0"/>
              </a:solidFill>
              <a:miter lim="800000"/>
              <a:headEnd/>
              <a:tailEnd/>
            </a:ln>
          </p:spPr>
          <p:txBody>
            <a:bodyPr/>
            <a:lstStyle/>
            <a:p>
              <a:pPr>
                <a:defRPr/>
              </a:pPr>
              <a:endParaRPr lang="de-CH">
                <a:latin typeface="+mj-lt"/>
              </a:endParaRPr>
            </a:p>
          </p:txBody>
        </p:sp>
      </p:grpSp>
      <p:sp>
        <p:nvSpPr>
          <p:cNvPr id="147460" name="Titel 17"/>
          <p:cNvSpPr>
            <a:spLocks noGrp="1"/>
          </p:cNvSpPr>
          <p:nvPr>
            <p:ph type="title"/>
          </p:nvPr>
        </p:nvSpPr>
        <p:spPr/>
        <p:txBody>
          <a:bodyPr/>
          <a:lstStyle/>
          <a:p>
            <a:pPr eaLnBrk="1" hangingPunct="1"/>
            <a:r>
              <a:rPr lang="de-DE" altLang="de-DE" b="1"/>
              <a:t>Welcher Typ für welche Anforderung?</a:t>
            </a:r>
            <a:endParaRPr lang="de-CH" altLang="de-DE"/>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0"/>
          <p:cNvSpPr>
            <a:spLocks noChangeArrowheads="1"/>
          </p:cNvSpPr>
          <p:nvPr/>
        </p:nvSpPr>
        <p:spPr bwMode="auto">
          <a:xfrm>
            <a:off x="319088"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endParaRPr>
          </a:p>
        </p:txBody>
      </p:sp>
      <p:graphicFrame>
        <p:nvGraphicFramePr>
          <p:cNvPr id="148483" name="Object 2"/>
          <p:cNvGraphicFramePr>
            <a:graphicFrameLocks noChangeAspect="1"/>
          </p:cNvGraphicFramePr>
          <p:nvPr/>
        </p:nvGraphicFramePr>
        <p:xfrm>
          <a:off x="315913" y="2065338"/>
          <a:ext cx="8513762" cy="3929062"/>
        </p:xfrm>
        <a:graphic>
          <a:graphicData uri="http://schemas.openxmlformats.org/presentationml/2006/ole">
            <mc:AlternateContent xmlns:mc="http://schemas.openxmlformats.org/markup-compatibility/2006">
              <mc:Choice xmlns:v="urn:schemas-microsoft-com:vml" Requires="v">
                <p:oleObj spid="_x0000_s148488" name="VISIO" r:id="rId3" imgW="8522208" imgH="3928872" progId="">
                  <p:embed/>
                </p:oleObj>
              </mc:Choice>
              <mc:Fallback>
                <p:oleObj name="VISIO" r:id="rId3" imgW="8522208" imgH="392887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2065338"/>
                        <a:ext cx="8513762" cy="392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484" name="Titel 3"/>
          <p:cNvSpPr>
            <a:spLocks noGrp="1"/>
          </p:cNvSpPr>
          <p:nvPr>
            <p:ph type="title"/>
          </p:nvPr>
        </p:nvSpPr>
        <p:spPr/>
        <p:txBody>
          <a:bodyPr/>
          <a:lstStyle/>
          <a:p>
            <a:pPr eaLnBrk="1" hangingPunct="1"/>
            <a:r>
              <a:rPr lang="de-DE" altLang="de-DE" b="1"/>
              <a:t>Objektrelationale Tabellen</a:t>
            </a:r>
            <a:endParaRPr lang="de-CH" altLang="de-DE"/>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50"/>
          <p:cNvSpPr>
            <a:spLocks noChangeArrowheads="1"/>
          </p:cNvSpPr>
          <p:nvPr/>
        </p:nvSpPr>
        <p:spPr bwMode="auto">
          <a:xfrm>
            <a:off x="319088" y="7239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endParaRPr>
          </a:p>
        </p:txBody>
      </p:sp>
      <p:sp>
        <p:nvSpPr>
          <p:cNvPr id="149507" name="Rectangle 51"/>
          <p:cNvSpPr>
            <a:spLocks noChangeArrowheads="1"/>
          </p:cNvSpPr>
          <p:nvPr/>
        </p:nvSpPr>
        <p:spPr bwMode="auto">
          <a:xfrm>
            <a:off x="285750" y="1714500"/>
            <a:ext cx="868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FontTx/>
              <a:buChar char="•"/>
            </a:pPr>
            <a:r>
              <a:rPr lang="de-DE" altLang="de-DE">
                <a:latin typeface="Calibri" panose="020F0502020204030204" pitchFamily="34" charset="0"/>
                <a:ea typeface="Calibri" panose="020F0502020204030204" pitchFamily="34" charset="0"/>
                <a:cs typeface="Calibri" panose="020F0502020204030204" pitchFamily="34" charset="0"/>
              </a:rPr>
              <a:t>Wesentliche Charakteristika:</a:t>
            </a:r>
            <a:r>
              <a:rPr lang="de-DE" altLang="de-DE" sz="3200">
                <a:latin typeface="Calibri" panose="020F0502020204030204" pitchFamily="34" charset="0"/>
                <a:ea typeface="Calibri" panose="020F0502020204030204" pitchFamily="34" charset="0"/>
                <a:cs typeface="Calibri" panose="020F0502020204030204" pitchFamily="34" charset="0"/>
              </a:rPr>
              <a:t> </a:t>
            </a:r>
          </a:p>
        </p:txBody>
      </p:sp>
      <p:grpSp>
        <p:nvGrpSpPr>
          <p:cNvPr id="149508" name="Group 52"/>
          <p:cNvGrpSpPr>
            <a:grpSpLocks/>
          </p:cNvGrpSpPr>
          <p:nvPr/>
        </p:nvGrpSpPr>
        <p:grpSpPr bwMode="auto">
          <a:xfrm>
            <a:off x="2967038" y="3003550"/>
            <a:ext cx="2557462" cy="1982788"/>
            <a:chOff x="1297" y="1574"/>
            <a:chExt cx="1777" cy="1377"/>
          </a:xfrm>
        </p:grpSpPr>
        <p:sp>
          <p:nvSpPr>
            <p:cNvPr id="149524" name="Puzzle2"/>
            <p:cNvSpPr>
              <a:spLocks noEditPoints="1" noChangeArrowheads="1"/>
            </p:cNvSpPr>
            <p:nvPr/>
          </p:nvSpPr>
          <p:spPr bwMode="auto">
            <a:xfrm rot="10800000">
              <a:off x="1297" y="1574"/>
              <a:ext cx="1777" cy="13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008000">
                <a:alpha val="70979"/>
              </a:srgbClr>
            </a:solidFill>
            <a:ln w="12700">
              <a:solidFill>
                <a:srgbClr val="000000"/>
              </a:solidFill>
              <a:miter lim="800000"/>
              <a:headEnd/>
              <a:tailEnd/>
            </a:ln>
          </p:spPr>
          <p:txBody>
            <a:bodyPr/>
            <a:lstStyle/>
            <a:p>
              <a:endParaRPr lang="de-CH"/>
            </a:p>
          </p:txBody>
        </p:sp>
        <p:sp>
          <p:nvSpPr>
            <p:cNvPr id="149525" name="Text Box 54"/>
            <p:cNvSpPr txBox="1">
              <a:spLocks noChangeArrowheads="1"/>
            </p:cNvSpPr>
            <p:nvPr/>
          </p:nvSpPr>
          <p:spPr bwMode="auto">
            <a:xfrm>
              <a:off x="1712" y="2000"/>
              <a:ext cx="993"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b="1">
                  <a:latin typeface="Arial" panose="020B0604020202020204" pitchFamily="34" charset="0"/>
                </a:rPr>
                <a:t>Erweiterbare</a:t>
              </a:r>
            </a:p>
            <a:p>
              <a:pPr algn="ctr"/>
              <a:r>
                <a:rPr lang="de-DE" altLang="de-DE" sz="1600" b="1">
                  <a:latin typeface="Arial" panose="020B0604020202020204" pitchFamily="34" charset="0"/>
                </a:rPr>
                <a:t>Basisdaten-</a:t>
              </a:r>
              <a:br>
                <a:rPr lang="de-DE" altLang="de-DE" sz="1600" b="1">
                  <a:latin typeface="Arial" panose="020B0604020202020204" pitchFamily="34" charset="0"/>
                </a:rPr>
              </a:br>
              <a:r>
                <a:rPr lang="de-DE" altLang="de-DE" sz="1600" b="1">
                  <a:latin typeface="Arial" panose="020B0604020202020204" pitchFamily="34" charset="0"/>
                </a:rPr>
                <a:t>typen</a:t>
              </a:r>
            </a:p>
          </p:txBody>
        </p:sp>
      </p:grpSp>
      <p:grpSp>
        <p:nvGrpSpPr>
          <p:cNvPr id="149509" name="Group 55"/>
          <p:cNvGrpSpPr>
            <a:grpSpLocks/>
          </p:cNvGrpSpPr>
          <p:nvPr/>
        </p:nvGrpSpPr>
        <p:grpSpPr bwMode="auto">
          <a:xfrm>
            <a:off x="4978400" y="2476500"/>
            <a:ext cx="1541463" cy="2535238"/>
            <a:chOff x="2694" y="1208"/>
            <a:chExt cx="1071" cy="1760"/>
          </a:xfrm>
        </p:grpSpPr>
        <p:sp>
          <p:nvSpPr>
            <p:cNvPr id="149522" name="Puzzle4"/>
            <p:cNvSpPr>
              <a:spLocks noEditPoints="1" noChangeArrowheads="1"/>
            </p:cNvSpPr>
            <p:nvPr/>
          </p:nvSpPr>
          <p:spPr bwMode="auto">
            <a:xfrm rot="10800000">
              <a:off x="2694" y="1208"/>
              <a:ext cx="1071" cy="17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0000FF">
                <a:alpha val="58823"/>
              </a:srgbClr>
            </a:solidFill>
            <a:ln w="12700">
              <a:solidFill>
                <a:srgbClr val="000000"/>
              </a:solidFill>
              <a:miter lim="800000"/>
              <a:headEnd/>
              <a:tailEnd/>
            </a:ln>
          </p:spPr>
          <p:txBody>
            <a:bodyPr/>
            <a:lstStyle/>
            <a:p>
              <a:endParaRPr lang="de-CH"/>
            </a:p>
          </p:txBody>
        </p:sp>
        <p:sp>
          <p:nvSpPr>
            <p:cNvPr id="149523" name="Text Box 57"/>
            <p:cNvSpPr txBox="1">
              <a:spLocks noChangeArrowheads="1"/>
            </p:cNvSpPr>
            <p:nvPr/>
          </p:nvSpPr>
          <p:spPr bwMode="auto">
            <a:xfrm>
              <a:off x="2805" y="2169"/>
              <a:ext cx="92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b="1"/>
                <a:t>Komplexe</a:t>
              </a:r>
            </a:p>
            <a:p>
              <a:pPr algn="ctr"/>
              <a:r>
                <a:rPr lang="de-DE" altLang="de-DE" sz="1600" b="1"/>
                <a:t>Objekte</a:t>
              </a:r>
            </a:p>
          </p:txBody>
        </p:sp>
      </p:grpSp>
      <p:grpSp>
        <p:nvGrpSpPr>
          <p:cNvPr id="149510" name="Group 58"/>
          <p:cNvGrpSpPr>
            <a:grpSpLocks/>
          </p:cNvGrpSpPr>
          <p:nvPr/>
        </p:nvGrpSpPr>
        <p:grpSpPr bwMode="auto">
          <a:xfrm>
            <a:off x="4456113" y="4405313"/>
            <a:ext cx="2589212" cy="1509712"/>
            <a:chOff x="2331" y="2547"/>
            <a:chExt cx="1799" cy="1049"/>
          </a:xfrm>
        </p:grpSpPr>
        <p:sp>
          <p:nvSpPr>
            <p:cNvPr id="149520" name="Puzzle1"/>
            <p:cNvSpPr>
              <a:spLocks noEditPoints="1" noChangeArrowheads="1"/>
            </p:cNvSpPr>
            <p:nvPr/>
          </p:nvSpPr>
          <p:spPr bwMode="auto">
            <a:xfrm rot="10800000">
              <a:off x="2331" y="2547"/>
              <a:ext cx="1799" cy="104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7 w 21600"/>
                <a:gd name="T25" fmla="*/ 2574 h 21600"/>
                <a:gd name="T26" fmla="*/ 16137 w 21600"/>
                <a:gd name="T27" fmla="*/ 1956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accent2"/>
            </a:solidFill>
            <a:ln w="12700">
              <a:solidFill>
                <a:srgbClr val="000000"/>
              </a:solidFill>
              <a:miter lim="800000"/>
              <a:headEnd/>
              <a:tailEnd/>
            </a:ln>
          </p:spPr>
          <p:txBody>
            <a:bodyPr rot="10800000"/>
            <a:lstStyle/>
            <a:p>
              <a:endParaRPr lang="de-CH"/>
            </a:p>
          </p:txBody>
        </p:sp>
        <p:sp>
          <p:nvSpPr>
            <p:cNvPr id="149521" name="Text Box 60"/>
            <p:cNvSpPr txBox="1">
              <a:spLocks noChangeArrowheads="1"/>
            </p:cNvSpPr>
            <p:nvPr/>
          </p:nvSpPr>
          <p:spPr bwMode="auto">
            <a:xfrm>
              <a:off x="2763" y="2969"/>
              <a:ext cx="973"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b="1"/>
                <a:t>Vererbung</a:t>
              </a:r>
            </a:p>
          </p:txBody>
        </p:sp>
      </p:grpSp>
      <p:grpSp>
        <p:nvGrpSpPr>
          <p:cNvPr id="149511" name="Group 61"/>
          <p:cNvGrpSpPr>
            <a:grpSpLocks/>
          </p:cNvGrpSpPr>
          <p:nvPr/>
        </p:nvGrpSpPr>
        <p:grpSpPr bwMode="auto">
          <a:xfrm>
            <a:off x="3429000" y="4392613"/>
            <a:ext cx="1654175" cy="2176462"/>
            <a:chOff x="1618" y="2539"/>
            <a:chExt cx="1149" cy="1511"/>
          </a:xfrm>
        </p:grpSpPr>
        <p:sp>
          <p:nvSpPr>
            <p:cNvPr id="149518" name="Puzzle3"/>
            <p:cNvSpPr>
              <a:spLocks noEditPoints="1" noChangeArrowheads="1"/>
            </p:cNvSpPr>
            <p:nvPr/>
          </p:nvSpPr>
          <p:spPr bwMode="auto">
            <a:xfrm rot="10800000">
              <a:off x="1637" y="2539"/>
              <a:ext cx="1113" cy="15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71 w 21600"/>
                <a:gd name="T25" fmla="*/ 7719 h 21600"/>
                <a:gd name="T26" fmla="*/ 19155 w 21600"/>
                <a:gd name="T27" fmla="*/ 2024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0000">
                <a:alpha val="78822"/>
              </a:srgbClr>
            </a:solidFill>
            <a:ln w="12700">
              <a:solidFill>
                <a:srgbClr val="000000"/>
              </a:solidFill>
              <a:miter lim="800000"/>
              <a:headEnd/>
              <a:tailEnd/>
            </a:ln>
          </p:spPr>
          <p:txBody>
            <a:bodyPr/>
            <a:lstStyle/>
            <a:p>
              <a:endParaRPr lang="de-CH"/>
            </a:p>
          </p:txBody>
        </p:sp>
        <p:sp>
          <p:nvSpPr>
            <p:cNvPr id="149519" name="Text Box 63"/>
            <p:cNvSpPr txBox="1">
              <a:spLocks noChangeArrowheads="1"/>
            </p:cNvSpPr>
            <p:nvPr/>
          </p:nvSpPr>
          <p:spPr bwMode="auto">
            <a:xfrm>
              <a:off x="1618" y="3260"/>
              <a:ext cx="114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b="1"/>
                <a:t>Regelsystem</a:t>
              </a:r>
            </a:p>
          </p:txBody>
        </p:sp>
      </p:grpSp>
      <p:sp>
        <p:nvSpPr>
          <p:cNvPr id="149512" name="AutoShape 64"/>
          <p:cNvSpPr>
            <a:spLocks noChangeArrowheads="1"/>
          </p:cNvSpPr>
          <p:nvPr/>
        </p:nvSpPr>
        <p:spPr bwMode="auto">
          <a:xfrm>
            <a:off x="488950" y="3941763"/>
            <a:ext cx="2960688" cy="638175"/>
          </a:xfrm>
          <a:prstGeom prst="wedgeRoundRectCallout">
            <a:avLst>
              <a:gd name="adj1" fmla="val 57588"/>
              <a:gd name="adj2" fmla="val -60583"/>
              <a:gd name="adj3" fmla="val 16667"/>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user defined object types </a:t>
            </a:r>
            <a:b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b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 …</a:t>
            </a:r>
          </a:p>
        </p:txBody>
      </p:sp>
      <p:sp>
        <p:nvSpPr>
          <p:cNvPr id="149513" name="AutoShape 65"/>
          <p:cNvSpPr>
            <a:spLocks noChangeArrowheads="1"/>
          </p:cNvSpPr>
          <p:nvPr/>
        </p:nvSpPr>
        <p:spPr bwMode="auto">
          <a:xfrm>
            <a:off x="341313" y="5456238"/>
            <a:ext cx="2740025" cy="909637"/>
          </a:xfrm>
          <a:prstGeom prst="wedgeRoundRectCallout">
            <a:avLst>
              <a:gd name="adj1" fmla="val 84315"/>
              <a:gd name="adj2" fmla="val -75949"/>
              <a:gd name="adj3" fmla="val 16667"/>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aktive Regeln:</a:t>
            </a:r>
          </a:p>
          <a:p>
            <a:pPr algn="ct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z.B. SQL-/Oracle-Trigger</a:t>
            </a:r>
          </a:p>
        </p:txBody>
      </p:sp>
      <p:sp>
        <p:nvSpPr>
          <p:cNvPr id="149514" name="AutoShape 66"/>
          <p:cNvSpPr>
            <a:spLocks noChangeArrowheads="1"/>
          </p:cNvSpPr>
          <p:nvPr/>
        </p:nvSpPr>
        <p:spPr bwMode="auto">
          <a:xfrm>
            <a:off x="6824663" y="5675313"/>
            <a:ext cx="1635125" cy="668337"/>
          </a:xfrm>
          <a:prstGeom prst="wedgeRoundRectCallout">
            <a:avLst>
              <a:gd name="adj1" fmla="val -99560"/>
              <a:gd name="adj2" fmla="val -105699"/>
              <a:gd name="adj3" fmla="val 16667"/>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inheritance</a:t>
            </a:r>
          </a:p>
          <a:p>
            <a:pPr algn="ct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 …</a:t>
            </a:r>
          </a:p>
        </p:txBody>
      </p:sp>
      <p:sp>
        <p:nvSpPr>
          <p:cNvPr id="149515" name="AutoShape 67"/>
          <p:cNvSpPr>
            <a:spLocks noChangeArrowheads="1"/>
          </p:cNvSpPr>
          <p:nvPr/>
        </p:nvSpPr>
        <p:spPr bwMode="auto">
          <a:xfrm>
            <a:off x="6650038" y="2651125"/>
            <a:ext cx="1852612" cy="1189038"/>
          </a:xfrm>
          <a:prstGeom prst="wedgeRoundRectCallout">
            <a:avLst>
              <a:gd name="adj1" fmla="val -100037"/>
              <a:gd name="adj2" fmla="val 49394"/>
              <a:gd name="adj3" fmla="val 16667"/>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OID +</a:t>
            </a:r>
          </a:p>
          <a:p>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REFs</a:t>
            </a:r>
            <a:r>
              <a:rPr lang="de-DE" altLang="de-DE" sz="1600">
                <a:latin typeface="Calibri" panose="020F0502020204030204" pitchFamily="34" charset="0"/>
                <a:ea typeface="Calibri" panose="020F0502020204030204" pitchFamily="34" charset="0"/>
                <a:cs typeface="Calibri" panose="020F0502020204030204" pitchFamily="34" charset="0"/>
              </a:rPr>
              <a:t> </a:t>
            </a:r>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 </a:t>
            </a:r>
          </a:p>
          <a:p>
            <a:r>
              <a:rPr lang="de-DE" altLang="de-DE" sz="1600">
                <a:solidFill>
                  <a:srgbClr val="CC0000"/>
                </a:solidFill>
                <a:latin typeface="Calibri" panose="020F0502020204030204" pitchFamily="34" charset="0"/>
                <a:ea typeface="Calibri" panose="020F0502020204030204" pitchFamily="34" charset="0"/>
                <a:cs typeface="Calibri" panose="020F0502020204030204" pitchFamily="34" charset="0"/>
              </a:rPr>
              <a:t>nested tables + VARRAYs + …</a:t>
            </a:r>
          </a:p>
        </p:txBody>
      </p:sp>
      <p:sp>
        <p:nvSpPr>
          <p:cNvPr id="149516" name="AutoShape 68"/>
          <p:cNvSpPr>
            <a:spLocks noChangeArrowheads="1"/>
          </p:cNvSpPr>
          <p:nvPr/>
        </p:nvSpPr>
        <p:spPr bwMode="auto">
          <a:xfrm>
            <a:off x="714375" y="4572000"/>
            <a:ext cx="3057525" cy="1038225"/>
          </a:xfrm>
          <a:prstGeom prst="horizontalScroll">
            <a:avLst>
              <a:gd name="adj" fmla="val 12500"/>
            </a:avLst>
          </a:prstGeom>
          <a:solidFill>
            <a:srgbClr val="FFFF66"/>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600">
                <a:latin typeface="Calibri" panose="020F0502020204030204" pitchFamily="34" charset="0"/>
                <a:ea typeface="Calibri" panose="020F0502020204030204" pitchFamily="34" charset="0"/>
                <a:cs typeface="Calibri" panose="020F0502020204030204" pitchFamily="34" charset="0"/>
              </a:rPr>
              <a:t>bereits bekannt </a:t>
            </a:r>
          </a:p>
          <a:p>
            <a:pPr algn="ctr"/>
            <a:r>
              <a:rPr lang="de-DE" altLang="de-DE" sz="1600">
                <a:latin typeface="Calibri" panose="020F0502020204030204" pitchFamily="34" charset="0"/>
                <a:ea typeface="Calibri" panose="020F0502020204030204" pitchFamily="34" charset="0"/>
                <a:cs typeface="Calibri" panose="020F0502020204030204" pitchFamily="34" charset="0"/>
              </a:rPr>
              <a:t>aus Oracle-RDBMS</a:t>
            </a:r>
          </a:p>
        </p:txBody>
      </p:sp>
      <p:sp>
        <p:nvSpPr>
          <p:cNvPr id="149517" name="Titel 20"/>
          <p:cNvSpPr>
            <a:spLocks noGrp="1"/>
          </p:cNvSpPr>
          <p:nvPr>
            <p:ph type="title"/>
          </p:nvPr>
        </p:nvSpPr>
        <p:spPr/>
        <p:txBody>
          <a:bodyPr/>
          <a:lstStyle/>
          <a:p>
            <a:pPr eaLnBrk="1" hangingPunct="1"/>
            <a:r>
              <a:rPr lang="de-DE" altLang="de-DE" b="1"/>
              <a:t>OR-Feature: </a:t>
            </a:r>
            <a:r>
              <a:rPr lang="de-DE" altLang="de-DE" b="1">
                <a:solidFill>
                  <a:srgbClr val="0000CC"/>
                </a:solidFill>
              </a:rPr>
              <a:t>Motivation3</a:t>
            </a:r>
            <a:endParaRPr lang="de-CH" altLang="de-D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el 1"/>
          <p:cNvSpPr>
            <a:spLocks noGrp="1"/>
          </p:cNvSpPr>
          <p:nvPr>
            <p:ph type="title"/>
          </p:nvPr>
        </p:nvSpPr>
        <p:spPr>
          <a:xfrm>
            <a:off x="612775" y="228600"/>
            <a:ext cx="8153400" cy="990600"/>
          </a:xfrm>
        </p:spPr>
        <p:txBody>
          <a:bodyPr/>
          <a:lstStyle/>
          <a:p>
            <a:pPr eaLnBrk="1" hangingPunct="1"/>
            <a:r>
              <a:rPr lang="de-CH" altLang="de-DE" sz="4000"/>
              <a:t>Software Voraussetzungen</a:t>
            </a:r>
          </a:p>
        </p:txBody>
      </p:sp>
      <p:sp>
        <p:nvSpPr>
          <p:cNvPr id="25603" name="Inhaltsplatzhalter 2"/>
          <p:cNvSpPr>
            <a:spLocks noGrp="1"/>
          </p:cNvSpPr>
          <p:nvPr>
            <p:ph sz="quarter" idx="1"/>
          </p:nvPr>
        </p:nvSpPr>
        <p:spPr>
          <a:xfrm>
            <a:off x="782638" y="1628775"/>
            <a:ext cx="6715125" cy="4032250"/>
          </a:xfrm>
        </p:spPr>
        <p:txBody>
          <a:bodyPr/>
          <a:lstStyle/>
          <a:p>
            <a:pPr eaLnBrk="1" hangingPunct="1"/>
            <a:r>
              <a:rPr lang="de-CH" altLang="de-DE" sz="3200"/>
              <a:t>Laptop mit W7</a:t>
            </a:r>
          </a:p>
          <a:p>
            <a:pPr eaLnBrk="1" hangingPunct="1"/>
            <a:endParaRPr lang="de-CH" altLang="de-DE" sz="3200"/>
          </a:p>
          <a:p>
            <a:pPr eaLnBrk="1" hangingPunct="1"/>
            <a:r>
              <a:rPr lang="de-CH" altLang="de-DE" sz="3200"/>
              <a:t>Datenbanksoftware</a:t>
            </a:r>
          </a:p>
          <a:p>
            <a:pPr lvl="1" eaLnBrk="1" hangingPunct="1"/>
            <a:r>
              <a:rPr lang="de-CH" altLang="de-DE"/>
              <a:t>MS-SQL 2008 Express</a:t>
            </a:r>
          </a:p>
          <a:p>
            <a:pPr lvl="1" eaLnBrk="1" hangingPunct="1"/>
            <a:r>
              <a:rPr lang="de-CH" altLang="de-DE"/>
              <a:t>SQL Server Management Studio</a:t>
            </a:r>
          </a:p>
          <a:p>
            <a:pPr lvl="1" eaLnBrk="1" hangingPunct="1"/>
            <a:endParaRPr lang="de-CH" altLang="de-DE"/>
          </a:p>
          <a:p>
            <a:pPr eaLnBrk="1" hangingPunct="1"/>
            <a:r>
              <a:rPr lang="de-CH" altLang="de-DE"/>
              <a:t>Microsoft Visual Studio 2010</a:t>
            </a:r>
          </a:p>
          <a:p>
            <a:pPr lvl="1" eaLnBrk="1" hangingPunct="1"/>
            <a:r>
              <a:rPr lang="de-CH" altLang="de-DE"/>
              <a:t>Professional / Ultimate Edition</a:t>
            </a:r>
            <a:br>
              <a:rPr lang="de-CH" altLang="de-DE"/>
            </a:br>
            <a:r>
              <a:rPr lang="de-CH" altLang="de-DE"/>
              <a:t>	</a:t>
            </a:r>
          </a:p>
        </p:txBody>
      </p:sp>
      <p:sp>
        <p:nvSpPr>
          <p:cNvPr id="8" name="Foliennummernplatzhalter 3"/>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2517FAB5-C657-4790-8278-500163D6E50D}" type="slidenum">
              <a:rPr kumimoji="0" lang="en-US" altLang="de-DE" sz="900">
                <a:solidFill>
                  <a:srgbClr val="FFFFFF"/>
                </a:solidFill>
                <a:latin typeface="Tw Cen MT" panose="020B0602020104020603" pitchFamily="34" charset="0"/>
              </a:rPr>
              <a:pPr/>
              <a:t>15</a:t>
            </a:fld>
            <a:r>
              <a:rPr kumimoji="0" lang="en-US" altLang="de-DE" sz="900">
                <a:solidFill>
                  <a:srgbClr val="FFFFFF"/>
                </a:solidFill>
                <a:latin typeface="Tw Cen MT" panose="020B0602020104020603" pitchFamily="34" charset="0"/>
              </a:rPr>
              <a:t> / 18</a:t>
            </a:r>
          </a:p>
        </p:txBody>
      </p:sp>
      <p:pic>
        <p:nvPicPr>
          <p:cNvPr id="256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3716338"/>
            <a:ext cx="7270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56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5013325"/>
            <a:ext cx="8651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56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284538"/>
            <a:ext cx="6492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5"/>
          <p:cNvSpPr>
            <a:spLocks noChangeArrowheads="1"/>
          </p:cNvSpPr>
          <p:nvPr/>
        </p:nvSpPr>
        <p:spPr bwMode="auto">
          <a:xfrm>
            <a:off x="571500" y="4286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latin typeface="Arial" panose="020B0604020202020204" pitchFamily="34" charset="0"/>
            </a:endParaRPr>
          </a:p>
        </p:txBody>
      </p:sp>
      <p:sp>
        <p:nvSpPr>
          <p:cNvPr id="80899" name="Text Box 26"/>
          <p:cNvSpPr txBox="1">
            <a:spLocks noChangeArrowheads="1"/>
          </p:cNvSpPr>
          <p:nvPr/>
        </p:nvSpPr>
        <p:spPr bwMode="auto">
          <a:xfrm>
            <a:off x="684213" y="1773238"/>
            <a:ext cx="2241550" cy="338137"/>
          </a:xfrm>
          <a:prstGeom prst="rect">
            <a:avLst/>
          </a:prstGeom>
          <a:noFill/>
          <a:ln w="9525">
            <a:noFill/>
            <a:miter lim="800000"/>
            <a:headEnd/>
            <a:tailEnd/>
          </a:ln>
        </p:spPr>
        <p:txBody>
          <a:bodyPr wrap="none">
            <a:spAutoFit/>
          </a:bodyPr>
          <a:lstStyle/>
          <a:p>
            <a:pPr>
              <a:defRPr/>
            </a:pPr>
            <a:r>
              <a:rPr lang="de-DE" sz="1600" dirty="0" err="1">
                <a:latin typeface="+mj-lt"/>
              </a:rPr>
              <a:t>Objektidentifikator</a:t>
            </a:r>
            <a:r>
              <a:rPr lang="de-DE" sz="1600" dirty="0">
                <a:latin typeface="+mj-lt"/>
              </a:rPr>
              <a:t> (OID)</a:t>
            </a:r>
          </a:p>
        </p:txBody>
      </p:sp>
      <p:sp>
        <p:nvSpPr>
          <p:cNvPr id="80900" name="Text Box 27"/>
          <p:cNvSpPr txBox="1">
            <a:spLocks noChangeArrowheads="1"/>
          </p:cNvSpPr>
          <p:nvPr/>
        </p:nvSpPr>
        <p:spPr bwMode="auto">
          <a:xfrm>
            <a:off x="4592638" y="1766888"/>
            <a:ext cx="3186112" cy="584200"/>
          </a:xfrm>
          <a:prstGeom prst="rect">
            <a:avLst/>
          </a:prstGeom>
          <a:noFill/>
          <a:ln w="9525">
            <a:noFill/>
            <a:miter lim="800000"/>
            <a:headEnd/>
            <a:tailEnd/>
          </a:ln>
        </p:spPr>
        <p:txBody>
          <a:bodyPr wrap="none">
            <a:spAutoFit/>
          </a:bodyPr>
          <a:lstStyle/>
          <a:p>
            <a:pPr>
              <a:defRPr/>
            </a:pPr>
            <a:r>
              <a:rPr lang="de-DE" sz="1600">
                <a:latin typeface="+mj-lt"/>
              </a:rPr>
              <a:t>Systemgenerierte </a:t>
            </a:r>
            <a:r>
              <a:rPr lang="de-DE" sz="1600">
                <a:solidFill>
                  <a:srgbClr val="0000CC"/>
                </a:solidFill>
                <a:latin typeface="+mj-lt"/>
              </a:rPr>
              <a:t>OID</a:t>
            </a:r>
            <a:r>
              <a:rPr lang="de-DE" sz="1600">
                <a:latin typeface="+mj-lt"/>
              </a:rPr>
              <a:t>s:</a:t>
            </a:r>
            <a:br>
              <a:rPr lang="de-DE" sz="1600">
                <a:latin typeface="+mj-lt"/>
              </a:rPr>
            </a:br>
            <a:r>
              <a:rPr lang="de-DE" sz="1600">
                <a:latin typeface="+mj-lt"/>
              </a:rPr>
              <a:t>weltweit eindeutige object identifiers</a:t>
            </a:r>
          </a:p>
        </p:txBody>
      </p:sp>
      <p:sp>
        <p:nvSpPr>
          <p:cNvPr id="80901" name="Text Box 28"/>
          <p:cNvSpPr txBox="1">
            <a:spLocks noChangeArrowheads="1"/>
          </p:cNvSpPr>
          <p:nvPr/>
        </p:nvSpPr>
        <p:spPr bwMode="auto">
          <a:xfrm>
            <a:off x="684213" y="2525713"/>
            <a:ext cx="2828925" cy="584200"/>
          </a:xfrm>
          <a:prstGeom prst="rect">
            <a:avLst/>
          </a:prstGeom>
          <a:noFill/>
          <a:ln w="9525">
            <a:noFill/>
            <a:miter lim="800000"/>
            <a:headEnd/>
            <a:tailEnd/>
          </a:ln>
        </p:spPr>
        <p:txBody>
          <a:bodyPr wrap="none">
            <a:spAutoFit/>
          </a:bodyPr>
          <a:lstStyle/>
          <a:p>
            <a:pPr>
              <a:defRPr/>
            </a:pPr>
            <a:r>
              <a:rPr lang="de-DE" sz="1600">
                <a:latin typeface="+mj-lt"/>
              </a:rPr>
              <a:t>Benutzer definierte + komplexe </a:t>
            </a:r>
            <a:br>
              <a:rPr lang="de-DE" sz="1600">
                <a:latin typeface="+mj-lt"/>
              </a:rPr>
            </a:br>
            <a:r>
              <a:rPr lang="de-DE" sz="1600">
                <a:latin typeface="+mj-lt"/>
              </a:rPr>
              <a:t>Datentypen</a:t>
            </a:r>
          </a:p>
        </p:txBody>
      </p:sp>
      <p:sp>
        <p:nvSpPr>
          <p:cNvPr id="80902" name="Text Box 29"/>
          <p:cNvSpPr txBox="1">
            <a:spLocks noChangeArrowheads="1"/>
          </p:cNvSpPr>
          <p:nvPr/>
        </p:nvSpPr>
        <p:spPr bwMode="auto">
          <a:xfrm>
            <a:off x="684213" y="3543300"/>
            <a:ext cx="1952625" cy="338138"/>
          </a:xfrm>
          <a:prstGeom prst="rect">
            <a:avLst/>
          </a:prstGeom>
          <a:noFill/>
          <a:ln w="9525">
            <a:noFill/>
            <a:miter lim="800000"/>
            <a:headEnd/>
            <a:tailEnd/>
          </a:ln>
        </p:spPr>
        <p:txBody>
          <a:bodyPr wrap="none">
            <a:spAutoFit/>
          </a:bodyPr>
          <a:lstStyle/>
          <a:p>
            <a:pPr>
              <a:defRPr/>
            </a:pPr>
            <a:r>
              <a:rPr lang="de-DE" sz="1600">
                <a:latin typeface="+mj-lt"/>
              </a:rPr>
              <a:t>Klassen mit Methoden</a:t>
            </a:r>
          </a:p>
        </p:txBody>
      </p:sp>
      <p:sp>
        <p:nvSpPr>
          <p:cNvPr id="80903" name="Text Box 30"/>
          <p:cNvSpPr txBox="1">
            <a:spLocks noChangeArrowheads="1"/>
          </p:cNvSpPr>
          <p:nvPr/>
        </p:nvSpPr>
        <p:spPr bwMode="auto">
          <a:xfrm>
            <a:off x="684213" y="4138613"/>
            <a:ext cx="1044575" cy="338137"/>
          </a:xfrm>
          <a:prstGeom prst="rect">
            <a:avLst/>
          </a:prstGeom>
          <a:noFill/>
          <a:ln w="9525">
            <a:noFill/>
            <a:miter lim="800000"/>
            <a:headEnd/>
            <a:tailEnd/>
          </a:ln>
        </p:spPr>
        <p:txBody>
          <a:bodyPr wrap="none">
            <a:spAutoFit/>
          </a:bodyPr>
          <a:lstStyle/>
          <a:p>
            <a:pPr>
              <a:defRPr/>
            </a:pPr>
            <a:r>
              <a:rPr lang="de-DE" sz="1600">
                <a:latin typeface="+mj-lt"/>
              </a:rPr>
              <a:t>Vererbung</a:t>
            </a:r>
          </a:p>
        </p:txBody>
      </p:sp>
      <p:sp>
        <p:nvSpPr>
          <p:cNvPr id="80904" name="Text Box 31"/>
          <p:cNvSpPr txBox="1">
            <a:spLocks noChangeArrowheads="1"/>
          </p:cNvSpPr>
          <p:nvPr/>
        </p:nvSpPr>
        <p:spPr bwMode="auto">
          <a:xfrm>
            <a:off x="684213" y="4951413"/>
            <a:ext cx="2359025" cy="338137"/>
          </a:xfrm>
          <a:prstGeom prst="rect">
            <a:avLst/>
          </a:prstGeom>
          <a:noFill/>
          <a:ln w="9525">
            <a:noFill/>
            <a:miter lim="800000"/>
            <a:headEnd/>
            <a:tailEnd/>
          </a:ln>
        </p:spPr>
        <p:txBody>
          <a:bodyPr wrap="none">
            <a:spAutoFit/>
          </a:bodyPr>
          <a:lstStyle/>
          <a:p>
            <a:pPr>
              <a:defRPr/>
            </a:pPr>
            <a:r>
              <a:rPr lang="de-DE" sz="1600">
                <a:latin typeface="+mj-lt"/>
              </a:rPr>
              <a:t>Spezialisierte Beziehungen</a:t>
            </a:r>
          </a:p>
        </p:txBody>
      </p:sp>
      <p:sp>
        <p:nvSpPr>
          <p:cNvPr id="80905" name="Text Box 32"/>
          <p:cNvSpPr txBox="1">
            <a:spLocks noChangeArrowheads="1"/>
          </p:cNvSpPr>
          <p:nvPr/>
        </p:nvSpPr>
        <p:spPr bwMode="auto">
          <a:xfrm>
            <a:off x="684213" y="5457825"/>
            <a:ext cx="2171700" cy="584200"/>
          </a:xfrm>
          <a:prstGeom prst="rect">
            <a:avLst/>
          </a:prstGeom>
          <a:noFill/>
          <a:ln w="9525">
            <a:noFill/>
            <a:miter lim="800000"/>
            <a:headEnd/>
            <a:tailEnd/>
          </a:ln>
        </p:spPr>
        <p:txBody>
          <a:bodyPr wrap="none">
            <a:spAutoFit/>
          </a:bodyPr>
          <a:lstStyle/>
          <a:p>
            <a:pPr>
              <a:defRPr/>
            </a:pPr>
            <a:r>
              <a:rPr lang="de-DE" sz="1600">
                <a:latin typeface="+mj-lt"/>
              </a:rPr>
              <a:t>Erhöhte </a:t>
            </a:r>
            <a:br>
              <a:rPr lang="de-DE" sz="1600">
                <a:latin typeface="+mj-lt"/>
              </a:rPr>
            </a:br>
            <a:r>
              <a:rPr lang="de-DE" sz="1600">
                <a:latin typeface="+mj-lt"/>
              </a:rPr>
              <a:t>Wiederverwendbarkeit </a:t>
            </a:r>
          </a:p>
        </p:txBody>
      </p:sp>
      <p:sp>
        <p:nvSpPr>
          <p:cNvPr id="80906" name="Text Box 33"/>
          <p:cNvSpPr txBox="1">
            <a:spLocks noChangeArrowheads="1"/>
          </p:cNvSpPr>
          <p:nvPr/>
        </p:nvSpPr>
        <p:spPr bwMode="auto">
          <a:xfrm>
            <a:off x="4592638" y="2525713"/>
            <a:ext cx="3251200" cy="830262"/>
          </a:xfrm>
          <a:prstGeom prst="rect">
            <a:avLst/>
          </a:prstGeom>
          <a:noFill/>
          <a:ln w="9525">
            <a:noFill/>
            <a:miter lim="800000"/>
            <a:headEnd/>
            <a:tailEnd/>
          </a:ln>
        </p:spPr>
        <p:txBody>
          <a:bodyPr wrap="none">
            <a:spAutoFit/>
          </a:bodyPr>
          <a:lstStyle/>
          <a:p>
            <a:pPr>
              <a:defRPr/>
            </a:pPr>
            <a:r>
              <a:rPr lang="de-DE" sz="1600">
                <a:solidFill>
                  <a:srgbClr val="0000CC"/>
                </a:solidFill>
                <a:latin typeface="+mj-lt"/>
              </a:rPr>
              <a:t>User defined object types</a:t>
            </a:r>
            <a:r>
              <a:rPr lang="de-DE" sz="1600">
                <a:latin typeface="+mj-lt"/>
              </a:rPr>
              <a:t>:</a:t>
            </a:r>
            <a:br>
              <a:rPr lang="de-DE" sz="1600">
                <a:latin typeface="+mj-lt"/>
              </a:rPr>
            </a:br>
            <a:r>
              <a:rPr lang="de-DE" sz="1600">
                <a:latin typeface="+mj-lt"/>
              </a:rPr>
              <a:t>komplexe </a:t>
            </a:r>
            <a:r>
              <a:rPr lang="de-DE" sz="1600">
                <a:latin typeface="+mj-lt"/>
                <a:sym typeface="Wingdings" pitchFamily="2" charset="2"/>
              </a:rPr>
              <a:t>Datentypen mit Methoden; </a:t>
            </a:r>
            <a:br>
              <a:rPr lang="de-DE" sz="1600">
                <a:latin typeface="+mj-lt"/>
                <a:sym typeface="Wingdings" pitchFamily="2" charset="2"/>
              </a:rPr>
            </a:br>
            <a:r>
              <a:rPr lang="de-DE" sz="1600">
                <a:latin typeface="+mj-lt"/>
                <a:sym typeface="Wingdings" pitchFamily="2" charset="2"/>
              </a:rPr>
              <a:t>auch </a:t>
            </a:r>
            <a:r>
              <a:rPr lang="de-DE" sz="1600">
                <a:solidFill>
                  <a:srgbClr val="0000CC"/>
                </a:solidFill>
                <a:latin typeface="+mj-lt"/>
                <a:sym typeface="Wingdings" pitchFamily="2" charset="2"/>
              </a:rPr>
              <a:t>VARRAY </a:t>
            </a:r>
            <a:r>
              <a:rPr lang="de-DE" sz="1600">
                <a:latin typeface="+mj-lt"/>
                <a:sym typeface="Wingdings" pitchFamily="2" charset="2"/>
              </a:rPr>
              <a:t>+ </a:t>
            </a:r>
            <a:r>
              <a:rPr lang="de-DE" sz="1600">
                <a:solidFill>
                  <a:srgbClr val="0000CC"/>
                </a:solidFill>
                <a:latin typeface="+mj-lt"/>
                <a:sym typeface="Wingdings" pitchFamily="2" charset="2"/>
              </a:rPr>
              <a:t>nested tables</a:t>
            </a:r>
          </a:p>
        </p:txBody>
      </p:sp>
      <p:sp>
        <p:nvSpPr>
          <p:cNvPr id="80907" name="Text Box 34"/>
          <p:cNvSpPr txBox="1">
            <a:spLocks noChangeArrowheads="1"/>
          </p:cNvSpPr>
          <p:nvPr/>
        </p:nvSpPr>
        <p:spPr bwMode="auto">
          <a:xfrm>
            <a:off x="4575175" y="5461000"/>
            <a:ext cx="3152775" cy="584200"/>
          </a:xfrm>
          <a:prstGeom prst="rect">
            <a:avLst/>
          </a:prstGeom>
          <a:noFill/>
          <a:ln w="9525">
            <a:noFill/>
            <a:miter lim="800000"/>
            <a:headEnd/>
            <a:tailEnd/>
          </a:ln>
        </p:spPr>
        <p:txBody>
          <a:bodyPr wrap="none">
            <a:spAutoFit/>
          </a:bodyPr>
          <a:lstStyle/>
          <a:p>
            <a:pPr>
              <a:defRPr/>
            </a:pPr>
            <a:r>
              <a:rPr lang="de-DE" sz="1600">
                <a:latin typeface="+mj-lt"/>
              </a:rPr>
              <a:t>“Hängt immer von der </a:t>
            </a:r>
            <a:r>
              <a:rPr lang="de-DE" sz="1600">
                <a:solidFill>
                  <a:srgbClr val="0000CC"/>
                </a:solidFill>
                <a:latin typeface="+mj-lt"/>
              </a:rPr>
              <a:t>Programmier-</a:t>
            </a:r>
            <a:br>
              <a:rPr lang="de-DE" sz="1600">
                <a:solidFill>
                  <a:srgbClr val="0000CC"/>
                </a:solidFill>
                <a:latin typeface="+mj-lt"/>
              </a:rPr>
            </a:br>
            <a:r>
              <a:rPr lang="de-DE" sz="1600">
                <a:solidFill>
                  <a:srgbClr val="0000CC"/>
                </a:solidFill>
                <a:latin typeface="+mj-lt"/>
              </a:rPr>
              <a:t>disziplin</a:t>
            </a:r>
            <a:r>
              <a:rPr lang="de-DE" sz="1600">
                <a:latin typeface="+mj-lt"/>
              </a:rPr>
              <a:t> der Entwickler ab“ </a:t>
            </a:r>
          </a:p>
        </p:txBody>
      </p:sp>
      <p:sp>
        <p:nvSpPr>
          <p:cNvPr id="80908" name="Text Box 35"/>
          <p:cNvSpPr txBox="1">
            <a:spLocks noChangeArrowheads="1"/>
          </p:cNvSpPr>
          <p:nvPr/>
        </p:nvSpPr>
        <p:spPr bwMode="auto">
          <a:xfrm>
            <a:off x="4578350" y="4127500"/>
            <a:ext cx="3506788" cy="584200"/>
          </a:xfrm>
          <a:prstGeom prst="rect">
            <a:avLst/>
          </a:prstGeom>
          <a:noFill/>
          <a:ln w="9525">
            <a:noFill/>
            <a:miter lim="800000"/>
            <a:headEnd/>
            <a:tailEnd/>
          </a:ln>
        </p:spPr>
        <p:txBody>
          <a:bodyPr wrap="none">
            <a:spAutoFit/>
          </a:bodyPr>
          <a:lstStyle/>
          <a:p>
            <a:pPr>
              <a:defRPr/>
            </a:pPr>
            <a:r>
              <a:rPr lang="de-DE" sz="1600">
                <a:solidFill>
                  <a:srgbClr val="0000CC"/>
                </a:solidFill>
                <a:latin typeface="+mj-lt"/>
              </a:rPr>
              <a:t>type inheritance </a:t>
            </a:r>
            <a:r>
              <a:rPr lang="de-DE" sz="1600">
                <a:latin typeface="+mj-lt"/>
              </a:rPr>
              <a:t>(erst Version 9):</a:t>
            </a:r>
            <a:br>
              <a:rPr lang="de-DE" sz="1600">
                <a:latin typeface="+mj-lt"/>
              </a:rPr>
            </a:br>
            <a:r>
              <a:rPr lang="de-DE" sz="1600">
                <a:latin typeface="+mj-lt"/>
              </a:rPr>
              <a:t>Typhierarchien durch spezialis. Subtypen</a:t>
            </a:r>
          </a:p>
        </p:txBody>
      </p:sp>
      <p:sp>
        <p:nvSpPr>
          <p:cNvPr id="80909" name="Text Box 36"/>
          <p:cNvSpPr txBox="1">
            <a:spLocks noChangeArrowheads="1"/>
          </p:cNvSpPr>
          <p:nvPr/>
        </p:nvSpPr>
        <p:spPr bwMode="auto">
          <a:xfrm>
            <a:off x="4587875" y="3522663"/>
            <a:ext cx="4087813" cy="338137"/>
          </a:xfrm>
          <a:prstGeom prst="rect">
            <a:avLst/>
          </a:prstGeom>
          <a:noFill/>
          <a:ln w="9525">
            <a:noFill/>
            <a:miter lim="800000"/>
            <a:headEnd/>
            <a:tailEnd/>
          </a:ln>
        </p:spPr>
        <p:txBody>
          <a:bodyPr>
            <a:spAutoFit/>
          </a:bodyPr>
          <a:lstStyle/>
          <a:p>
            <a:pPr>
              <a:defRPr/>
            </a:pPr>
            <a:r>
              <a:rPr lang="de-DE" sz="1600" dirty="0" err="1">
                <a:solidFill>
                  <a:srgbClr val="0000CC"/>
                </a:solidFill>
                <a:latin typeface="+mj-lt"/>
              </a:rPr>
              <a:t>object</a:t>
            </a:r>
            <a:r>
              <a:rPr lang="de-DE" sz="1600" dirty="0">
                <a:solidFill>
                  <a:srgbClr val="0000CC"/>
                </a:solidFill>
                <a:latin typeface="+mj-lt"/>
              </a:rPr>
              <a:t> </a:t>
            </a:r>
            <a:r>
              <a:rPr lang="de-DE" sz="1600" dirty="0" err="1">
                <a:solidFill>
                  <a:srgbClr val="0000CC"/>
                </a:solidFill>
                <a:latin typeface="+mj-lt"/>
              </a:rPr>
              <a:t>tables</a:t>
            </a:r>
            <a:r>
              <a:rPr lang="de-DE" sz="1600" dirty="0">
                <a:latin typeface="+mj-lt"/>
              </a:rPr>
              <a:t>: definiert auf </a:t>
            </a:r>
            <a:r>
              <a:rPr lang="de-DE" sz="1600" dirty="0" err="1">
                <a:latin typeface="+mj-lt"/>
              </a:rPr>
              <a:t>object</a:t>
            </a:r>
            <a:r>
              <a:rPr lang="de-DE" sz="1600" dirty="0">
                <a:latin typeface="+mj-lt"/>
              </a:rPr>
              <a:t> </a:t>
            </a:r>
            <a:r>
              <a:rPr lang="de-DE" sz="1600" dirty="0" err="1">
                <a:latin typeface="+mj-lt"/>
              </a:rPr>
              <a:t>types</a:t>
            </a:r>
            <a:endParaRPr lang="de-DE" sz="1600" dirty="0">
              <a:latin typeface="+mj-lt"/>
            </a:endParaRPr>
          </a:p>
        </p:txBody>
      </p:sp>
      <p:sp>
        <p:nvSpPr>
          <p:cNvPr id="80910" name="Text Box 37"/>
          <p:cNvSpPr txBox="1">
            <a:spLocks noChangeArrowheads="1"/>
          </p:cNvSpPr>
          <p:nvPr/>
        </p:nvSpPr>
        <p:spPr bwMode="auto">
          <a:xfrm>
            <a:off x="4586288" y="4951413"/>
            <a:ext cx="1549400" cy="338137"/>
          </a:xfrm>
          <a:prstGeom prst="rect">
            <a:avLst/>
          </a:prstGeom>
          <a:noFill/>
          <a:ln w="9525">
            <a:noFill/>
            <a:miter lim="800000"/>
            <a:headEnd/>
            <a:tailEnd/>
          </a:ln>
        </p:spPr>
        <p:txBody>
          <a:bodyPr wrap="none">
            <a:spAutoFit/>
          </a:bodyPr>
          <a:lstStyle/>
          <a:p>
            <a:pPr>
              <a:defRPr/>
            </a:pPr>
            <a:r>
              <a:rPr lang="de-DE" sz="1600">
                <a:solidFill>
                  <a:srgbClr val="0000CC"/>
                </a:solidFill>
                <a:latin typeface="+mj-lt"/>
              </a:rPr>
              <a:t>REF</a:t>
            </a:r>
            <a:r>
              <a:rPr lang="de-DE" sz="1600">
                <a:latin typeface="+mj-lt"/>
              </a:rPr>
              <a:t>-Beziehungen</a:t>
            </a:r>
          </a:p>
        </p:txBody>
      </p:sp>
      <p:sp>
        <p:nvSpPr>
          <p:cNvPr id="15" name="Titel 14"/>
          <p:cNvSpPr>
            <a:spLocks noGrp="1"/>
          </p:cNvSpPr>
          <p:nvPr>
            <p:ph type="title"/>
          </p:nvPr>
        </p:nvSpPr>
        <p:spPr/>
        <p:txBody>
          <a:bodyPr>
            <a:normAutofit fontScale="90000"/>
          </a:bodyPr>
          <a:lstStyle/>
          <a:p>
            <a:pPr eaLnBrk="1" fontAlgn="auto" hangingPunct="1">
              <a:spcAft>
                <a:spcPts val="0"/>
              </a:spcAft>
              <a:defRPr/>
            </a:pPr>
            <a:r>
              <a:rPr lang="de-DE" b="1" dirty="0">
                <a:solidFill>
                  <a:srgbClr val="0000CC"/>
                </a:solidFill>
                <a:latin typeface="Arial" charset="0"/>
                <a:cs typeface="Arial" charset="0"/>
              </a:rPr>
              <a:t>Oracle</a:t>
            </a:r>
            <a:r>
              <a:rPr lang="de-DE" b="1" dirty="0">
                <a:latin typeface="Arial" charset="0"/>
                <a:cs typeface="Arial" charset="0"/>
              </a:rPr>
              <a:t> OR-Feature</a:t>
            </a:r>
            <a:br>
              <a:rPr lang="de-DE" b="1" dirty="0">
                <a:latin typeface="Arial" charset="0"/>
                <a:cs typeface="Arial" charset="0"/>
              </a:rPr>
            </a:br>
            <a:r>
              <a:rPr lang="de-DE" b="1" dirty="0">
                <a:latin typeface="Arial" charset="0"/>
                <a:cs typeface="Arial" charset="0"/>
              </a:rPr>
              <a:t>OO-Schlagworte + OR-Feature</a:t>
            </a:r>
            <a:endParaRPr lang="de-CH"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7"/>
          <p:cNvSpPr>
            <a:spLocks noChangeArrowheads="1"/>
          </p:cNvSpPr>
          <p:nvPr/>
        </p:nvSpPr>
        <p:spPr bwMode="auto">
          <a:xfrm>
            <a:off x="153988" y="428625"/>
            <a:ext cx="89900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latin typeface="Arial" panose="020B0604020202020204" pitchFamily="34" charset="0"/>
            </a:endParaRPr>
          </a:p>
        </p:txBody>
      </p:sp>
      <p:sp>
        <p:nvSpPr>
          <p:cNvPr id="115740" name="Rectangle 28"/>
          <p:cNvSpPr>
            <a:spLocks noChangeArrowheads="1"/>
          </p:cNvSpPr>
          <p:nvPr/>
        </p:nvSpPr>
        <p:spPr bwMode="auto">
          <a:xfrm>
            <a:off x="457200" y="1484313"/>
            <a:ext cx="86868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tx1"/>
              </a:buClr>
              <a:buFontTx/>
              <a:buChar cha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rPr>
              <a:t>user defined object types</a:t>
            </a: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Datentypen mit Methoden, die auch im relationalen Modell </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verwendet werden können</a:t>
            </a:r>
          </a:p>
          <a:p>
            <a:pPr>
              <a:spcBef>
                <a:spcPct val="20000"/>
              </a:spcBef>
              <a:buClr>
                <a:schemeClr val="tx1"/>
              </a:buClr>
              <a:buFontTx/>
              <a:buChar cha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object tables</a:t>
            </a:r>
            <a:b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Jeder Datensatz repräsentiert ein Objekt mit eindeutiger OID. </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user defined object types zur Definition der Objektstruktur</a:t>
            </a:r>
          </a:p>
          <a:p>
            <a:pPr>
              <a:spcBef>
                <a:spcPct val="20000"/>
              </a:spcBef>
              <a:buClr>
                <a:schemeClr val="tx1"/>
              </a:buClr>
              <a:buFontTx/>
              <a:buChar cha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object views</a:t>
            </a:r>
            <a:b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Virtuelle Objekte werden aus relationalen Daten gebildet. </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Weiterentwicklung existierender relationaler Schemata für die 	Unterstützung von Objekten. </a:t>
            </a:r>
          </a:p>
          <a:p>
            <a:pPr>
              <a:spcBef>
                <a:spcPct val="20000"/>
              </a:spcBef>
              <a:buClr>
                <a:schemeClr val="tx1"/>
              </a:buClr>
              <a:buFontTx/>
              <a:buChar cha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object view hierarchies</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Hierarchien von object views basierend auf einigen oder</a:t>
            </a:r>
            <a:b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de-DE" altLang="de-DE">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allen Typen in einer Typ Hierarchie</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solidFill>
                  <a:srgbClr val="0000CC"/>
                </a:solidFill>
                <a:latin typeface="Arial" charset="0"/>
                <a:cs typeface="Arial" charset="0"/>
              </a:rPr>
              <a:t>Oracle</a:t>
            </a:r>
            <a:r>
              <a:rPr lang="de-DE" b="1" dirty="0">
                <a:latin typeface="Arial" charset="0"/>
                <a:cs typeface="Arial" charset="0"/>
              </a:rPr>
              <a:t> OR-Feature </a:t>
            </a:r>
            <a:br>
              <a:rPr lang="de-DE" b="1" dirty="0">
                <a:latin typeface="Arial" charset="0"/>
                <a:cs typeface="Arial" charset="0"/>
              </a:rPr>
            </a:br>
            <a:r>
              <a:rPr lang="de-DE" b="1" dirty="0">
                <a:latin typeface="Arial" charset="0"/>
                <a:cs typeface="Arial" charset="0"/>
              </a:rPr>
              <a:t>Überblick (seit Version 8i)</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5740">
                                            <p:txEl>
                                              <p:pRg st="0" end="0"/>
                                            </p:txEl>
                                          </p:spTgt>
                                        </p:tgtEl>
                                        <p:attrNameLst>
                                          <p:attrName>style.visibility</p:attrName>
                                        </p:attrNameLst>
                                      </p:cBhvr>
                                      <p:to>
                                        <p:strVal val="visible"/>
                                      </p:to>
                                    </p:set>
                                    <p:anim calcmode="lin" valueType="num">
                                      <p:cBhvr additive="base">
                                        <p:cTn id="7" dur="500" fill="hold"/>
                                        <p:tgtEl>
                                          <p:spTgt spid="1157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57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5740">
                                            <p:txEl>
                                              <p:pRg st="1" end="1"/>
                                            </p:txEl>
                                          </p:spTgt>
                                        </p:tgtEl>
                                        <p:attrNameLst>
                                          <p:attrName>style.visibility</p:attrName>
                                        </p:attrNameLst>
                                      </p:cBhvr>
                                      <p:to>
                                        <p:strVal val="visible"/>
                                      </p:to>
                                    </p:set>
                                    <p:anim calcmode="lin" valueType="num">
                                      <p:cBhvr additive="base">
                                        <p:cTn id="12" dur="500" fill="hold"/>
                                        <p:tgtEl>
                                          <p:spTgt spid="11574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5740">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5740">
                                            <p:txEl>
                                              <p:pRg st="2" end="2"/>
                                            </p:txEl>
                                          </p:spTgt>
                                        </p:tgtEl>
                                        <p:attrNameLst>
                                          <p:attrName>style.visibility</p:attrName>
                                        </p:attrNameLst>
                                      </p:cBhvr>
                                      <p:to>
                                        <p:strVal val="visible"/>
                                      </p:to>
                                    </p:set>
                                    <p:anim calcmode="lin" valueType="num">
                                      <p:cBhvr additive="base">
                                        <p:cTn id="17" dur="500" fill="hold"/>
                                        <p:tgtEl>
                                          <p:spTgt spid="11574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5740">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5740">
                                            <p:txEl>
                                              <p:pRg st="3" end="3"/>
                                            </p:txEl>
                                          </p:spTgt>
                                        </p:tgtEl>
                                        <p:attrNameLst>
                                          <p:attrName>style.visibility</p:attrName>
                                        </p:attrNameLst>
                                      </p:cBhvr>
                                      <p:to>
                                        <p:strVal val="visible"/>
                                      </p:to>
                                    </p:set>
                                    <p:anim calcmode="lin" valueType="num">
                                      <p:cBhvr additive="base">
                                        <p:cTn id="22" dur="500" fill="hold"/>
                                        <p:tgtEl>
                                          <p:spTgt spid="11574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574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0" grpId="0" build="p" autoUpdateAnimBg="0" advAuto="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5"/>
          <p:cNvSpPr>
            <a:spLocks noChangeArrowheads="1"/>
          </p:cNvSpPr>
          <p:nvPr/>
        </p:nvSpPr>
        <p:spPr bwMode="auto">
          <a:xfrm>
            <a:off x="214313" y="500063"/>
            <a:ext cx="8572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b="1">
                <a:solidFill>
                  <a:schemeClr val="tx2"/>
                </a:solidFill>
                <a:latin typeface="Arial" panose="020B0604020202020204" pitchFamily="34" charset="0"/>
              </a:rPr>
              <a:t>	</a:t>
            </a:r>
          </a:p>
        </p:txBody>
      </p:sp>
      <p:sp>
        <p:nvSpPr>
          <p:cNvPr id="116765" name="Rectangle 29"/>
          <p:cNvSpPr>
            <a:spLocks noChangeArrowheads="1"/>
          </p:cNvSpPr>
          <p:nvPr/>
        </p:nvSpPr>
        <p:spPr bwMode="auto">
          <a:xfrm>
            <a:off x="323850" y="1628775"/>
            <a:ext cx="8686800" cy="4708525"/>
          </a:xfrm>
          <a:prstGeom prst="rect">
            <a:avLst/>
          </a:prstGeom>
          <a:noFill/>
          <a:ln w="9525">
            <a:noFill/>
            <a:miter lim="800000"/>
            <a:headEnd/>
            <a:tailEnd/>
          </a:ln>
        </p:spPr>
        <p:txBody>
          <a:bodyPr>
            <a:spAutoFit/>
          </a:bodyPr>
          <a:lstStyle/>
          <a:p>
            <a:pPr marL="344488" indent="-344488">
              <a:spcBef>
                <a:spcPct val="50000"/>
              </a:spcBef>
              <a:buClr>
                <a:schemeClr val="tx1"/>
              </a:buClr>
              <a:buFontTx/>
              <a:buChar char="•"/>
              <a:defRPr/>
            </a:pPr>
            <a:r>
              <a:rPr lang="de-DE" sz="2000" dirty="0">
                <a:solidFill>
                  <a:srgbClr val="0000CC"/>
                </a:solidFill>
                <a:latin typeface="Calibri" pitchFamily="34" charset="0"/>
                <a:ea typeface="Calibri" pitchFamily="34" charset="0"/>
                <a:cs typeface="Calibri" pitchFamily="34" charset="0"/>
                <a:sym typeface="Wingdings" pitchFamily="2" charset="2"/>
              </a:rPr>
              <a:t>type </a:t>
            </a:r>
            <a:r>
              <a:rPr lang="de-DE" sz="2000" dirty="0" err="1">
                <a:solidFill>
                  <a:srgbClr val="0000CC"/>
                </a:solidFill>
                <a:latin typeface="Calibri" pitchFamily="34" charset="0"/>
                <a:ea typeface="Calibri" pitchFamily="34" charset="0"/>
                <a:cs typeface="Calibri" pitchFamily="34" charset="0"/>
                <a:sym typeface="Wingdings" pitchFamily="2" charset="2"/>
              </a:rPr>
              <a:t>inheritance</a:t>
            </a:r>
            <a:r>
              <a:rPr lang="de-DE" sz="2000" dirty="0">
                <a:latin typeface="Calibri" pitchFamily="34" charset="0"/>
                <a:ea typeface="Calibri" pitchFamily="34" charset="0"/>
                <a:cs typeface="Calibri" pitchFamily="34" charset="0"/>
                <a:sym typeface="Wingdings" pitchFamily="2" charset="2"/>
              </a:rPr>
              <a:t> </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a:t>
            </a:r>
            <a:r>
              <a:rPr lang="de-DE" sz="2000" dirty="0">
                <a:latin typeface="+mj-lt"/>
                <a:ea typeface="Calibri" pitchFamily="34" charset="0"/>
                <a:cs typeface="Calibri" pitchFamily="34" charset="0"/>
                <a:sym typeface="Wingdings" pitchFamily="2" charset="2"/>
              </a:rPr>
              <a:t>Spezialisierte</a:t>
            </a:r>
            <a:r>
              <a:rPr lang="de-DE" sz="2000" dirty="0">
                <a:latin typeface="Calibri" pitchFamily="34" charset="0"/>
                <a:ea typeface="Calibri" pitchFamily="34" charset="0"/>
                <a:cs typeface="Calibri" pitchFamily="34" charset="0"/>
                <a:sym typeface="Wingdings" pitchFamily="2" charset="2"/>
              </a:rPr>
              <a:t> Versionen von </a:t>
            </a:r>
            <a:r>
              <a:rPr lang="de-DE" sz="2000" dirty="0" err="1">
                <a:latin typeface="Calibri" pitchFamily="34" charset="0"/>
                <a:ea typeface="Calibri" pitchFamily="34" charset="0"/>
                <a:cs typeface="Calibri" pitchFamily="34" charset="0"/>
                <a:sym typeface="Wingdings" pitchFamily="2" charset="2"/>
              </a:rPr>
              <a:t>user</a:t>
            </a:r>
            <a:r>
              <a:rPr lang="de-DE" sz="2000" dirty="0">
                <a:latin typeface="Calibri" pitchFamily="34" charset="0"/>
                <a:ea typeface="Calibri" pitchFamily="34" charset="0"/>
                <a:cs typeface="Calibri" pitchFamily="34" charset="0"/>
                <a:sym typeface="Wingdings" pitchFamily="2" charset="2"/>
              </a:rPr>
              <a:t> </a:t>
            </a:r>
            <a:r>
              <a:rPr lang="de-DE" sz="2000" dirty="0" err="1">
                <a:latin typeface="Calibri" pitchFamily="34" charset="0"/>
                <a:ea typeface="Calibri" pitchFamily="34" charset="0"/>
                <a:cs typeface="Calibri" pitchFamily="34" charset="0"/>
                <a:sym typeface="Wingdings" pitchFamily="2" charset="2"/>
              </a:rPr>
              <a:t>defined</a:t>
            </a:r>
            <a:r>
              <a:rPr lang="de-DE" sz="2000" dirty="0">
                <a:latin typeface="Calibri" pitchFamily="34" charset="0"/>
                <a:ea typeface="Calibri" pitchFamily="34" charset="0"/>
                <a:cs typeface="Calibri" pitchFamily="34" charset="0"/>
                <a:sym typeface="Wingdings" pitchFamily="2" charset="2"/>
              </a:rPr>
              <a:t> </a:t>
            </a:r>
            <a:r>
              <a:rPr lang="de-DE" sz="2000" dirty="0" err="1">
                <a:latin typeface="Calibri" pitchFamily="34" charset="0"/>
                <a:ea typeface="Calibri" pitchFamily="34" charset="0"/>
                <a:cs typeface="Calibri" pitchFamily="34" charset="0"/>
                <a:sym typeface="Wingdings" pitchFamily="2" charset="2"/>
              </a:rPr>
              <a:t>object</a:t>
            </a:r>
            <a:r>
              <a:rPr lang="de-DE" sz="2000" dirty="0">
                <a:latin typeface="Calibri" pitchFamily="34" charset="0"/>
                <a:ea typeface="Calibri" pitchFamily="34" charset="0"/>
                <a:cs typeface="Calibri" pitchFamily="34" charset="0"/>
                <a:sym typeface="Wingdings" pitchFamily="2" charset="2"/>
              </a:rPr>
              <a:t> </a:t>
            </a:r>
            <a:r>
              <a:rPr lang="de-DE" sz="2000" dirty="0" err="1">
                <a:latin typeface="Calibri" pitchFamily="34" charset="0"/>
                <a:ea typeface="Calibri" pitchFamily="34" charset="0"/>
                <a:cs typeface="Calibri" pitchFamily="34" charset="0"/>
                <a:sym typeface="Wingdings" pitchFamily="2" charset="2"/>
              </a:rPr>
              <a:t>types</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in einer Typ-Hierarchie </a:t>
            </a:r>
            <a:endParaRPr lang="de-DE" sz="2000" dirty="0">
              <a:solidFill>
                <a:srgbClr val="3366CC"/>
              </a:solidFill>
              <a:latin typeface="Calibri" pitchFamily="34" charset="0"/>
              <a:ea typeface="Calibri" pitchFamily="34" charset="0"/>
              <a:cs typeface="Calibri" pitchFamily="34" charset="0"/>
              <a:sym typeface="Wingdings" pitchFamily="2" charset="2"/>
            </a:endParaRPr>
          </a:p>
          <a:p>
            <a:pPr marL="344488" indent="-344488">
              <a:spcBef>
                <a:spcPct val="50000"/>
              </a:spcBef>
              <a:buClr>
                <a:schemeClr val="tx1"/>
              </a:buClr>
              <a:buFontTx/>
              <a:buChar char="•"/>
              <a:defRPr/>
            </a:pPr>
            <a:r>
              <a:rPr lang="de-DE" sz="2000" dirty="0">
                <a:solidFill>
                  <a:srgbClr val="0000CC"/>
                </a:solidFill>
                <a:latin typeface="Calibri" pitchFamily="34" charset="0"/>
                <a:ea typeface="Calibri" pitchFamily="34" charset="0"/>
                <a:cs typeface="Calibri" pitchFamily="34" charset="0"/>
                <a:sym typeface="Wingdings" pitchFamily="2" charset="2"/>
              </a:rPr>
              <a:t>type </a:t>
            </a:r>
            <a:r>
              <a:rPr lang="de-DE" sz="2000" dirty="0" err="1">
                <a:solidFill>
                  <a:srgbClr val="0000CC"/>
                </a:solidFill>
                <a:latin typeface="Calibri" pitchFamily="34" charset="0"/>
                <a:ea typeface="Calibri" pitchFamily="34" charset="0"/>
                <a:cs typeface="Calibri" pitchFamily="34" charset="0"/>
                <a:sym typeface="Wingdings" pitchFamily="2" charset="2"/>
              </a:rPr>
              <a:t>evolution</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User-</a:t>
            </a:r>
            <a:r>
              <a:rPr lang="de-DE" sz="2000" dirty="0" err="1">
                <a:latin typeface="Calibri" pitchFamily="34" charset="0"/>
                <a:ea typeface="Calibri" pitchFamily="34" charset="0"/>
                <a:cs typeface="Calibri" pitchFamily="34" charset="0"/>
                <a:sym typeface="Wingdings" pitchFamily="2" charset="2"/>
              </a:rPr>
              <a:t>defined</a:t>
            </a:r>
            <a:r>
              <a:rPr lang="de-DE" sz="2000" dirty="0">
                <a:latin typeface="Calibri" pitchFamily="34" charset="0"/>
                <a:ea typeface="Calibri" pitchFamily="34" charset="0"/>
                <a:cs typeface="Calibri" pitchFamily="34" charset="0"/>
                <a:sym typeface="Wingdings" pitchFamily="2" charset="2"/>
              </a:rPr>
              <a:t> SQL </a:t>
            </a:r>
            <a:r>
              <a:rPr lang="de-DE" sz="2000" dirty="0" err="1">
                <a:latin typeface="Calibri" pitchFamily="34" charset="0"/>
                <a:ea typeface="Calibri" pitchFamily="34" charset="0"/>
                <a:cs typeface="Calibri" pitchFamily="34" charset="0"/>
                <a:sym typeface="Wingdings" pitchFamily="2" charset="2"/>
              </a:rPr>
              <a:t>types</a:t>
            </a:r>
            <a:r>
              <a:rPr lang="de-DE" sz="2000" dirty="0">
                <a:latin typeface="Calibri" pitchFamily="34" charset="0"/>
                <a:ea typeface="Calibri" pitchFamily="34" charset="0"/>
                <a:cs typeface="Calibri" pitchFamily="34" charset="0"/>
                <a:sym typeface="Wingdings" pitchFamily="2" charset="2"/>
              </a:rPr>
              <a:t> können geändert werden. </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(u.a. Hinzufügen und Löschen von Attributen und Methoden, …)</a:t>
            </a:r>
          </a:p>
          <a:p>
            <a:pPr marL="344488" indent="-344488">
              <a:spcBef>
                <a:spcPct val="50000"/>
              </a:spcBef>
              <a:buClr>
                <a:schemeClr val="tx1"/>
              </a:buClr>
              <a:buFontTx/>
              <a:buChar char="•"/>
              <a:defRPr/>
            </a:pPr>
            <a:r>
              <a:rPr lang="de-DE" sz="2000" dirty="0" err="1">
                <a:solidFill>
                  <a:srgbClr val="0000CC"/>
                </a:solidFill>
                <a:latin typeface="Calibri" pitchFamily="34" charset="0"/>
                <a:ea typeface="Calibri" pitchFamily="34" charset="0"/>
                <a:cs typeface="Calibri" pitchFamily="34" charset="0"/>
                <a:sym typeface="Wingdings" pitchFamily="2" charset="2"/>
              </a:rPr>
              <a:t>collections</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varray</a:t>
            </a:r>
            <a:r>
              <a:rPr lang="de-DE" sz="2000" dirty="0">
                <a:solidFill>
                  <a:srgbClr val="0000CC"/>
                </a:solidFill>
                <a:latin typeface="Calibri" pitchFamily="34" charset="0"/>
                <a:ea typeface="Calibri" pitchFamily="34" charset="0"/>
                <a:cs typeface="Calibri" pitchFamily="34" charset="0"/>
                <a:sym typeface="Wingdings" pitchFamily="2" charset="2"/>
              </a:rPr>
              <a:t> + </a:t>
            </a:r>
            <a:r>
              <a:rPr lang="de-DE" sz="2000" dirty="0" err="1">
                <a:solidFill>
                  <a:srgbClr val="0000CC"/>
                </a:solidFill>
                <a:latin typeface="Calibri" pitchFamily="34" charset="0"/>
                <a:ea typeface="Calibri" pitchFamily="34" charset="0"/>
                <a:cs typeface="Calibri" pitchFamily="34" charset="0"/>
                <a:sym typeface="Wingdings" pitchFamily="2" charset="2"/>
              </a:rPr>
              <a:t>nested</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tables</a:t>
            </a:r>
            <a:br>
              <a:rPr lang="de-DE" sz="2000" dirty="0">
                <a:solidFill>
                  <a:srgbClr val="0000CC"/>
                </a:solidFill>
                <a:latin typeface="Calibri" pitchFamily="34" charset="0"/>
                <a:ea typeface="Calibri" pitchFamily="34" charset="0"/>
                <a:cs typeface="Calibri" pitchFamily="34" charset="0"/>
                <a:sym typeface="Wingdings" pitchFamily="2" charset="2"/>
              </a:rPr>
            </a:b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a:latin typeface="Calibri" pitchFamily="34" charset="0"/>
                <a:ea typeface="Calibri" pitchFamily="34" charset="0"/>
                <a:cs typeface="Calibri" pitchFamily="34" charset="0"/>
                <a:sym typeface="Wingdings" pitchFamily="2" charset="2"/>
              </a:rPr>
              <a:t>Komplexe Datentypen, die mehrere Werte aufnehmen können</a:t>
            </a:r>
          </a:p>
          <a:p>
            <a:pPr marL="344488" indent="-344488">
              <a:spcBef>
                <a:spcPct val="50000"/>
              </a:spcBef>
              <a:buClr>
                <a:schemeClr val="tx1"/>
              </a:buClr>
              <a:buFontTx/>
              <a:buChar char="•"/>
              <a:defRPr/>
            </a:pPr>
            <a:r>
              <a:rPr lang="de-DE" sz="2000" dirty="0" err="1">
                <a:solidFill>
                  <a:srgbClr val="0000CC"/>
                </a:solidFill>
                <a:latin typeface="Calibri" pitchFamily="34" charset="0"/>
                <a:ea typeface="Calibri" pitchFamily="34" charset="0"/>
                <a:cs typeface="Calibri" pitchFamily="34" charset="0"/>
                <a:sym typeface="Wingdings" pitchFamily="2" charset="2"/>
              </a:rPr>
              <a:t>multi</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level</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collections</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Elemente von </a:t>
            </a:r>
            <a:r>
              <a:rPr lang="de-DE" sz="2000" dirty="0" err="1">
                <a:latin typeface="Calibri" pitchFamily="34" charset="0"/>
                <a:ea typeface="Calibri" pitchFamily="34" charset="0"/>
                <a:cs typeface="Calibri" pitchFamily="34" charset="0"/>
                <a:sym typeface="Wingdings" pitchFamily="2" charset="2"/>
              </a:rPr>
              <a:t>collections</a:t>
            </a:r>
            <a:r>
              <a:rPr lang="de-DE" sz="2000" dirty="0">
                <a:latin typeface="Calibri" pitchFamily="34" charset="0"/>
                <a:ea typeface="Calibri" pitchFamily="34" charset="0"/>
                <a:cs typeface="Calibri" pitchFamily="34" charset="0"/>
                <a:sym typeface="Wingdings" pitchFamily="2" charset="2"/>
              </a:rPr>
              <a:t> können selbst </a:t>
            </a:r>
            <a:r>
              <a:rPr lang="de-DE" sz="2000" dirty="0" err="1">
                <a:latin typeface="Calibri" pitchFamily="34" charset="0"/>
                <a:ea typeface="Calibri" pitchFamily="34" charset="0"/>
                <a:cs typeface="Calibri" pitchFamily="34" charset="0"/>
                <a:sym typeface="Wingdings" pitchFamily="2" charset="2"/>
              </a:rPr>
              <a:t>collections</a:t>
            </a:r>
            <a:r>
              <a:rPr lang="de-DE" sz="2000" dirty="0">
                <a:latin typeface="Calibri" pitchFamily="34" charset="0"/>
                <a:ea typeface="Calibri" pitchFamily="34" charset="0"/>
                <a:cs typeface="Calibri" pitchFamily="34" charset="0"/>
                <a:sym typeface="Wingdings" pitchFamily="2" charset="2"/>
              </a:rPr>
              <a:t> sein.</a:t>
            </a:r>
          </a:p>
          <a:p>
            <a:pPr marL="344488" indent="-344488">
              <a:spcBef>
                <a:spcPct val="50000"/>
              </a:spcBef>
              <a:buClr>
                <a:schemeClr val="tx1"/>
              </a:buClr>
              <a:buFontTx/>
              <a:buChar char="•"/>
              <a:defRPr/>
            </a:pPr>
            <a:r>
              <a:rPr lang="de-DE" sz="2000" dirty="0" err="1">
                <a:solidFill>
                  <a:srgbClr val="0000CC"/>
                </a:solidFill>
                <a:latin typeface="Calibri" pitchFamily="34" charset="0"/>
                <a:ea typeface="Calibri" pitchFamily="34" charset="0"/>
                <a:cs typeface="Calibri" pitchFamily="34" charset="0"/>
                <a:sym typeface="Wingdings" pitchFamily="2" charset="2"/>
              </a:rPr>
              <a:t>user</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defined</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aggregate</a:t>
            </a:r>
            <a:r>
              <a:rPr lang="de-DE" sz="2000" dirty="0">
                <a:solidFill>
                  <a:srgbClr val="0000CC"/>
                </a:solidFill>
                <a:latin typeface="Calibri" pitchFamily="34" charset="0"/>
                <a:ea typeface="Calibri" pitchFamily="34" charset="0"/>
                <a:cs typeface="Calibri" pitchFamily="34" charset="0"/>
                <a:sym typeface="Wingdings" pitchFamily="2" charset="2"/>
              </a:rPr>
              <a:t> </a:t>
            </a:r>
            <a:r>
              <a:rPr lang="de-DE" sz="2000" dirty="0" err="1">
                <a:solidFill>
                  <a:srgbClr val="0000CC"/>
                </a:solidFill>
                <a:latin typeface="Calibri" pitchFamily="34" charset="0"/>
                <a:ea typeface="Calibri" pitchFamily="34" charset="0"/>
                <a:cs typeface="Calibri" pitchFamily="34" charset="0"/>
                <a:sym typeface="Wingdings" pitchFamily="2" charset="2"/>
              </a:rPr>
              <a:t>functions</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Definition von Aggregatfunktionen für z.B. komplexe oder </a:t>
            </a:r>
            <a:br>
              <a:rPr lang="de-DE" sz="2000" dirty="0">
                <a:latin typeface="Calibri" pitchFamily="34" charset="0"/>
                <a:ea typeface="Calibri" pitchFamily="34" charset="0"/>
                <a:cs typeface="Calibri" pitchFamily="34" charset="0"/>
                <a:sym typeface="Wingdings" pitchFamily="2" charset="2"/>
              </a:rPr>
            </a:br>
            <a:r>
              <a:rPr lang="de-DE" sz="2000" dirty="0">
                <a:latin typeface="Calibri" pitchFamily="34" charset="0"/>
                <a:ea typeface="Calibri" pitchFamily="34" charset="0"/>
                <a:cs typeface="Calibri" pitchFamily="34" charset="0"/>
                <a:sym typeface="Wingdings" pitchFamily="2" charset="2"/>
              </a:rPr>
              <a:t>	Multimedia-Datentypen</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solidFill>
                  <a:srgbClr val="0000CC"/>
                </a:solidFill>
                <a:latin typeface="Arial" charset="0"/>
                <a:cs typeface="Arial" charset="0"/>
              </a:rPr>
              <a:t>Oracle</a:t>
            </a:r>
            <a:r>
              <a:rPr lang="de-DE" b="1" dirty="0">
                <a:latin typeface="Arial" charset="0"/>
                <a:cs typeface="Arial" charset="0"/>
              </a:rPr>
              <a:t> OR-Feature </a:t>
            </a:r>
            <a:br>
              <a:rPr lang="de-DE" b="1" dirty="0">
                <a:latin typeface="Arial" charset="0"/>
                <a:cs typeface="Arial" charset="0"/>
              </a:rPr>
            </a:br>
            <a:r>
              <a:rPr lang="de-DE" b="1" dirty="0">
                <a:latin typeface="Arial" charset="0"/>
                <a:cs typeface="Arial" charset="0"/>
              </a:rPr>
              <a:t>Überblick (seit Version 9i)</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65">
                                            <p:txEl>
                                              <p:pRg st="0" end="0"/>
                                            </p:txEl>
                                          </p:spTgt>
                                        </p:tgtEl>
                                        <p:attrNameLst>
                                          <p:attrName>style.visibility</p:attrName>
                                        </p:attrNameLst>
                                      </p:cBhvr>
                                      <p:to>
                                        <p:strVal val="visible"/>
                                      </p:to>
                                    </p:set>
                                    <p:anim calcmode="lin" valueType="num">
                                      <p:cBhvr additive="base">
                                        <p:cTn id="7" dur="500" fill="hold"/>
                                        <p:tgtEl>
                                          <p:spTgt spid="11676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67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6765">
                                            <p:txEl>
                                              <p:pRg st="1" end="1"/>
                                            </p:txEl>
                                          </p:spTgt>
                                        </p:tgtEl>
                                        <p:attrNameLst>
                                          <p:attrName>style.visibility</p:attrName>
                                        </p:attrNameLst>
                                      </p:cBhvr>
                                      <p:to>
                                        <p:strVal val="visible"/>
                                      </p:to>
                                    </p:set>
                                    <p:anim calcmode="lin" valueType="num">
                                      <p:cBhvr additive="base">
                                        <p:cTn id="13" dur="500" fill="hold"/>
                                        <p:tgtEl>
                                          <p:spTgt spid="11676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676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6765">
                                            <p:txEl>
                                              <p:pRg st="2" end="2"/>
                                            </p:txEl>
                                          </p:spTgt>
                                        </p:tgtEl>
                                        <p:attrNameLst>
                                          <p:attrName>style.visibility</p:attrName>
                                        </p:attrNameLst>
                                      </p:cBhvr>
                                      <p:to>
                                        <p:strVal val="visible"/>
                                      </p:to>
                                    </p:set>
                                    <p:anim calcmode="lin" valueType="num">
                                      <p:cBhvr additive="base">
                                        <p:cTn id="19" dur="500" fill="hold"/>
                                        <p:tgtEl>
                                          <p:spTgt spid="11676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676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6765">
                                            <p:txEl>
                                              <p:pRg st="3" end="3"/>
                                            </p:txEl>
                                          </p:spTgt>
                                        </p:tgtEl>
                                        <p:attrNameLst>
                                          <p:attrName>style.visibility</p:attrName>
                                        </p:attrNameLst>
                                      </p:cBhvr>
                                      <p:to>
                                        <p:strVal val="visible"/>
                                      </p:to>
                                    </p:set>
                                    <p:anim calcmode="lin" valueType="num">
                                      <p:cBhvr additive="base">
                                        <p:cTn id="25" dur="500" fill="hold"/>
                                        <p:tgtEl>
                                          <p:spTgt spid="11676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676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6765">
                                            <p:txEl>
                                              <p:pRg st="4" end="4"/>
                                            </p:txEl>
                                          </p:spTgt>
                                        </p:tgtEl>
                                        <p:attrNameLst>
                                          <p:attrName>style.visibility</p:attrName>
                                        </p:attrNameLst>
                                      </p:cBhvr>
                                      <p:to>
                                        <p:strVal val="visible"/>
                                      </p:to>
                                    </p:set>
                                    <p:anim calcmode="lin" valueType="num">
                                      <p:cBhvr additive="base">
                                        <p:cTn id="31" dur="500" fill="hold"/>
                                        <p:tgtEl>
                                          <p:spTgt spid="11676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676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9"/>
          <p:cNvSpPr>
            <a:spLocks noChangeArrowheads="1"/>
          </p:cNvSpPr>
          <p:nvPr/>
        </p:nvSpPr>
        <p:spPr bwMode="auto">
          <a:xfrm>
            <a:off x="357188" y="500063"/>
            <a:ext cx="82534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endParaRPr>
          </a:p>
        </p:txBody>
      </p:sp>
      <p:sp>
        <p:nvSpPr>
          <p:cNvPr id="117800" name="Rectangle 40"/>
          <p:cNvSpPr>
            <a:spLocks noChangeArrowheads="1"/>
          </p:cNvSpPr>
          <p:nvPr/>
        </p:nvSpPr>
        <p:spPr bwMode="auto">
          <a:xfrm>
            <a:off x="539750" y="1773238"/>
            <a:ext cx="8248650" cy="3582987"/>
          </a:xfrm>
          <a:prstGeom prst="rect">
            <a:avLst/>
          </a:prstGeom>
          <a:noFill/>
          <a:ln w="9525">
            <a:noFill/>
            <a:miter lim="800000"/>
            <a:headEnd/>
            <a:tailEnd/>
          </a:ln>
        </p:spPr>
        <p:txBody>
          <a:bodyPr>
            <a:spAutoFit/>
          </a:bodyPr>
          <a:lstStyle/>
          <a:p>
            <a:pPr marL="344488" indent="-344488">
              <a:buClr>
                <a:schemeClr val="tx1"/>
              </a:buClr>
              <a:buFontTx/>
              <a:buChar char="•"/>
              <a:defRPr/>
            </a:pPr>
            <a:r>
              <a:rPr lang="de-DE" sz="1800" dirty="0" err="1">
                <a:solidFill>
                  <a:srgbClr val="0000CC"/>
                </a:solidFill>
                <a:latin typeface="+mj-lt"/>
                <a:ea typeface="Calibri" pitchFamily="34" charset="0"/>
                <a:cs typeface="Calibri" pitchFamily="34" charset="0"/>
              </a:rPr>
              <a:t>generic</a:t>
            </a:r>
            <a:r>
              <a:rPr lang="de-DE" sz="1800" dirty="0">
                <a:solidFill>
                  <a:srgbClr val="0000CC"/>
                </a:solidFill>
                <a:latin typeface="+mj-lt"/>
                <a:ea typeface="Calibri" pitchFamily="34" charset="0"/>
                <a:cs typeface="Calibri" pitchFamily="34" charset="0"/>
              </a:rPr>
              <a:t> + transient </a:t>
            </a:r>
            <a:r>
              <a:rPr lang="de-DE" sz="1800" dirty="0" err="1">
                <a:solidFill>
                  <a:srgbClr val="0000CC"/>
                </a:solidFill>
                <a:latin typeface="+mj-lt"/>
                <a:ea typeface="Calibri" pitchFamily="34" charset="0"/>
                <a:cs typeface="Calibri" pitchFamily="34" charset="0"/>
              </a:rPr>
              <a:t>types</a:t>
            </a:r>
            <a:r>
              <a:rPr lang="de-DE" sz="1800" dirty="0">
                <a:solidFill>
                  <a:srgbClr val="3366CC"/>
                </a:solidFill>
                <a:latin typeface="+mj-lt"/>
                <a:ea typeface="Calibri" pitchFamily="34" charset="0"/>
                <a:cs typeface="Calibri" pitchFamily="34" charset="0"/>
              </a:rPr>
              <a:t> </a:t>
            </a:r>
            <a:r>
              <a:rPr lang="de-DE" sz="1800" dirty="0">
                <a:latin typeface="+mj-lt"/>
                <a:ea typeface="Calibri" pitchFamily="34" charset="0"/>
                <a:cs typeface="Calibri" pitchFamily="34" charset="0"/>
                <a:sym typeface="Wingdings" pitchFamily="2" charset="2"/>
              </a:rPr>
              <a:t> </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die Daten und ihre Typbeschreibungen sollen erst zur Laufzeit 	feststehen</a:t>
            </a:r>
          </a:p>
          <a:p>
            <a:pPr marL="344488" indent="-344488">
              <a:spcBef>
                <a:spcPct val="20000"/>
              </a:spcBef>
              <a:buClr>
                <a:schemeClr val="tx1"/>
              </a:buClr>
              <a:buFontTx/>
              <a:buChar char="•"/>
              <a:defRPr/>
            </a:pPr>
            <a:r>
              <a:rPr lang="de-DE" sz="1800" dirty="0" err="1">
                <a:solidFill>
                  <a:srgbClr val="0000CC"/>
                </a:solidFill>
                <a:latin typeface="+mj-lt"/>
                <a:ea typeface="Calibri" pitchFamily="34" charset="0"/>
                <a:cs typeface="Calibri" pitchFamily="34" charset="0"/>
                <a:sym typeface="Wingdings" pitchFamily="2" charset="2"/>
              </a:rPr>
              <a:t>function</a:t>
            </a:r>
            <a:r>
              <a:rPr lang="de-DE" sz="1800" dirty="0">
                <a:solidFill>
                  <a:srgbClr val="0000CC"/>
                </a:solidFill>
                <a:latin typeface="+mj-lt"/>
                <a:ea typeface="Calibri" pitchFamily="34" charset="0"/>
                <a:cs typeface="Calibri" pitchFamily="34" charset="0"/>
                <a:sym typeface="Wingdings" pitchFamily="2" charset="2"/>
              </a:rPr>
              <a:t> </a:t>
            </a:r>
            <a:r>
              <a:rPr lang="de-DE" sz="1800" dirty="0" err="1">
                <a:solidFill>
                  <a:srgbClr val="0000CC"/>
                </a:solidFill>
                <a:latin typeface="+mj-lt"/>
                <a:ea typeface="Calibri" pitchFamily="34" charset="0"/>
                <a:cs typeface="Calibri" pitchFamily="34" charset="0"/>
                <a:sym typeface="Wingdings" pitchFamily="2" charset="2"/>
              </a:rPr>
              <a:t>based</a:t>
            </a:r>
            <a:r>
              <a:rPr lang="de-DE" sz="1800" dirty="0">
                <a:solidFill>
                  <a:srgbClr val="0000CC"/>
                </a:solidFill>
                <a:latin typeface="+mj-lt"/>
                <a:ea typeface="Calibri" pitchFamily="34" charset="0"/>
                <a:cs typeface="Calibri" pitchFamily="34" charset="0"/>
                <a:sym typeface="Wingdings" pitchFamily="2" charset="2"/>
              </a:rPr>
              <a:t> </a:t>
            </a:r>
            <a:r>
              <a:rPr lang="de-DE" sz="1800" dirty="0" err="1">
                <a:solidFill>
                  <a:srgbClr val="0000CC"/>
                </a:solidFill>
                <a:latin typeface="+mj-lt"/>
                <a:ea typeface="Calibri" pitchFamily="34" charset="0"/>
                <a:cs typeface="Calibri" pitchFamily="34" charset="0"/>
                <a:sym typeface="Wingdings" pitchFamily="2" charset="2"/>
              </a:rPr>
              <a:t>index</a:t>
            </a:r>
            <a:r>
              <a:rPr lang="de-DE" sz="1800" dirty="0">
                <a:latin typeface="+mj-lt"/>
                <a:ea typeface="Calibri" pitchFamily="34" charset="0"/>
                <a:cs typeface="Calibri" pitchFamily="34" charset="0"/>
                <a:sym typeface="Wingdings" pitchFamily="2" charset="2"/>
              </a:rPr>
              <a:t> </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a:t>
            </a:r>
            <a:r>
              <a:rPr lang="de-DE" sz="1800" dirty="0" err="1">
                <a:latin typeface="+mj-lt"/>
                <a:ea typeface="Calibri" pitchFamily="34" charset="0"/>
                <a:cs typeface="Calibri" pitchFamily="34" charset="0"/>
                <a:sym typeface="Wingdings" pitchFamily="2" charset="2"/>
              </a:rPr>
              <a:t>Index</a:t>
            </a:r>
            <a:r>
              <a:rPr lang="de-DE" sz="1800" dirty="0">
                <a:latin typeface="+mj-lt"/>
                <a:ea typeface="Calibri" pitchFamily="34" charset="0"/>
                <a:cs typeface="Calibri" pitchFamily="34" charset="0"/>
                <a:sym typeface="Wingdings" pitchFamily="2" charset="2"/>
              </a:rPr>
              <a:t> basiert auf einer Funktion, die als Methode eines </a:t>
            </a:r>
            <a:r>
              <a:rPr lang="de-DE" sz="1800" dirty="0" err="1">
                <a:latin typeface="+mj-lt"/>
                <a:ea typeface="Calibri" pitchFamily="34" charset="0"/>
                <a:cs typeface="Calibri" pitchFamily="34" charset="0"/>
                <a:sym typeface="Wingdings" pitchFamily="2" charset="2"/>
              </a:rPr>
              <a:t>object</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type</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definiert ist.</a:t>
            </a:r>
          </a:p>
          <a:p>
            <a:pPr marL="344488" indent="-344488">
              <a:spcBef>
                <a:spcPct val="20000"/>
              </a:spcBef>
              <a:buClr>
                <a:schemeClr val="tx1"/>
              </a:buClr>
              <a:buFontTx/>
              <a:buChar char="•"/>
              <a:defRPr/>
            </a:pPr>
            <a:r>
              <a:rPr lang="de-DE" sz="1800" dirty="0">
                <a:solidFill>
                  <a:srgbClr val="0000CC"/>
                </a:solidFill>
                <a:latin typeface="+mj-lt"/>
                <a:ea typeface="Calibri" pitchFamily="34" charset="0"/>
                <a:cs typeface="Calibri" pitchFamily="34" charset="0"/>
                <a:sym typeface="Wingdings" pitchFamily="2" charset="2"/>
              </a:rPr>
              <a:t>C++ </a:t>
            </a:r>
            <a:r>
              <a:rPr lang="de-DE" sz="1800" dirty="0" err="1">
                <a:solidFill>
                  <a:srgbClr val="0000CC"/>
                </a:solidFill>
                <a:latin typeface="+mj-lt"/>
                <a:ea typeface="Calibri" pitchFamily="34" charset="0"/>
                <a:cs typeface="Calibri" pitchFamily="34" charset="0"/>
                <a:sym typeface="Wingdings" pitchFamily="2" charset="2"/>
              </a:rPr>
              <a:t>interface</a:t>
            </a:r>
            <a:r>
              <a:rPr lang="de-DE" sz="1800" dirty="0">
                <a:solidFill>
                  <a:srgbClr val="0000CC"/>
                </a:solidFill>
                <a:latin typeface="+mj-lt"/>
                <a:ea typeface="Calibri" pitchFamily="34" charset="0"/>
                <a:cs typeface="Calibri" pitchFamily="34" charset="0"/>
                <a:sym typeface="Wingdings" pitchFamily="2" charset="2"/>
              </a:rPr>
              <a:t> </a:t>
            </a:r>
            <a:r>
              <a:rPr lang="de-DE" sz="1800" dirty="0" err="1">
                <a:solidFill>
                  <a:srgbClr val="0000CC"/>
                </a:solidFill>
                <a:latin typeface="+mj-lt"/>
                <a:ea typeface="Calibri" pitchFamily="34" charset="0"/>
                <a:cs typeface="Calibri" pitchFamily="34" charset="0"/>
                <a:sym typeface="Wingdings" pitchFamily="2" charset="2"/>
              </a:rPr>
              <a:t>to</a:t>
            </a:r>
            <a:r>
              <a:rPr lang="de-DE" sz="1800" dirty="0">
                <a:solidFill>
                  <a:srgbClr val="0000CC"/>
                </a:solidFill>
                <a:latin typeface="+mj-lt"/>
                <a:ea typeface="Calibri" pitchFamily="34" charset="0"/>
                <a:cs typeface="Calibri" pitchFamily="34" charset="0"/>
                <a:sym typeface="Wingdings" pitchFamily="2" charset="2"/>
              </a:rPr>
              <a:t> Oracle: OCCI </a:t>
            </a:r>
            <a:r>
              <a:rPr lang="de-DE" sz="1800" dirty="0">
                <a:latin typeface="+mj-lt"/>
                <a:ea typeface="Calibri" pitchFamily="34" charset="0"/>
                <a:cs typeface="Calibri" pitchFamily="34" charset="0"/>
                <a:sym typeface="Wingdings" pitchFamily="2" charset="2"/>
              </a:rPr>
              <a:t>(basierend auf OCI)</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C++-OO-</a:t>
            </a:r>
            <a:r>
              <a:rPr lang="de-DE" sz="1800" dirty="0" err="1">
                <a:latin typeface="+mj-lt"/>
                <a:ea typeface="Calibri" pitchFamily="34" charset="0"/>
                <a:cs typeface="Calibri" pitchFamily="34" charset="0"/>
                <a:sym typeface="Wingdings" pitchFamily="2" charset="2"/>
              </a:rPr>
              <a:t>feature</a:t>
            </a:r>
            <a:r>
              <a:rPr lang="de-DE" sz="1800" dirty="0">
                <a:latin typeface="+mj-lt"/>
                <a:ea typeface="Calibri" pitchFamily="34" charset="0"/>
                <a:cs typeface="Calibri" pitchFamily="34" charset="0"/>
                <a:sym typeface="Wingdings" pitchFamily="2" charset="2"/>
              </a:rPr>
              <a:t>, native </a:t>
            </a:r>
            <a:r>
              <a:rPr lang="de-DE" sz="1800" dirty="0" err="1">
                <a:latin typeface="+mj-lt"/>
                <a:ea typeface="Calibri" pitchFamily="34" charset="0"/>
                <a:cs typeface="Calibri" pitchFamily="34" charset="0"/>
                <a:sym typeface="Wingdings" pitchFamily="2" charset="2"/>
              </a:rPr>
              <a:t>clases</a:t>
            </a:r>
            <a:r>
              <a:rPr lang="de-DE" sz="1800" dirty="0">
                <a:latin typeface="+mj-lt"/>
                <a:ea typeface="Calibri" pitchFamily="34" charset="0"/>
                <a:cs typeface="Calibri" pitchFamily="34" charset="0"/>
                <a:sym typeface="Wingdings" pitchFamily="2" charset="2"/>
              </a:rPr>
              <a:t>, </a:t>
            </a:r>
            <a:r>
              <a:rPr lang="de-DE" sz="1800" dirty="0" err="1">
                <a:latin typeface="+mj-lt"/>
                <a:ea typeface="Calibri" pitchFamily="34" charset="0"/>
                <a:cs typeface="Calibri" pitchFamily="34" charset="0"/>
                <a:sym typeface="Wingdings" pitchFamily="2" charset="2"/>
              </a:rPr>
              <a:t>methods</a:t>
            </a:r>
            <a:r>
              <a:rPr lang="de-DE" sz="1800" dirty="0">
                <a:latin typeface="+mj-lt"/>
                <a:ea typeface="Calibri" pitchFamily="34" charset="0"/>
                <a:cs typeface="Calibri" pitchFamily="34" charset="0"/>
                <a:sym typeface="Wingdings" pitchFamily="2" charset="2"/>
              </a:rPr>
              <a:t> für den Zugriff auf Oracle </a:t>
            </a:r>
          </a:p>
          <a:p>
            <a:pPr marL="344488" indent="-344488">
              <a:spcBef>
                <a:spcPct val="20000"/>
              </a:spcBef>
              <a:buClr>
                <a:schemeClr val="tx1"/>
              </a:buClr>
              <a:buFontTx/>
              <a:buChar char="•"/>
              <a:defRPr/>
            </a:pPr>
            <a:r>
              <a:rPr lang="de-DE" sz="1800" dirty="0">
                <a:solidFill>
                  <a:srgbClr val="0000CC"/>
                </a:solidFill>
                <a:latin typeface="+mj-lt"/>
                <a:ea typeface="Calibri" pitchFamily="34" charset="0"/>
                <a:cs typeface="Calibri" pitchFamily="34" charset="0"/>
                <a:sym typeface="Wingdings" pitchFamily="2" charset="2"/>
              </a:rPr>
              <a:t>Java </a:t>
            </a:r>
            <a:r>
              <a:rPr lang="de-DE" sz="1800" dirty="0" err="1">
                <a:solidFill>
                  <a:srgbClr val="0000CC"/>
                </a:solidFill>
                <a:latin typeface="+mj-lt"/>
                <a:ea typeface="Calibri" pitchFamily="34" charset="0"/>
                <a:cs typeface="Calibri" pitchFamily="34" charset="0"/>
                <a:sym typeface="Wingdings" pitchFamily="2" charset="2"/>
              </a:rPr>
              <a:t>object</a:t>
            </a:r>
            <a:r>
              <a:rPr lang="de-DE" sz="1800" dirty="0">
                <a:solidFill>
                  <a:srgbClr val="0000CC"/>
                </a:solidFill>
                <a:latin typeface="+mj-lt"/>
                <a:ea typeface="Calibri" pitchFamily="34" charset="0"/>
                <a:cs typeface="Calibri" pitchFamily="34" charset="0"/>
                <a:sym typeface="Wingdings" pitchFamily="2" charset="2"/>
              </a:rPr>
              <a:t> </a:t>
            </a:r>
            <a:r>
              <a:rPr lang="de-DE" sz="1800" dirty="0" err="1">
                <a:solidFill>
                  <a:srgbClr val="0000CC"/>
                </a:solidFill>
                <a:latin typeface="+mj-lt"/>
                <a:ea typeface="Calibri" pitchFamily="34" charset="0"/>
                <a:cs typeface="Calibri" pitchFamily="34" charset="0"/>
                <a:sym typeface="Wingdings" pitchFamily="2" charset="2"/>
              </a:rPr>
              <a:t>store</a:t>
            </a:r>
            <a:r>
              <a:rPr lang="de-DE" sz="1800" dirty="0">
                <a:solidFill>
                  <a:srgbClr val="0000CC"/>
                </a:solidFill>
                <a:latin typeface="+mj-lt"/>
                <a:ea typeface="Calibri" pitchFamily="34" charset="0"/>
                <a:cs typeface="Calibri" pitchFamily="34" charset="0"/>
                <a:sym typeface="Wingdings" pitchFamily="2" charset="2"/>
              </a:rPr>
              <a:t> (SQL </a:t>
            </a:r>
            <a:r>
              <a:rPr lang="de-DE" sz="1800" dirty="0" err="1">
                <a:solidFill>
                  <a:srgbClr val="0000CC"/>
                </a:solidFill>
                <a:latin typeface="+mj-lt"/>
                <a:ea typeface="Calibri" pitchFamily="34" charset="0"/>
                <a:cs typeface="Calibri" pitchFamily="34" charset="0"/>
                <a:sym typeface="Wingdings" pitchFamily="2" charset="2"/>
              </a:rPr>
              <a:t>types</a:t>
            </a:r>
            <a:r>
              <a:rPr lang="de-DE" sz="1800" dirty="0">
                <a:solidFill>
                  <a:srgbClr val="0000CC"/>
                </a:solidFill>
                <a:latin typeface="+mj-lt"/>
                <a:ea typeface="Calibri" pitchFamily="34" charset="0"/>
                <a:cs typeface="Calibri" pitchFamily="34" charset="0"/>
                <a:sym typeface="Wingdings" pitchFamily="2" charset="2"/>
              </a:rPr>
              <a:t> </a:t>
            </a:r>
            <a:r>
              <a:rPr lang="de-DE" sz="1800" dirty="0" err="1">
                <a:solidFill>
                  <a:srgbClr val="0000CC"/>
                </a:solidFill>
                <a:latin typeface="+mj-lt"/>
                <a:ea typeface="Calibri" pitchFamily="34" charset="0"/>
                <a:cs typeface="Calibri" pitchFamily="34" charset="0"/>
                <a:sym typeface="Wingdings" pitchFamily="2" charset="2"/>
              </a:rPr>
              <a:t>of</a:t>
            </a:r>
            <a:r>
              <a:rPr lang="de-DE" sz="1800" dirty="0">
                <a:solidFill>
                  <a:srgbClr val="0000CC"/>
                </a:solidFill>
                <a:latin typeface="+mj-lt"/>
                <a:ea typeface="Calibri" pitchFamily="34" charset="0"/>
                <a:cs typeface="Calibri" pitchFamily="34" charset="0"/>
                <a:sym typeface="Wingdings" pitchFamily="2" charset="2"/>
              </a:rPr>
              <a:t> Language Java; SQLJ </a:t>
            </a:r>
            <a:r>
              <a:rPr lang="de-DE" sz="1800" dirty="0" err="1">
                <a:solidFill>
                  <a:srgbClr val="0000CC"/>
                </a:solidFill>
                <a:latin typeface="+mj-lt"/>
                <a:ea typeface="Calibri" pitchFamily="34" charset="0"/>
                <a:cs typeface="Calibri" pitchFamily="34" charset="0"/>
                <a:sym typeface="Wingdings" pitchFamily="2" charset="2"/>
              </a:rPr>
              <a:t>types</a:t>
            </a:r>
            <a:r>
              <a:rPr lang="de-DE" sz="1800" dirty="0">
                <a:solidFill>
                  <a:srgbClr val="0000CC"/>
                </a:solidFill>
                <a:latin typeface="+mj-lt"/>
                <a:ea typeface="Calibri" pitchFamily="34" charset="0"/>
                <a:cs typeface="Calibri" pitchFamily="34" charset="0"/>
                <a:sym typeface="Wingdings" pitchFamily="2" charset="2"/>
              </a:rPr>
              <a:t>)</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Für eine persistente Speicherung von Java Objekten können </a:t>
            </a:r>
            <a:br>
              <a:rPr lang="de-DE" sz="1800" dirty="0">
                <a:latin typeface="+mj-lt"/>
                <a:ea typeface="Calibri" pitchFamily="34" charset="0"/>
                <a:cs typeface="Calibri" pitchFamily="34" charset="0"/>
                <a:sym typeface="Wingdings" pitchFamily="2" charset="2"/>
              </a:rPr>
            </a:br>
            <a:r>
              <a:rPr lang="de-DE" sz="1800" dirty="0">
                <a:latin typeface="+mj-lt"/>
                <a:ea typeface="Calibri" pitchFamily="34" charset="0"/>
                <a:cs typeface="Calibri" pitchFamily="34" charset="0"/>
                <a:sym typeface="Wingdings" pitchFamily="2" charset="2"/>
              </a:rPr>
              <a:t>	SQL </a:t>
            </a:r>
            <a:r>
              <a:rPr lang="de-DE" sz="1800" dirty="0" err="1">
                <a:latin typeface="+mj-lt"/>
                <a:ea typeface="Calibri" pitchFamily="34" charset="0"/>
                <a:cs typeface="Calibri" pitchFamily="34" charset="0"/>
                <a:sym typeface="Wingdings" pitchFamily="2" charset="2"/>
              </a:rPr>
              <a:t>types</a:t>
            </a:r>
            <a:r>
              <a:rPr lang="de-DE" sz="1800" dirty="0">
                <a:latin typeface="+mj-lt"/>
                <a:ea typeface="Calibri" pitchFamily="34" charset="0"/>
                <a:cs typeface="Calibri" pitchFamily="34" charset="0"/>
                <a:sym typeface="Wingdings" pitchFamily="2" charset="2"/>
              </a:rPr>
              <a:t> Java Klassen referenzieren. </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solidFill>
                  <a:srgbClr val="0000CC"/>
                </a:solidFill>
              </a:rPr>
              <a:t>Oracle</a:t>
            </a:r>
            <a:r>
              <a:rPr lang="de-DE" b="1" dirty="0"/>
              <a:t> OR-Feature </a:t>
            </a:r>
            <a:br>
              <a:rPr lang="de-DE" b="1" dirty="0"/>
            </a:br>
            <a:r>
              <a:rPr lang="de-DE" b="1" dirty="0"/>
              <a:t>Überblick (seit Version 9i) </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800">
                                            <p:txEl>
                                              <p:pRg st="0" end="0"/>
                                            </p:txEl>
                                          </p:spTgt>
                                        </p:tgtEl>
                                        <p:attrNameLst>
                                          <p:attrName>style.visibility</p:attrName>
                                        </p:attrNameLst>
                                      </p:cBhvr>
                                      <p:to>
                                        <p:strVal val="visible"/>
                                      </p:to>
                                    </p:set>
                                    <p:anim calcmode="lin" valueType="num">
                                      <p:cBhvr additive="base">
                                        <p:cTn id="7" dur="500" fill="hold"/>
                                        <p:tgtEl>
                                          <p:spTgt spid="11780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780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7800">
                                            <p:txEl>
                                              <p:pRg st="1" end="1"/>
                                            </p:txEl>
                                          </p:spTgt>
                                        </p:tgtEl>
                                        <p:attrNameLst>
                                          <p:attrName>style.visibility</p:attrName>
                                        </p:attrNameLst>
                                      </p:cBhvr>
                                      <p:to>
                                        <p:strVal val="visible"/>
                                      </p:to>
                                    </p:set>
                                    <p:anim calcmode="lin" valueType="num">
                                      <p:cBhvr additive="base">
                                        <p:cTn id="13" dur="500" fill="hold"/>
                                        <p:tgtEl>
                                          <p:spTgt spid="11780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780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7800">
                                            <p:txEl>
                                              <p:pRg st="2" end="2"/>
                                            </p:txEl>
                                          </p:spTgt>
                                        </p:tgtEl>
                                        <p:attrNameLst>
                                          <p:attrName>style.visibility</p:attrName>
                                        </p:attrNameLst>
                                      </p:cBhvr>
                                      <p:to>
                                        <p:strVal val="visible"/>
                                      </p:to>
                                    </p:set>
                                    <p:anim calcmode="lin" valueType="num">
                                      <p:cBhvr additive="base">
                                        <p:cTn id="19" dur="500" fill="hold"/>
                                        <p:tgtEl>
                                          <p:spTgt spid="11780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780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7800">
                                            <p:txEl>
                                              <p:pRg st="3" end="3"/>
                                            </p:txEl>
                                          </p:spTgt>
                                        </p:tgtEl>
                                        <p:attrNameLst>
                                          <p:attrName>style.visibility</p:attrName>
                                        </p:attrNameLst>
                                      </p:cBhvr>
                                      <p:to>
                                        <p:strVal val="visible"/>
                                      </p:to>
                                    </p:set>
                                    <p:anim calcmode="lin" valueType="num">
                                      <p:cBhvr additive="base">
                                        <p:cTn id="25" dur="500" fill="hold"/>
                                        <p:tgtEl>
                                          <p:spTgt spid="11780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780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0"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AutoShape 22"/>
          <p:cNvSpPr>
            <a:spLocks noChangeArrowheads="1"/>
          </p:cNvSpPr>
          <p:nvPr/>
        </p:nvSpPr>
        <p:spPr bwMode="auto">
          <a:xfrm>
            <a:off x="611188" y="1628775"/>
            <a:ext cx="6902450" cy="1169988"/>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Calibri" panose="020F0502020204030204" pitchFamily="34" charset="0"/>
              <a:ea typeface="Calibri" panose="020F0502020204030204" pitchFamily="34" charset="0"/>
              <a:cs typeface="Calibri" panose="020F0502020204030204" pitchFamily="34" charset="0"/>
            </a:endParaRPr>
          </a:p>
        </p:txBody>
      </p:sp>
      <p:sp>
        <p:nvSpPr>
          <p:cNvPr id="154627" name="Rectangle 23"/>
          <p:cNvSpPr>
            <a:spLocks noChangeArrowheads="1"/>
          </p:cNvSpPr>
          <p:nvPr/>
        </p:nvSpPr>
        <p:spPr bwMode="auto">
          <a:xfrm>
            <a:off x="-214313" y="-1214438"/>
            <a:ext cx="8324851" cy="138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4800" b="1">
                <a:solidFill>
                  <a:schemeClr val="tx2"/>
                </a:solidFill>
                <a:latin typeface="Arial" panose="020B0604020202020204" pitchFamily="34" charset="0"/>
              </a:rPr>
              <a:t>							</a:t>
            </a:r>
          </a:p>
        </p:txBody>
      </p:sp>
      <p:sp>
        <p:nvSpPr>
          <p:cNvPr id="84996" name="Rectangle 24"/>
          <p:cNvSpPr>
            <a:spLocks noChangeArrowheads="1"/>
          </p:cNvSpPr>
          <p:nvPr/>
        </p:nvSpPr>
        <p:spPr bwMode="auto">
          <a:xfrm>
            <a:off x="684213" y="1844675"/>
            <a:ext cx="7721600" cy="4340225"/>
          </a:xfrm>
          <a:prstGeom prst="rect">
            <a:avLst/>
          </a:prstGeom>
          <a:noFill/>
          <a:ln w="9525">
            <a:noFill/>
            <a:miter lim="800000"/>
            <a:headEnd/>
            <a:tailEnd/>
          </a:ln>
        </p:spPr>
        <p:txBody>
          <a:bodyPr>
            <a:spAutoFit/>
          </a:bodyPr>
          <a:lstStyle/>
          <a:p>
            <a:pPr marL="344488" indent="-344488">
              <a:spcBef>
                <a:spcPct val="50000"/>
              </a:spcBef>
              <a:buFontTx/>
              <a:buChar char="•"/>
              <a:defRPr/>
            </a:pPr>
            <a:r>
              <a:rPr lang="de-DE" dirty="0">
                <a:latin typeface="Calibri" pitchFamily="34" charset="0"/>
                <a:ea typeface="Calibri" pitchFamily="34" charset="0"/>
                <a:cs typeface="Calibri" pitchFamily="34" charset="0"/>
              </a:rPr>
              <a:t>Benutzerdefinierte Datentypen:</a:t>
            </a:r>
            <a:br>
              <a:rPr lang="de-DE" dirty="0">
                <a:latin typeface="Calibri" pitchFamily="34" charset="0"/>
                <a:ea typeface="Calibri" pitchFamily="34" charset="0"/>
                <a:cs typeface="Calibri" pitchFamily="34" charset="0"/>
              </a:rPr>
            </a:br>
            <a:r>
              <a:rPr lang="de-DE" dirty="0">
                <a:solidFill>
                  <a:srgbClr val="0000CC"/>
                </a:solidFill>
                <a:latin typeface="Calibri" pitchFamily="34" charset="0"/>
                <a:ea typeface="Calibri" pitchFamily="34" charset="0"/>
                <a:cs typeface="Calibri" pitchFamily="34" charset="0"/>
              </a:rPr>
              <a:t>	</a:t>
            </a:r>
            <a:r>
              <a:rPr lang="de-DE" dirty="0" err="1">
                <a:solidFill>
                  <a:srgbClr val="0000CC"/>
                </a:solidFill>
                <a:latin typeface="Calibri" pitchFamily="34" charset="0"/>
                <a:ea typeface="Calibri" pitchFamily="34" charset="0"/>
                <a:cs typeface="Calibri" pitchFamily="34" charset="0"/>
              </a:rPr>
              <a:t>user</a:t>
            </a:r>
            <a:r>
              <a:rPr lang="de-DE" dirty="0">
                <a:solidFill>
                  <a:srgbClr val="0000CC"/>
                </a:solidFill>
                <a:latin typeface="Calibri" pitchFamily="34" charset="0"/>
                <a:ea typeface="Calibri" pitchFamily="34" charset="0"/>
                <a:cs typeface="Calibri" pitchFamily="34" charset="0"/>
              </a:rPr>
              <a:t> </a:t>
            </a:r>
            <a:r>
              <a:rPr lang="de-DE" dirty="0" err="1">
                <a:solidFill>
                  <a:srgbClr val="0000CC"/>
                </a:solidFill>
                <a:latin typeface="Calibri" pitchFamily="34" charset="0"/>
                <a:ea typeface="Calibri" pitchFamily="34" charset="0"/>
                <a:cs typeface="Calibri" pitchFamily="34" charset="0"/>
              </a:rPr>
              <a:t>defined</a:t>
            </a:r>
            <a:r>
              <a:rPr lang="de-DE" dirty="0">
                <a:solidFill>
                  <a:srgbClr val="0000CC"/>
                </a:solidFill>
                <a:latin typeface="Calibri" pitchFamily="34" charset="0"/>
                <a:ea typeface="Calibri" pitchFamily="34" charset="0"/>
                <a:cs typeface="Calibri" pitchFamily="34" charset="0"/>
              </a:rPr>
              <a:t> </a:t>
            </a:r>
            <a:r>
              <a:rPr lang="de-DE" dirty="0" err="1">
                <a:solidFill>
                  <a:srgbClr val="0000CC"/>
                </a:solidFill>
                <a:latin typeface="Calibri" pitchFamily="34" charset="0"/>
                <a:ea typeface="Calibri" pitchFamily="34" charset="0"/>
                <a:cs typeface="Calibri" pitchFamily="34" charset="0"/>
              </a:rPr>
              <a:t>object</a:t>
            </a:r>
            <a:r>
              <a:rPr lang="de-DE" dirty="0">
                <a:solidFill>
                  <a:srgbClr val="0000CC"/>
                </a:solidFill>
                <a:latin typeface="Calibri" pitchFamily="34" charset="0"/>
                <a:ea typeface="Calibri" pitchFamily="34" charset="0"/>
                <a:cs typeface="Calibri" pitchFamily="34" charset="0"/>
              </a:rPr>
              <a:t> </a:t>
            </a:r>
            <a:r>
              <a:rPr lang="de-DE" dirty="0" err="1">
                <a:solidFill>
                  <a:srgbClr val="0000CC"/>
                </a:solidFill>
                <a:latin typeface="Calibri" pitchFamily="34" charset="0"/>
                <a:ea typeface="Calibri" pitchFamily="34" charset="0"/>
                <a:cs typeface="Calibri" pitchFamily="34" charset="0"/>
              </a:rPr>
              <a:t>types</a:t>
            </a:r>
            <a:r>
              <a:rPr lang="de-DE" dirty="0">
                <a:latin typeface="Calibri" pitchFamily="34" charset="0"/>
                <a:ea typeface="Calibri" pitchFamily="34" charset="0"/>
                <a:cs typeface="Calibri" pitchFamily="34" charset="0"/>
                <a:sym typeface="Wingdings" pitchFamily="2" charset="2"/>
              </a:rPr>
              <a:t> </a:t>
            </a:r>
          </a:p>
          <a:p>
            <a:pPr marL="344488" indent="-344488">
              <a:spcBef>
                <a:spcPct val="50000"/>
              </a:spcBef>
              <a:buFontTx/>
              <a:buChar char="•"/>
              <a:defRPr/>
            </a:pPr>
            <a:r>
              <a:rPr lang="de-DE" dirty="0">
                <a:latin typeface="Calibri" pitchFamily="34" charset="0"/>
                <a:ea typeface="Calibri" pitchFamily="34" charset="0"/>
                <a:cs typeface="Calibri" pitchFamily="34" charset="0"/>
                <a:sym typeface="Wingdings" pitchFamily="2" charset="2"/>
              </a:rPr>
              <a:t>Klassen und Methoden: </a:t>
            </a:r>
            <a:r>
              <a:rPr lang="de-DE" dirty="0" err="1">
                <a:latin typeface="Calibri" pitchFamily="34" charset="0"/>
                <a:ea typeface="Calibri" pitchFamily="34" charset="0"/>
                <a:cs typeface="Calibri" pitchFamily="34" charset="0"/>
                <a:sym typeface="Wingdings" pitchFamily="2" charset="2"/>
              </a:rPr>
              <a:t>object</a:t>
            </a: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tables</a:t>
            </a:r>
            <a:endParaRPr lang="de-DE" dirty="0">
              <a:latin typeface="Calibri" pitchFamily="34" charset="0"/>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Vererbung</a:t>
            </a:r>
            <a:r>
              <a:rPr lang="de-DE" dirty="0">
                <a:latin typeface="Calibri" pitchFamily="34" charset="0"/>
                <a:ea typeface="Calibri" pitchFamily="34" charset="0"/>
                <a:cs typeface="Calibri" pitchFamily="34" charset="0"/>
                <a:sym typeface="Wingdings" pitchFamily="2" charset="2"/>
              </a:rPr>
              <a:t>: SQL type </a:t>
            </a:r>
            <a:r>
              <a:rPr lang="de-DE" dirty="0" err="1">
                <a:latin typeface="Calibri" pitchFamily="34" charset="0"/>
                <a:ea typeface="Calibri" pitchFamily="34" charset="0"/>
                <a:cs typeface="Calibri" pitchFamily="34" charset="0"/>
                <a:sym typeface="Wingdings" pitchFamily="2" charset="2"/>
              </a:rPr>
              <a:t>inheritance</a:t>
            </a:r>
            <a:endParaRPr lang="de-DE" dirty="0">
              <a:latin typeface="Calibri" pitchFamily="34" charset="0"/>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Calibri" pitchFamily="34" charset="0"/>
                <a:ea typeface="Calibri" pitchFamily="34" charset="0"/>
                <a:cs typeface="Calibri" pitchFamily="34" charset="0"/>
                <a:sym typeface="Wingdings" pitchFamily="2" charset="2"/>
              </a:rPr>
              <a:t>Spezialisierte Beziehungen: </a:t>
            </a:r>
            <a:r>
              <a:rPr lang="de-DE" dirty="0" err="1">
                <a:latin typeface="Calibri" pitchFamily="34" charset="0"/>
                <a:ea typeface="Calibri" pitchFamily="34" charset="0"/>
                <a:cs typeface="Calibri" pitchFamily="34" charset="0"/>
                <a:sym typeface="Wingdings" pitchFamily="2" charset="2"/>
              </a:rPr>
              <a:t>ref</a:t>
            </a:r>
            <a:endParaRPr lang="de-DE" dirty="0">
              <a:latin typeface="Calibri" pitchFamily="34" charset="0"/>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Calibri" pitchFamily="34" charset="0"/>
                <a:ea typeface="Calibri" pitchFamily="34" charset="0"/>
                <a:cs typeface="Calibri" pitchFamily="34" charset="0"/>
                <a:sym typeface="Wingdings" pitchFamily="2" charset="2"/>
              </a:rPr>
              <a:t>Schnittstelle zwischen R- + OR-DBMS:</a:t>
            </a:r>
            <a:br>
              <a:rPr lang="de-DE" dirty="0">
                <a:latin typeface="Calibri" pitchFamily="34" charset="0"/>
                <a:ea typeface="Calibri" pitchFamily="34" charset="0"/>
                <a:cs typeface="Calibri" pitchFamily="34" charset="0"/>
                <a:sym typeface="Wingdings" pitchFamily="2" charset="2"/>
              </a:rPr>
            </a:b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object</a:t>
            </a: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views</a:t>
            </a:r>
            <a:endParaRPr lang="de-DE" dirty="0">
              <a:latin typeface="Calibri" pitchFamily="34" charset="0"/>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Calibri" pitchFamily="34" charset="0"/>
                <a:ea typeface="Calibri" pitchFamily="34" charset="0"/>
                <a:cs typeface="Calibri" pitchFamily="34" charset="0"/>
                <a:sym typeface="Wingdings" pitchFamily="2" charset="2"/>
              </a:rPr>
              <a:t>Komplexe Datentypen: </a:t>
            </a:r>
            <a:br>
              <a:rPr lang="de-DE" dirty="0">
                <a:latin typeface="Calibri" pitchFamily="34" charset="0"/>
                <a:ea typeface="Calibri" pitchFamily="34" charset="0"/>
                <a:cs typeface="Calibri" pitchFamily="34" charset="0"/>
                <a:sym typeface="Wingdings" pitchFamily="2" charset="2"/>
              </a:rPr>
            </a:b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collections</a:t>
            </a: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varray</a:t>
            </a:r>
            <a:r>
              <a:rPr lang="de-DE" dirty="0">
                <a:latin typeface="Calibri" pitchFamily="34" charset="0"/>
                <a:ea typeface="Calibri" pitchFamily="34" charset="0"/>
                <a:cs typeface="Calibri" pitchFamily="34" charset="0"/>
                <a:sym typeface="Wingdings" pitchFamily="2" charset="2"/>
              </a:rPr>
              <a:t> + </a:t>
            </a:r>
            <a:r>
              <a:rPr lang="de-DE" dirty="0" err="1">
                <a:latin typeface="Calibri" pitchFamily="34" charset="0"/>
                <a:ea typeface="Calibri" pitchFamily="34" charset="0"/>
                <a:cs typeface="Calibri" pitchFamily="34" charset="0"/>
                <a:sym typeface="Wingdings" pitchFamily="2" charset="2"/>
              </a:rPr>
              <a:t>nested</a:t>
            </a:r>
            <a:r>
              <a:rPr lang="de-DE" dirty="0">
                <a:latin typeface="Calibri" pitchFamily="34" charset="0"/>
                <a:ea typeface="Calibri" pitchFamily="34" charset="0"/>
                <a:cs typeface="Calibri" pitchFamily="34" charset="0"/>
                <a:sym typeface="Wingdings" pitchFamily="2" charset="2"/>
              </a:rPr>
              <a:t> </a:t>
            </a:r>
            <a:r>
              <a:rPr lang="de-DE" dirty="0" err="1">
                <a:latin typeface="Calibri" pitchFamily="34" charset="0"/>
                <a:ea typeface="Calibri" pitchFamily="34" charset="0"/>
                <a:cs typeface="Calibri" pitchFamily="34" charset="0"/>
                <a:sym typeface="Wingdings" pitchFamily="2" charset="2"/>
              </a:rPr>
              <a:t>table</a:t>
            </a:r>
            <a:endParaRPr lang="de-DE" dirty="0">
              <a:solidFill>
                <a:srgbClr val="777777"/>
              </a:solidFill>
              <a:latin typeface="Calibri" pitchFamily="34" charset="0"/>
              <a:ea typeface="Calibri" pitchFamily="34" charset="0"/>
              <a:cs typeface="Calibri" pitchFamily="34" charset="0"/>
              <a:sym typeface="Wingdings" pitchFamily="2" charset="2"/>
            </a:endParaRPr>
          </a:p>
        </p:txBody>
      </p:sp>
      <p:sp>
        <p:nvSpPr>
          <p:cNvPr id="154629" name="Titel 5"/>
          <p:cNvSpPr>
            <a:spLocks noGrp="1"/>
          </p:cNvSpPr>
          <p:nvPr>
            <p:ph type="title"/>
          </p:nvPr>
        </p:nvSpPr>
        <p:spPr/>
        <p:txBody>
          <a:bodyPr/>
          <a:lstStyle/>
          <a:p>
            <a:pPr eaLnBrk="1" hangingPunct="1"/>
            <a:r>
              <a:rPr lang="de-DE" altLang="de-DE" b="1">
                <a:latin typeface="Calibri" panose="020F0502020204030204" pitchFamily="34" charset="0"/>
                <a:ea typeface="Calibri" panose="020F0502020204030204" pitchFamily="34" charset="0"/>
                <a:cs typeface="Calibri" panose="020F0502020204030204" pitchFamily="34" charset="0"/>
              </a:rPr>
              <a:t>Oracle OR-Feature Inhalt</a:t>
            </a:r>
            <a:endParaRPr lang="de-CH" altLang="de-DE">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3"/>
          <p:cNvSpPr>
            <a:spLocks noChangeArrowheads="1"/>
          </p:cNvSpPr>
          <p:nvPr/>
        </p:nvSpPr>
        <p:spPr bwMode="auto">
          <a:xfrm>
            <a:off x="285750" y="571500"/>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20856" name="Rectangle 24"/>
          <p:cNvSpPr>
            <a:spLocks noChangeArrowheads="1"/>
          </p:cNvSpPr>
          <p:nvPr/>
        </p:nvSpPr>
        <p:spPr bwMode="auto">
          <a:xfrm>
            <a:off x="214313" y="1785938"/>
            <a:ext cx="8737600" cy="3914775"/>
          </a:xfrm>
          <a:prstGeom prst="rect">
            <a:avLst/>
          </a:prstGeom>
          <a:noFill/>
          <a:ln w="9525">
            <a:noFill/>
            <a:miter lim="800000"/>
            <a:headEnd/>
            <a:tailEnd/>
          </a:ln>
        </p:spPr>
        <p:txBody>
          <a:bodyPr>
            <a:spAutoFit/>
          </a:bodyPr>
          <a:lstStyle/>
          <a:p>
            <a:pPr marL="344488" indent="-344488">
              <a:spcBef>
                <a:spcPct val="20000"/>
              </a:spcBef>
              <a:defRPr/>
            </a:pPr>
            <a:r>
              <a:rPr lang="de-DE" sz="1800" dirty="0">
                <a:latin typeface="+mj-lt"/>
                <a:ea typeface="Calibri" pitchFamily="34" charset="0"/>
                <a:cs typeface="Calibri" pitchFamily="34" charset="0"/>
              </a:rPr>
              <a:t>CREATE TYPE-Anweisung </a:t>
            </a:r>
            <a:r>
              <a:rPr lang="de-DE" sz="1800" b="1" dirty="0">
                <a:latin typeface="+mj-lt"/>
                <a:ea typeface="Calibri" pitchFamily="34" charset="0"/>
                <a:cs typeface="Calibri" pitchFamily="34" charset="0"/>
              </a:rPr>
              <a:t>(Auszug)</a:t>
            </a:r>
            <a:r>
              <a:rPr lang="de-DE" sz="1800" dirty="0">
                <a:latin typeface="+mj-lt"/>
                <a:ea typeface="Calibri" pitchFamily="34" charset="0"/>
                <a:cs typeface="Calibri" pitchFamily="34" charset="0"/>
              </a:rPr>
              <a:t> ::= </a:t>
            </a:r>
          </a:p>
          <a:p>
            <a:pPr marL="344488" indent="-344488">
              <a:spcBef>
                <a:spcPct val="20000"/>
              </a:spcBef>
              <a:defRPr/>
            </a:pP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CREATE [ OR REPLACE ] TYPE </a:t>
            </a:r>
            <a:r>
              <a:rPr lang="de-DE" sz="1800" i="1" dirty="0" err="1">
                <a:solidFill>
                  <a:srgbClr val="0000CC"/>
                </a:solidFill>
                <a:latin typeface="+mj-lt"/>
                <a:ea typeface="Calibri" pitchFamily="34" charset="0"/>
                <a:cs typeface="Calibri" pitchFamily="34" charset="0"/>
              </a:rPr>
              <a:t>Typname</a:t>
            </a:r>
            <a:r>
              <a:rPr lang="de-DE" sz="1800" dirty="0">
                <a:solidFill>
                  <a:srgbClr val="0000CC"/>
                </a:solidFill>
                <a:latin typeface="+mj-lt"/>
                <a:ea typeface="Calibri" pitchFamily="34" charset="0"/>
                <a:cs typeface="Calibri" pitchFamily="34" charset="0"/>
              </a:rPr>
              <a:t> </a:t>
            </a:r>
            <a:br>
              <a:rPr lang="de-DE" sz="1800" dirty="0">
                <a:solidFill>
                  <a:srgbClr val="0000CC"/>
                </a:solidFill>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AS OBJECT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element_list</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a:t>
            </a:r>
          </a:p>
          <a:p>
            <a:pPr marL="344488" indent="-344488">
              <a:defRPr/>
            </a:pPr>
            <a:r>
              <a:rPr lang="de-DE" sz="1800" dirty="0">
                <a:latin typeface="+mj-lt"/>
                <a:ea typeface="Calibri" pitchFamily="34" charset="0"/>
                <a:cs typeface="Calibri" pitchFamily="34" charset="0"/>
              </a:rPr>
              <a:t>	/</a:t>
            </a:r>
          </a:p>
          <a:p>
            <a:pPr marL="344488" indent="-344488">
              <a:spcBef>
                <a:spcPct val="20000"/>
              </a:spcBef>
              <a:defRPr/>
            </a:pP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element_list</a:t>
            </a:r>
            <a:r>
              <a:rPr lang="de-DE" sz="1800" i="1" dirty="0">
                <a:latin typeface="+mj-lt"/>
                <a:ea typeface="Calibri" pitchFamily="34" charset="0"/>
                <a:cs typeface="Calibri" pitchFamily="34" charset="0"/>
              </a:rPr>
              <a:t>&gt;  </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i="1" dirty="0">
                <a:solidFill>
                  <a:srgbClr val="0000CC"/>
                </a:solidFill>
                <a:latin typeface="+mj-lt"/>
                <a:ea typeface="Calibri" pitchFamily="34" charset="0"/>
                <a:cs typeface="Calibri" pitchFamily="34" charset="0"/>
              </a:rPr>
              <a:t>Attributname    Datentyp </a:t>
            </a:r>
            <a:r>
              <a:rPr lang="de-DE" sz="1800" dirty="0">
                <a:solidFill>
                  <a:srgbClr val="0000CC"/>
                </a:solidFill>
                <a:latin typeface="+mj-lt"/>
                <a:ea typeface="Calibri" pitchFamily="34" charset="0"/>
                <a:cs typeface="Calibri" pitchFamily="34" charset="0"/>
              </a:rPr>
              <a:t>[ , </a:t>
            </a:r>
            <a:r>
              <a:rPr lang="de-DE" sz="1800" i="1" dirty="0">
                <a:solidFill>
                  <a:srgbClr val="0000CC"/>
                </a:solidFill>
                <a:latin typeface="+mj-lt"/>
                <a:ea typeface="Calibri" pitchFamily="34" charset="0"/>
                <a:cs typeface="Calibri" pitchFamily="34" charset="0"/>
              </a:rPr>
              <a:t>Attributname    Datentyp </a:t>
            </a:r>
            <a:r>
              <a:rPr lang="de-DE" sz="1800" dirty="0">
                <a:solidFill>
                  <a:srgbClr val="0000CC"/>
                </a:solidFill>
                <a:latin typeface="+mj-lt"/>
                <a:ea typeface="Calibri" pitchFamily="34" charset="0"/>
                <a:cs typeface="Calibri" pitchFamily="34" charset="0"/>
              </a:rPr>
              <a: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MEMBER | STATIC }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proc_spec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func_spec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 , { MEMBER | STATIC }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proc_spec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func_spec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 …  </a:t>
            </a:r>
          </a:p>
          <a:p>
            <a:pPr marL="344488" indent="-344488">
              <a:spcBef>
                <a:spcPct val="20000"/>
              </a:spcBef>
              <a:defRPr/>
            </a:pP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proc|func_spec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PROCEDURE | FUNCTION } </a:t>
            </a:r>
            <a:r>
              <a:rPr lang="de-DE" sz="1800" i="1" dirty="0">
                <a:latin typeface="+mj-lt"/>
                <a:ea typeface="Calibri" pitchFamily="34" charset="0"/>
                <a:cs typeface="Calibri" pitchFamily="34" charset="0"/>
              </a:rPr>
              <a:t>Name </a:t>
            </a:r>
            <a:r>
              <a:rPr lang="de-DE" sz="1800" dirty="0">
                <a:latin typeface="+mj-lt"/>
                <a:ea typeface="Calibri" pitchFamily="34" charset="0"/>
                <a:cs typeface="Calibri" pitchFamily="34" charset="0"/>
              </a:rPr>
              <a:t>(</a:t>
            </a:r>
            <a:r>
              <a:rPr lang="de-DE" sz="1800" i="1" dirty="0">
                <a:latin typeface="+mj-lt"/>
                <a:ea typeface="Calibri" pitchFamily="34" charset="0"/>
                <a:cs typeface="Calibri" pitchFamily="34" charset="0"/>
              </a:rPr>
              <a:t>Parameter Datentyp</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RETURN </a:t>
            </a:r>
            <a:r>
              <a:rPr lang="de-DE" sz="1800" i="1" dirty="0">
                <a:latin typeface="+mj-lt"/>
                <a:ea typeface="Calibri" pitchFamily="34" charset="0"/>
                <a:cs typeface="Calibri" pitchFamily="34" charset="0"/>
              </a:rPr>
              <a:t>Datentyp </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 IS | AS } LANGUAGE { JAVA | C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jc_dec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a:t>
            </a:r>
          </a:p>
          <a:p>
            <a:pPr marL="344488" indent="-344488">
              <a:spcBef>
                <a:spcPct val="20000"/>
              </a:spcBef>
              <a:defRPr/>
            </a:pP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jc_dec</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Deklaration des Java/C-Programms</a:t>
            </a:r>
          </a:p>
        </p:txBody>
      </p:sp>
      <p:sp>
        <p:nvSpPr>
          <p:cNvPr id="120858" name="AutoShape 26"/>
          <p:cNvSpPr>
            <a:spLocks noChangeArrowheads="1"/>
          </p:cNvSpPr>
          <p:nvPr/>
        </p:nvSpPr>
        <p:spPr bwMode="auto">
          <a:xfrm>
            <a:off x="5929313" y="2286000"/>
            <a:ext cx="2806700" cy="950913"/>
          </a:xfrm>
          <a:prstGeom prst="verticalScroll">
            <a:avLst>
              <a:gd name="adj" fmla="val 12500"/>
            </a:avLst>
          </a:prstGeom>
          <a:solidFill>
            <a:srgbClr val="FF0000">
              <a:alpha val="72940"/>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b="1">
                <a:latin typeface="Calibri" panose="020F0502020204030204" pitchFamily="34" charset="0"/>
                <a:ea typeface="Calibri" panose="020F0502020204030204" pitchFamily="34" charset="0"/>
                <a:cs typeface="Calibri" panose="020F0502020204030204" pitchFamily="34" charset="0"/>
              </a:rPr>
              <a:t>Dictionary:</a:t>
            </a:r>
            <a:br>
              <a:rPr lang="de-DE" altLang="de-DE" sz="1600" b="1">
                <a:latin typeface="Calibri" panose="020F0502020204030204" pitchFamily="34" charset="0"/>
                <a:ea typeface="Calibri" panose="020F0502020204030204" pitchFamily="34" charset="0"/>
                <a:cs typeface="Calibri" panose="020F0502020204030204" pitchFamily="34" charset="0"/>
              </a:rPr>
            </a:br>
            <a:r>
              <a:rPr lang="de-DE" altLang="de-DE" sz="1600" b="1">
                <a:latin typeface="Calibri" panose="020F0502020204030204" pitchFamily="34" charset="0"/>
                <a:ea typeface="Calibri" panose="020F0502020204030204" pitchFamily="34" charset="0"/>
                <a:cs typeface="Calibri" panose="020F0502020204030204" pitchFamily="34" charset="0"/>
              </a:rPr>
              <a:t>USER_TYPES</a:t>
            </a:r>
            <a:br>
              <a:rPr lang="de-DE" altLang="de-DE" sz="1600" b="1">
                <a:latin typeface="Calibri" panose="020F0502020204030204" pitchFamily="34" charset="0"/>
                <a:ea typeface="Calibri" panose="020F0502020204030204" pitchFamily="34" charset="0"/>
                <a:cs typeface="Calibri" panose="020F0502020204030204" pitchFamily="34" charset="0"/>
              </a:rPr>
            </a:br>
            <a:r>
              <a:rPr lang="de-DE" altLang="de-DE" sz="1600" b="1">
                <a:latin typeface="Calibri" panose="020F0502020204030204" pitchFamily="34" charset="0"/>
                <a:ea typeface="Calibri" panose="020F0502020204030204" pitchFamily="34" charset="0"/>
                <a:cs typeface="Calibri" panose="020F0502020204030204" pitchFamily="34" charset="0"/>
              </a:rPr>
              <a:t>USER_TYPE_ATTRS</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56"/>
                                        </p:tgtEl>
                                        <p:attrNameLst>
                                          <p:attrName>style.visibility</p:attrName>
                                        </p:attrNameLst>
                                      </p:cBhvr>
                                      <p:to>
                                        <p:strVal val="visible"/>
                                      </p:to>
                                    </p:set>
                                    <p:anim calcmode="lin" valueType="num">
                                      <p:cBhvr additive="base">
                                        <p:cTn id="7" dur="500" fill="hold"/>
                                        <p:tgtEl>
                                          <p:spTgt spid="120856"/>
                                        </p:tgtEl>
                                        <p:attrNameLst>
                                          <p:attrName>ppt_x</p:attrName>
                                        </p:attrNameLst>
                                      </p:cBhvr>
                                      <p:tavLst>
                                        <p:tav tm="0">
                                          <p:val>
                                            <p:strVal val="0-#ppt_w/2"/>
                                          </p:val>
                                        </p:tav>
                                        <p:tav tm="100000">
                                          <p:val>
                                            <p:strVal val="#ppt_x"/>
                                          </p:val>
                                        </p:tav>
                                      </p:tavLst>
                                    </p:anim>
                                    <p:anim calcmode="lin" valueType="num">
                                      <p:cBhvr additive="base">
                                        <p:cTn id="8" dur="500" fill="hold"/>
                                        <p:tgtEl>
                                          <p:spTgt spid="1208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0858"/>
                                        </p:tgtEl>
                                        <p:attrNameLst>
                                          <p:attrName>style.visibility</p:attrName>
                                        </p:attrNameLst>
                                      </p:cBhvr>
                                      <p:to>
                                        <p:strVal val="visible"/>
                                      </p:to>
                                    </p:set>
                                    <p:anim calcmode="lin" valueType="num">
                                      <p:cBhvr additive="base">
                                        <p:cTn id="13" dur="500" fill="hold"/>
                                        <p:tgtEl>
                                          <p:spTgt spid="120858"/>
                                        </p:tgtEl>
                                        <p:attrNameLst>
                                          <p:attrName>ppt_x</p:attrName>
                                        </p:attrNameLst>
                                      </p:cBhvr>
                                      <p:tavLst>
                                        <p:tav tm="0">
                                          <p:val>
                                            <p:strVal val="0-#ppt_w/2"/>
                                          </p:val>
                                        </p:tav>
                                        <p:tav tm="100000">
                                          <p:val>
                                            <p:strVal val="#ppt_x"/>
                                          </p:val>
                                        </p:tav>
                                      </p:tavLst>
                                    </p:anim>
                                    <p:anim calcmode="lin" valueType="num">
                                      <p:cBhvr additive="base">
                                        <p:cTn id="14" dur="500" fill="hold"/>
                                        <p:tgtEl>
                                          <p:spTgt spid="1208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6" grpId="0" autoUpdateAnimBg="0"/>
      <p:bldP spid="120858"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1"/>
          <p:cNvSpPr>
            <a:spLocks noChangeArrowheads="1"/>
          </p:cNvSpPr>
          <p:nvPr/>
        </p:nvSpPr>
        <p:spPr bwMode="auto">
          <a:xfrm>
            <a:off x="357188" y="571500"/>
            <a:ext cx="83962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56675" name="Rectangle 62"/>
          <p:cNvSpPr>
            <a:spLocks noChangeArrowheads="1"/>
          </p:cNvSpPr>
          <p:nvPr/>
        </p:nvSpPr>
        <p:spPr bwMode="auto">
          <a:xfrm>
            <a:off x="285750" y="1785938"/>
            <a:ext cx="87376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pPr>
            <a:r>
              <a:rPr lang="de-DE" altLang="de-DE" sz="2200" b="1">
                <a:solidFill>
                  <a:srgbClr val="0000CC"/>
                </a:solidFill>
                <a:latin typeface="Calibri" panose="020F0502020204030204" pitchFamily="34" charset="0"/>
                <a:ea typeface="Calibri" panose="020F0502020204030204" pitchFamily="34" charset="0"/>
                <a:cs typeface="Calibri" panose="020F0502020204030204" pitchFamily="34" charset="0"/>
              </a:rPr>
              <a:t>Beispiele</a:t>
            </a:r>
            <a:r>
              <a:rPr lang="de-DE" altLang="de-DE" b="1">
                <a:solidFill>
                  <a:srgbClr val="0000CC"/>
                </a:solidFill>
                <a:latin typeface="Calibri" panose="020F0502020204030204" pitchFamily="34" charset="0"/>
                <a:ea typeface="Calibri" panose="020F0502020204030204" pitchFamily="34" charset="0"/>
                <a:cs typeface="Calibri" panose="020F0502020204030204" pitchFamily="34" charset="0"/>
              </a:rPr>
              <a:t>:</a:t>
            </a:r>
          </a:p>
          <a:p>
            <a:pPr>
              <a:spcBef>
                <a:spcPct val="20000"/>
              </a:spcBef>
            </a:pPr>
            <a:r>
              <a:rPr lang="de-DE" altLang="de-DE" sz="2000">
                <a:latin typeface="Calibri" panose="020F0502020204030204" pitchFamily="34" charset="0"/>
                <a:ea typeface="Calibri" panose="020F0502020204030204" pitchFamily="34" charset="0"/>
                <a:cs typeface="Calibri" panose="020F0502020204030204" pitchFamily="34" charset="0"/>
              </a:rPr>
              <a:t>	</a:t>
            </a:r>
            <a:r>
              <a:rPr lang="de-DE" altLang="de-DE" sz="1800">
                <a:latin typeface="Calibri" panose="020F0502020204030204" pitchFamily="34" charset="0"/>
                <a:ea typeface="Calibri" panose="020F0502020204030204" pitchFamily="34" charset="0"/>
                <a:cs typeface="Calibri" panose="020F0502020204030204" pitchFamily="34" charset="0"/>
              </a:rPr>
              <a:t>CREATE OR REPLACE TYPE adr_t AS OBJECT</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(strasse		VARCHAR2(80),</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hausnummer	VARCHAR2(5),</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plz		NUMBER(5),</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ort		VARCHAR2(80)); </a:t>
            </a:r>
          </a:p>
          <a:p>
            <a:r>
              <a:rPr lang="de-DE" altLang="de-DE" sz="1800">
                <a:latin typeface="Calibri" panose="020F0502020204030204" pitchFamily="34" charset="0"/>
                <a:ea typeface="Calibri" panose="020F0502020204030204" pitchFamily="34" charset="0"/>
                <a:cs typeface="Calibri" panose="020F0502020204030204" pitchFamily="34" charset="0"/>
              </a:rPr>
              <a:t>	/</a:t>
            </a:r>
          </a:p>
          <a:p>
            <a:pPr>
              <a:spcBef>
                <a:spcPct val="20000"/>
              </a:spcBef>
            </a:pPr>
            <a:r>
              <a:rPr lang="de-DE" altLang="de-DE" sz="1800">
                <a:latin typeface="Calibri" panose="020F0502020204030204" pitchFamily="34" charset="0"/>
                <a:ea typeface="Calibri" panose="020F0502020204030204" pitchFamily="34" charset="0"/>
                <a:cs typeface="Calibri" panose="020F0502020204030204" pitchFamily="34" charset="0"/>
              </a:rPr>
              <a:t>	CREATE OR REPLACE TYPE ansp_t AS OBJECT</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(nachname	VARCHAR2(80),</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vorname	VARCHAR2(50),</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telefon		NUMBER(20)); </a:t>
            </a:r>
          </a:p>
          <a:p>
            <a:r>
              <a:rPr lang="de-DE" altLang="de-DE" sz="1800">
                <a:latin typeface="Calibri" panose="020F0502020204030204" pitchFamily="34" charset="0"/>
                <a:ea typeface="Calibri" panose="020F0502020204030204" pitchFamily="34" charset="0"/>
                <a:cs typeface="Calibri" panose="020F0502020204030204" pitchFamily="34" charset="0"/>
              </a:rPr>
              <a:t>	/</a:t>
            </a:r>
          </a:p>
          <a:p>
            <a:pPr>
              <a:spcBef>
                <a:spcPct val="20000"/>
              </a:spcBef>
            </a:pPr>
            <a:r>
              <a:rPr lang="de-DE" altLang="de-DE" sz="1800">
                <a:latin typeface="Calibri" panose="020F0502020204030204" pitchFamily="34" charset="0"/>
                <a:ea typeface="Calibri" panose="020F0502020204030204" pitchFamily="34" charset="0"/>
                <a:cs typeface="Calibri" panose="020F0502020204030204" pitchFamily="34" charset="0"/>
              </a:rPr>
              <a:t>	CREATE OR REPLACE TYPE bewerbung_typ AS OBJECT </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(name VARCHAR2(100), text CLOB, picture BLOB);</a:t>
            </a:r>
          </a:p>
          <a:p>
            <a:r>
              <a:rPr lang="de-DE" altLang="de-DE" sz="1800">
                <a:latin typeface="Calibri" panose="020F0502020204030204" pitchFamily="34" charset="0"/>
                <a:ea typeface="Calibri" panose="020F0502020204030204" pitchFamily="34" charset="0"/>
                <a:cs typeface="Calibri" panose="020F0502020204030204" pitchFamily="34" charset="0"/>
              </a:rPr>
              <a:t>	/</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a:t>
            </a:r>
            <a:endParaRPr lang="de-CH" dirty="0">
              <a:latin typeface="Calibri" pitchFamily="34" charset="0"/>
              <a:cs typeface="Calibri"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6"/>
          <p:cNvSpPr>
            <a:spLocks noChangeArrowheads="1"/>
          </p:cNvSpPr>
          <p:nvPr/>
        </p:nvSpPr>
        <p:spPr bwMode="auto">
          <a:xfrm>
            <a:off x="428625" y="571500"/>
            <a:ext cx="8308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57699" name="Rectangle 27"/>
          <p:cNvSpPr>
            <a:spLocks noChangeArrowheads="1"/>
          </p:cNvSpPr>
          <p:nvPr/>
        </p:nvSpPr>
        <p:spPr bwMode="auto">
          <a:xfrm>
            <a:off x="714375" y="1857375"/>
            <a:ext cx="7786688"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1363" indent="-282575">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Clr>
                <a:schemeClr val="tx1"/>
              </a:buClr>
            </a:pPr>
            <a:r>
              <a:rPr lang="de-DE" altLang="de-DE" b="1">
                <a:solidFill>
                  <a:srgbClr val="0000CC"/>
                </a:solidFill>
                <a:latin typeface="Calibri" panose="020F0502020204030204" pitchFamily="34" charset="0"/>
                <a:ea typeface="Calibri" panose="020F0502020204030204" pitchFamily="34" charset="0"/>
                <a:cs typeface="Calibri" panose="020F0502020204030204" pitchFamily="34" charset="0"/>
              </a:rPr>
              <a:t>Konstruktormethode</a:t>
            </a:r>
            <a:r>
              <a:rPr lang="de-DE" altLang="de-DE" b="1">
                <a:latin typeface="Calibri" panose="020F0502020204030204" pitchFamily="34" charset="0"/>
                <a:ea typeface="Calibri" panose="020F0502020204030204" pitchFamily="34" charset="0"/>
                <a:cs typeface="Calibri" panose="020F0502020204030204" pitchFamily="34" charset="0"/>
              </a:rPr>
              <a:t>:</a:t>
            </a:r>
            <a:r>
              <a:rPr lang="de-DE" altLang="de-DE">
                <a:latin typeface="Calibri" panose="020F0502020204030204" pitchFamily="34" charset="0"/>
                <a:ea typeface="Calibri" panose="020F0502020204030204" pitchFamily="34" charset="0"/>
                <a:cs typeface="Calibri" panose="020F0502020204030204" pitchFamily="34" charset="0"/>
              </a:rPr>
              <a:t> 	</a:t>
            </a:r>
          </a:p>
          <a:p>
            <a:pPr>
              <a:spcBef>
                <a:spcPct val="50000"/>
              </a:spcBef>
              <a:buClr>
                <a:schemeClr val="tx1"/>
              </a:buClr>
              <a:buFontTx/>
              <a:buChar char="•"/>
            </a:pPr>
            <a:r>
              <a:rPr lang="de-DE" altLang="de-DE">
                <a:latin typeface="Calibri" panose="020F0502020204030204" pitchFamily="34" charset="0"/>
                <a:ea typeface="Calibri" panose="020F0502020204030204" pitchFamily="34" charset="0"/>
                <a:cs typeface="Calibri" panose="020F0502020204030204" pitchFamily="34" charset="0"/>
              </a:rPr>
              <a:t>implizit generiert für jeden benutzerdefinierter Datentyp</a:t>
            </a:r>
          </a:p>
          <a:p>
            <a:pPr>
              <a:spcBef>
                <a:spcPct val="50000"/>
              </a:spcBef>
              <a:buClr>
                <a:schemeClr val="tx1"/>
              </a:buClr>
              <a:buFontTx/>
              <a:buChar char="•"/>
            </a:pPr>
            <a:r>
              <a:rPr lang="de-DE" altLang="de-DE">
                <a:latin typeface="Calibri" panose="020F0502020204030204" pitchFamily="34" charset="0"/>
                <a:ea typeface="Calibri" panose="020F0502020204030204" pitchFamily="34" charset="0"/>
                <a:cs typeface="Calibri" panose="020F0502020204030204" pitchFamily="34" charset="0"/>
              </a:rPr>
              <a:t>gleicher Name wie der benutzerdefinierter Datentyp;</a:t>
            </a:r>
          </a:p>
          <a:p>
            <a:pPr>
              <a:spcBef>
                <a:spcPct val="50000"/>
              </a:spcBef>
              <a:buClr>
                <a:schemeClr val="tx1"/>
              </a:buClr>
              <a:buFontTx/>
              <a:buChar char="•"/>
            </a:pPr>
            <a:r>
              <a:rPr lang="de-DE" altLang="de-DE">
                <a:latin typeface="Calibri" panose="020F0502020204030204" pitchFamily="34" charset="0"/>
                <a:ea typeface="Calibri" panose="020F0502020204030204" pitchFamily="34" charset="0"/>
                <a:cs typeface="Calibri" panose="020F0502020204030204" pitchFamily="34" charset="0"/>
              </a:rPr>
              <a:t>erzeugt eine Instanz eines Wertes von diesem Typ</a:t>
            </a:r>
          </a:p>
          <a:p>
            <a:pPr>
              <a:spcBef>
                <a:spcPct val="50000"/>
              </a:spcBef>
              <a:buClr>
                <a:schemeClr val="tx1"/>
              </a:buClr>
              <a:buFontTx/>
              <a:buChar char="•"/>
            </a:pPr>
            <a:r>
              <a:rPr lang="de-DE" altLang="de-DE">
                <a:latin typeface="Calibri" panose="020F0502020204030204" pitchFamily="34" charset="0"/>
                <a:ea typeface="Calibri" panose="020F0502020204030204" pitchFamily="34" charset="0"/>
                <a:cs typeface="Calibri" panose="020F0502020204030204" pitchFamily="34" charset="0"/>
              </a:rPr>
              <a:t>Parameter sind die Attribute des Objekttyps</a:t>
            </a:r>
          </a:p>
          <a:p>
            <a:pPr>
              <a:spcBef>
                <a:spcPct val="50000"/>
              </a:spcBef>
              <a:buClr>
                <a:schemeClr val="tx1"/>
              </a:buClr>
              <a:buFontTx/>
              <a:buChar char="•"/>
            </a:pPr>
            <a:r>
              <a:rPr lang="de-DE" altLang="de-DE">
                <a:latin typeface="Calibri" panose="020F0502020204030204" pitchFamily="34" charset="0"/>
                <a:ea typeface="Calibri" panose="020F0502020204030204" pitchFamily="34" charset="0"/>
                <a:cs typeface="Calibri" panose="020F0502020204030204" pitchFamily="34" charset="0"/>
              </a:rPr>
              <a:t>z.B.</a:t>
            </a:r>
          </a:p>
          <a:p>
            <a:pPr lvl="1">
              <a:spcBef>
                <a:spcPct val="20000"/>
              </a:spcBef>
              <a:buClr>
                <a:schemeClr val="tx1"/>
              </a:buCl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rPr>
              <a:t>adr_t </a:t>
            </a:r>
            <a:r>
              <a:rPr lang="de-DE" altLang="de-DE">
                <a:latin typeface="Calibri" panose="020F0502020204030204" pitchFamily="34" charset="0"/>
                <a:ea typeface="Calibri" panose="020F0502020204030204" pitchFamily="34" charset="0"/>
                <a:cs typeface="Calibri" panose="020F0502020204030204" pitchFamily="34" charset="0"/>
              </a:rPr>
              <a:t>(strasse, hausnummer, plz, ort)</a:t>
            </a:r>
          </a:p>
          <a:p>
            <a:pPr lvl="1">
              <a:spcBef>
                <a:spcPct val="20000"/>
              </a:spcBef>
              <a:buClr>
                <a:schemeClr val="tx1"/>
              </a:buClr>
            </a:pPr>
            <a:r>
              <a:rPr lang="de-DE" altLang="de-DE">
                <a:solidFill>
                  <a:srgbClr val="0000CC"/>
                </a:solidFill>
                <a:latin typeface="Calibri" panose="020F0502020204030204" pitchFamily="34" charset="0"/>
                <a:ea typeface="Calibri" panose="020F0502020204030204" pitchFamily="34" charset="0"/>
                <a:cs typeface="Calibri" panose="020F0502020204030204" pitchFamily="34" charset="0"/>
              </a:rPr>
              <a:t>ansp_t</a:t>
            </a:r>
            <a:r>
              <a:rPr lang="de-DE" altLang="de-DE">
                <a:latin typeface="Calibri" panose="020F0502020204030204" pitchFamily="34" charset="0"/>
                <a:ea typeface="Calibri" panose="020F0502020204030204" pitchFamily="34" charset="0"/>
                <a:cs typeface="Calibri" panose="020F0502020204030204" pitchFamily="34" charset="0"/>
              </a:rPr>
              <a:t> (nachname, vorname, telefon)</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a:t>
            </a:r>
            <a:endParaRPr lang="de-CH" dirty="0">
              <a:latin typeface="Calibri" pitchFamily="34" charset="0"/>
              <a:cs typeface="Calibri"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1"/>
          <p:cNvSpPr>
            <a:spLocks noChangeArrowheads="1"/>
          </p:cNvSpPr>
          <p:nvPr/>
        </p:nvSpPr>
        <p:spPr bwMode="auto">
          <a:xfrm>
            <a:off x="357188" y="571500"/>
            <a:ext cx="83962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b="1">
              <a:solidFill>
                <a:srgbClr val="0000CC"/>
              </a:solidFill>
              <a:latin typeface="Arial" panose="020B0604020202020204" pitchFamily="34" charset="0"/>
            </a:endParaRPr>
          </a:p>
        </p:txBody>
      </p:sp>
      <p:sp>
        <p:nvSpPr>
          <p:cNvPr id="123936" name="Rectangle 32"/>
          <p:cNvSpPr>
            <a:spLocks noChangeArrowheads="1"/>
          </p:cNvSpPr>
          <p:nvPr/>
        </p:nvSpPr>
        <p:spPr bwMode="auto">
          <a:xfrm>
            <a:off x="285750" y="1785938"/>
            <a:ext cx="8715375"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1363" indent="-282575">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pPr>
            <a:r>
              <a:rPr lang="de-DE" altLang="de-DE" sz="2000" b="1">
                <a:solidFill>
                  <a:srgbClr val="0000CC"/>
                </a:solidFill>
                <a:latin typeface="Calibri" panose="020F0502020204030204" pitchFamily="34" charset="0"/>
                <a:ea typeface="Calibri" panose="020F0502020204030204" pitchFamily="34" charset="0"/>
                <a:cs typeface="Calibri" panose="020F0502020204030204" pitchFamily="34" charset="0"/>
              </a:rPr>
              <a:t>Beispiele </a:t>
            </a:r>
          </a:p>
          <a:p>
            <a:pPr lvl="1">
              <a:spcBef>
                <a:spcPct val="20000"/>
              </a:spcBef>
            </a:pP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für relationale Tabellen mit benutzerdefinierten Spalten:</a:t>
            </a:r>
          </a:p>
          <a:p>
            <a:pPr>
              <a:spcBef>
                <a:spcPct val="100000"/>
              </a:spcBef>
            </a:pPr>
            <a:r>
              <a:rPr lang="de-DE" altLang="de-DE" sz="1800">
                <a:latin typeface="Calibri" panose="020F0502020204030204" pitchFamily="34" charset="0"/>
                <a:ea typeface="Calibri" panose="020F0502020204030204" pitchFamily="34" charset="0"/>
                <a:cs typeface="Calibri" panose="020F0502020204030204" pitchFamily="34" charset="0"/>
              </a:rPr>
              <a:t>	</a:t>
            </a:r>
            <a:r>
              <a:rPr lang="de-DE" altLang="de-DE" sz="1600">
                <a:latin typeface="Calibri" panose="020F0502020204030204" pitchFamily="34" charset="0"/>
                <a:ea typeface="Calibri" panose="020F0502020204030204" pitchFamily="34" charset="0"/>
                <a:cs typeface="Calibri" panose="020F0502020204030204" pitchFamily="34" charset="0"/>
              </a:rPr>
              <a:t>CREATE TYPE xyz_typ AS OBJECT 	</a:t>
            </a:r>
            <a:br>
              <a:rPr lang="de-DE" altLang="de-DE" sz="1600">
                <a:latin typeface="Calibri" panose="020F0502020204030204" pitchFamily="34" charset="0"/>
                <a:ea typeface="Calibri" panose="020F0502020204030204" pitchFamily="34" charset="0"/>
                <a:cs typeface="Calibri" panose="020F0502020204030204" pitchFamily="34" charset="0"/>
              </a:rPr>
            </a:br>
            <a:r>
              <a:rPr lang="de-DE" altLang="de-DE" sz="1600">
                <a:latin typeface="Calibri" panose="020F0502020204030204" pitchFamily="34" charset="0"/>
                <a:ea typeface="Calibri" panose="020F0502020204030204" pitchFamily="34" charset="0"/>
                <a:cs typeface="Calibri" panose="020F0502020204030204" pitchFamily="34" charset="0"/>
              </a:rPr>
              <a:t>	(a1 VARCHAR2(10), a2 VARCHAR2(10)); </a:t>
            </a:r>
          </a:p>
          <a:p>
            <a:r>
              <a:rPr lang="de-DE" altLang="de-DE" sz="1600">
                <a:latin typeface="Calibri" panose="020F0502020204030204" pitchFamily="34" charset="0"/>
                <a:ea typeface="Calibri" panose="020F0502020204030204" pitchFamily="34" charset="0"/>
                <a:cs typeface="Calibri" panose="020F0502020204030204" pitchFamily="34" charset="0"/>
              </a:rPr>
              <a:t>	/</a:t>
            </a:r>
          </a:p>
          <a:p>
            <a:r>
              <a:rPr lang="de-DE" altLang="de-DE" sz="1600">
                <a:latin typeface="Calibri" panose="020F0502020204030204" pitchFamily="34" charset="0"/>
                <a:ea typeface="Calibri" panose="020F0502020204030204" pitchFamily="34" charset="0"/>
                <a:cs typeface="Calibri" panose="020F0502020204030204" pitchFamily="34" charset="0"/>
              </a:rPr>
              <a:t>	CREATE TABLE xyz_tab  (t1   xyz_typ, t2   VARCHAR2(100)); </a:t>
            </a:r>
          </a:p>
          <a:p>
            <a:r>
              <a:rPr lang="de-DE" altLang="de-DE" sz="1600">
                <a:latin typeface="Calibri" panose="020F0502020204030204" pitchFamily="34" charset="0"/>
                <a:ea typeface="Calibri" panose="020F0502020204030204" pitchFamily="34" charset="0"/>
                <a:cs typeface="Calibri" panose="020F0502020204030204" pitchFamily="34" charset="0"/>
              </a:rPr>
              <a:t>	INSERT INTO xyz_tab VALUES (</a:t>
            </a:r>
            <a:r>
              <a:rPr lang="de-DE" altLang="de-DE" sz="1600">
                <a:solidFill>
                  <a:srgbClr val="0000CC"/>
                </a:solidFill>
                <a:latin typeface="Calibri" panose="020F0502020204030204" pitchFamily="34" charset="0"/>
                <a:ea typeface="Calibri" panose="020F0502020204030204" pitchFamily="34" charset="0"/>
                <a:cs typeface="Calibri" panose="020F0502020204030204" pitchFamily="34" charset="0"/>
              </a:rPr>
              <a:t>xyz_typ</a:t>
            </a:r>
            <a:r>
              <a:rPr lang="de-DE" altLang="de-DE" sz="1600">
                <a:solidFill>
                  <a:srgbClr val="3366CC"/>
                </a:solidFill>
                <a:latin typeface="Calibri" panose="020F0502020204030204" pitchFamily="34" charset="0"/>
                <a:ea typeface="Calibri" panose="020F0502020204030204" pitchFamily="34" charset="0"/>
                <a:cs typeface="Calibri" panose="020F0502020204030204" pitchFamily="34" charset="0"/>
              </a:rPr>
              <a:t> </a:t>
            </a:r>
            <a:r>
              <a:rPr lang="de-DE" altLang="de-DE" sz="1600">
                <a:latin typeface="Calibri" panose="020F0502020204030204" pitchFamily="34" charset="0"/>
                <a:ea typeface="Calibri" panose="020F0502020204030204" pitchFamily="34" charset="0"/>
                <a:cs typeface="Calibri" panose="020F0502020204030204" pitchFamily="34" charset="0"/>
              </a:rPr>
              <a:t>('hello', 'world'),  'Ich komme!');</a:t>
            </a:r>
          </a:p>
          <a:p>
            <a:endParaRPr lang="de-DE" altLang="de-DE" sz="1600">
              <a:latin typeface="Calibri" panose="020F0502020204030204" pitchFamily="34" charset="0"/>
              <a:ea typeface="Calibri" panose="020F0502020204030204" pitchFamily="34" charset="0"/>
              <a:cs typeface="Calibri" panose="020F0502020204030204" pitchFamily="34" charset="0"/>
            </a:endParaRPr>
          </a:p>
          <a:p>
            <a:r>
              <a:rPr lang="de-DE" altLang="de-DE" sz="1600">
                <a:latin typeface="Calibri" panose="020F0502020204030204" pitchFamily="34" charset="0"/>
                <a:ea typeface="Calibri" panose="020F0502020204030204" pitchFamily="34" charset="0"/>
                <a:cs typeface="Calibri" panose="020F0502020204030204" pitchFamily="34" charset="0"/>
              </a:rPr>
              <a:t>	CREATE TABLE kunden  (firmenname          VARCHAR2(100),</a:t>
            </a:r>
            <a:br>
              <a:rPr lang="de-DE" altLang="de-DE" sz="1600">
                <a:latin typeface="Calibri" panose="020F0502020204030204" pitchFamily="34" charset="0"/>
                <a:ea typeface="Calibri" panose="020F0502020204030204" pitchFamily="34" charset="0"/>
                <a:cs typeface="Calibri" panose="020F0502020204030204" pitchFamily="34" charset="0"/>
              </a:rPr>
            </a:br>
            <a:r>
              <a:rPr lang="de-DE" altLang="de-DE" sz="1600">
                <a:latin typeface="Calibri" panose="020F0502020204030204" pitchFamily="34" charset="0"/>
                <a:ea typeface="Calibri" panose="020F0502020204030204" pitchFamily="34" charset="0"/>
                <a:cs typeface="Calibri" panose="020F0502020204030204" pitchFamily="34" charset="0"/>
              </a:rPr>
              <a:t>	                            	     adresse                 </a:t>
            </a:r>
            <a:r>
              <a:rPr lang="de-DE" altLang="de-DE" sz="1600">
                <a:solidFill>
                  <a:srgbClr val="0000CC"/>
                </a:solidFill>
                <a:latin typeface="Calibri" panose="020F0502020204030204" pitchFamily="34" charset="0"/>
                <a:ea typeface="Calibri" panose="020F0502020204030204" pitchFamily="34" charset="0"/>
                <a:cs typeface="Calibri" panose="020F0502020204030204" pitchFamily="34" charset="0"/>
              </a:rPr>
              <a:t>adr_t</a:t>
            </a:r>
            <a:r>
              <a:rPr lang="de-DE" altLang="de-DE" sz="1600">
                <a:latin typeface="Calibri" panose="020F0502020204030204" pitchFamily="34" charset="0"/>
                <a:ea typeface="Calibri" panose="020F0502020204030204" pitchFamily="34" charset="0"/>
                <a:cs typeface="Calibri" panose="020F0502020204030204" pitchFamily="34" charset="0"/>
              </a:rPr>
              <a:t>,</a:t>
            </a:r>
            <a:br>
              <a:rPr lang="de-DE" altLang="de-DE" sz="1600">
                <a:latin typeface="Calibri" panose="020F0502020204030204" pitchFamily="34" charset="0"/>
                <a:ea typeface="Calibri" panose="020F0502020204030204" pitchFamily="34" charset="0"/>
                <a:cs typeface="Calibri" panose="020F0502020204030204" pitchFamily="34" charset="0"/>
              </a:rPr>
            </a:br>
            <a:r>
              <a:rPr lang="de-DE" altLang="de-DE" sz="1600">
                <a:latin typeface="Calibri" panose="020F0502020204030204" pitchFamily="34" charset="0"/>
                <a:ea typeface="Calibri" panose="020F0502020204030204" pitchFamily="34" charset="0"/>
                <a:cs typeface="Calibri" panose="020F0502020204030204" pitchFamily="34" charset="0"/>
              </a:rPr>
              <a:t>		                   ansprechpartner    </a:t>
            </a:r>
            <a:r>
              <a:rPr lang="de-DE" altLang="de-DE" sz="1600">
                <a:solidFill>
                  <a:srgbClr val="0000CC"/>
                </a:solidFill>
                <a:latin typeface="Calibri" panose="020F0502020204030204" pitchFamily="34" charset="0"/>
                <a:ea typeface="Calibri" panose="020F0502020204030204" pitchFamily="34" charset="0"/>
                <a:cs typeface="Calibri" panose="020F0502020204030204" pitchFamily="34" charset="0"/>
              </a:rPr>
              <a:t>ansp_t</a:t>
            </a:r>
            <a:r>
              <a:rPr lang="de-DE" altLang="de-DE" sz="1600">
                <a:latin typeface="Calibri" panose="020F0502020204030204" pitchFamily="34" charset="0"/>
                <a:ea typeface="Calibri" panose="020F0502020204030204" pitchFamily="34" charset="0"/>
                <a:cs typeface="Calibri" panose="020F0502020204030204" pitchFamily="34" charset="0"/>
              </a:rPr>
              <a:t>);</a:t>
            </a:r>
          </a:p>
          <a:p>
            <a:r>
              <a:rPr lang="de-DE" altLang="de-DE" sz="1600">
                <a:latin typeface="Calibri" panose="020F0502020204030204" pitchFamily="34" charset="0"/>
                <a:ea typeface="Calibri" panose="020F0502020204030204" pitchFamily="34" charset="0"/>
                <a:cs typeface="Calibri" panose="020F0502020204030204" pitchFamily="34" charset="0"/>
              </a:rPr>
              <a:t>	INSERT INTO kunden VALUES ('Konkurs AG', </a:t>
            </a:r>
            <a:br>
              <a:rPr lang="de-DE" altLang="de-DE" sz="1600">
                <a:latin typeface="Calibri" panose="020F0502020204030204" pitchFamily="34" charset="0"/>
                <a:ea typeface="Calibri" panose="020F0502020204030204" pitchFamily="34" charset="0"/>
                <a:cs typeface="Calibri" panose="020F0502020204030204" pitchFamily="34" charset="0"/>
              </a:rPr>
            </a:br>
            <a:r>
              <a:rPr lang="de-DE" altLang="de-DE" sz="1600">
                <a:latin typeface="Calibri" panose="020F0502020204030204" pitchFamily="34" charset="0"/>
                <a:ea typeface="Calibri" panose="020F0502020204030204" pitchFamily="34" charset="0"/>
                <a:cs typeface="Calibri" panose="020F0502020204030204" pitchFamily="34" charset="0"/>
              </a:rPr>
              <a:t>                                                     </a:t>
            </a:r>
            <a:r>
              <a:rPr lang="de-DE" altLang="de-DE" sz="1600">
                <a:solidFill>
                  <a:srgbClr val="0000CC"/>
                </a:solidFill>
                <a:latin typeface="Calibri" panose="020F0502020204030204" pitchFamily="34" charset="0"/>
                <a:ea typeface="Calibri" panose="020F0502020204030204" pitchFamily="34" charset="0"/>
                <a:cs typeface="Calibri" panose="020F0502020204030204" pitchFamily="34" charset="0"/>
              </a:rPr>
              <a:t>adr_t</a:t>
            </a:r>
            <a:r>
              <a:rPr lang="de-DE" altLang="de-DE" sz="1600">
                <a:solidFill>
                  <a:srgbClr val="3366CC"/>
                </a:solidFill>
                <a:latin typeface="Calibri" panose="020F0502020204030204" pitchFamily="34" charset="0"/>
                <a:ea typeface="Calibri" panose="020F0502020204030204" pitchFamily="34" charset="0"/>
                <a:cs typeface="Calibri" panose="020F0502020204030204" pitchFamily="34" charset="0"/>
              </a:rPr>
              <a:t> </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Blumenweg</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 </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14</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 51647, </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GM</a:t>
            </a:r>
            <a:r>
              <a:rPr lang="de-DE" altLang="de-DE" sz="1600">
                <a:latin typeface="Calibri" panose="020F0502020204030204" pitchFamily="34" charset="0"/>
                <a:ea typeface="Calibri" panose="020F0502020204030204" pitchFamily="34" charset="0"/>
                <a:cs typeface="Calibri" panose="020F0502020204030204" pitchFamily="34" charset="0"/>
              </a:rPr>
              <a:t>'),</a:t>
            </a:r>
            <a:br>
              <a:rPr lang="de-DE" altLang="de-DE" sz="1600">
                <a:latin typeface="Calibri" panose="020F0502020204030204" pitchFamily="34" charset="0"/>
                <a:ea typeface="Calibri" panose="020F0502020204030204" pitchFamily="34" charset="0"/>
                <a:cs typeface="Calibri" panose="020F0502020204030204" pitchFamily="34" charset="0"/>
              </a:rPr>
            </a:br>
            <a:r>
              <a:rPr lang="de-DE" altLang="de-DE" sz="1600">
                <a:latin typeface="Calibri" panose="020F0502020204030204" pitchFamily="34" charset="0"/>
                <a:ea typeface="Calibri" panose="020F0502020204030204" pitchFamily="34" charset="0"/>
                <a:cs typeface="Calibri" panose="020F0502020204030204" pitchFamily="34" charset="0"/>
              </a:rPr>
              <a:t>                                                                         </a:t>
            </a:r>
            <a:r>
              <a:rPr lang="de-DE" altLang="de-DE" sz="1600">
                <a:solidFill>
                  <a:srgbClr val="0000CC"/>
                </a:solidFill>
                <a:latin typeface="Calibri" panose="020F0502020204030204" pitchFamily="34" charset="0"/>
                <a:ea typeface="Calibri" panose="020F0502020204030204" pitchFamily="34" charset="0"/>
                <a:cs typeface="Calibri" panose="020F0502020204030204" pitchFamily="34" charset="0"/>
              </a:rPr>
              <a:t>ansp_t</a:t>
            </a:r>
            <a:r>
              <a:rPr lang="de-DE" altLang="de-DE" sz="1600">
                <a:solidFill>
                  <a:srgbClr val="3366CC"/>
                </a:solidFill>
                <a:latin typeface="Calibri" panose="020F0502020204030204" pitchFamily="34" charset="0"/>
                <a:ea typeface="Calibri" panose="020F0502020204030204" pitchFamily="34" charset="0"/>
                <a:cs typeface="Calibri" panose="020F0502020204030204" pitchFamily="34" charset="0"/>
              </a:rPr>
              <a:t> </a:t>
            </a:r>
            <a:r>
              <a:rPr lang="de-DE" altLang="de-DE" sz="1600">
                <a:latin typeface="Calibri" panose="020F0502020204030204" pitchFamily="34" charset="0"/>
                <a:ea typeface="Calibri" panose="020F0502020204030204" pitchFamily="34" charset="0"/>
                <a:cs typeface="Calibri" panose="020F0502020204030204" pitchFamily="34" charset="0"/>
              </a:rPr>
              <a:t>('</a:t>
            </a:r>
            <a:r>
              <a:rPr lang="de-DE" altLang="de-DE" sz="1600" b="1">
                <a:latin typeface="Calibri" panose="020F0502020204030204" pitchFamily="34" charset="0"/>
                <a:ea typeface="Calibri" panose="020F0502020204030204" pitchFamily="34" charset="0"/>
                <a:cs typeface="Calibri" panose="020F0502020204030204" pitchFamily="34" charset="0"/>
              </a:rPr>
              <a:t>Müller</a:t>
            </a:r>
            <a:r>
              <a:rPr lang="de-DE" altLang="de-DE" sz="1600">
                <a:latin typeface="Calibri" panose="020F0502020204030204" pitchFamily="34" charset="0"/>
                <a:ea typeface="Calibri" panose="020F0502020204030204" pitchFamily="34" charset="0"/>
                <a:cs typeface="Calibri" panose="020F0502020204030204" pitchFamily="34" charset="0"/>
              </a:rPr>
              <a:t>', '</a:t>
            </a:r>
            <a:r>
              <a:rPr lang="de-DE" altLang="de-DE" sz="1600" b="1">
                <a:latin typeface="Calibri" panose="020F0502020204030204" pitchFamily="34" charset="0"/>
                <a:ea typeface="Calibri" panose="020F0502020204030204" pitchFamily="34" charset="0"/>
                <a:cs typeface="Calibri" panose="020F0502020204030204" pitchFamily="34" charset="0"/>
              </a:rPr>
              <a:t>Elfriede</a:t>
            </a:r>
            <a:r>
              <a:rPr lang="de-DE" altLang="de-DE" sz="1600">
                <a:latin typeface="Calibri" panose="020F0502020204030204" pitchFamily="34" charset="0"/>
                <a:ea typeface="Calibri" panose="020F0502020204030204" pitchFamily="34" charset="0"/>
                <a:cs typeface="Calibri" panose="020F0502020204030204" pitchFamily="34" charset="0"/>
              </a:rPr>
              <a:t>', </a:t>
            </a:r>
            <a:r>
              <a:rPr lang="de-DE" altLang="de-DE" sz="1600" b="1">
                <a:latin typeface="Calibri" panose="020F0502020204030204" pitchFamily="34" charset="0"/>
                <a:ea typeface="Calibri" panose="020F0502020204030204" pitchFamily="34" charset="0"/>
                <a:cs typeface="Calibri" panose="020F0502020204030204" pitchFamily="34" charset="0"/>
              </a:rPr>
              <a:t>02261819623</a:t>
            </a:r>
            <a:r>
              <a:rPr lang="de-DE" altLang="de-DE" sz="1600">
                <a:latin typeface="Calibri" panose="020F0502020204030204" pitchFamily="34" charset="0"/>
                <a:ea typeface="Calibri" panose="020F0502020204030204" pitchFamily="34" charset="0"/>
                <a:cs typeface="Calibri" panose="020F0502020204030204" pitchFamily="34" charset="0"/>
              </a:rPr>
              <a:t>) );</a:t>
            </a:r>
          </a:p>
        </p:txBody>
      </p:sp>
      <p:sp>
        <p:nvSpPr>
          <p:cNvPr id="123937" name="AutoShape 33"/>
          <p:cNvSpPr>
            <a:spLocks/>
          </p:cNvSpPr>
          <p:nvPr/>
        </p:nvSpPr>
        <p:spPr bwMode="auto">
          <a:xfrm>
            <a:off x="714375" y="5572125"/>
            <a:ext cx="2590800" cy="338138"/>
          </a:xfrm>
          <a:prstGeom prst="accentCallout2">
            <a:avLst>
              <a:gd name="adj1" fmla="val 33801"/>
              <a:gd name="adj2" fmla="val 103306"/>
              <a:gd name="adj3" fmla="val 33801"/>
              <a:gd name="adj4" fmla="val 122519"/>
              <a:gd name="adj5" fmla="val 468"/>
              <a:gd name="adj6" fmla="val 132778"/>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b="1">
                <a:latin typeface="Calibri" panose="020F0502020204030204" pitchFamily="34" charset="0"/>
                <a:ea typeface="Calibri" panose="020F0502020204030204" pitchFamily="34" charset="0"/>
                <a:cs typeface="Calibri" panose="020F0502020204030204" pitchFamily="34" charset="0"/>
              </a:rPr>
              <a:t>Konstruktormethoden</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3936">
                                            <p:txEl>
                                              <p:pRg st="0" end="0"/>
                                            </p:txEl>
                                          </p:spTgt>
                                        </p:tgtEl>
                                        <p:attrNameLst>
                                          <p:attrName>style.visibility</p:attrName>
                                        </p:attrNameLst>
                                      </p:cBhvr>
                                      <p:to>
                                        <p:strVal val="visible"/>
                                      </p:to>
                                    </p:set>
                                    <p:anim calcmode="lin" valueType="num">
                                      <p:cBhvr additive="base">
                                        <p:cTn id="7" dur="500" fill="hold"/>
                                        <p:tgtEl>
                                          <p:spTgt spid="1239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393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3936">
                                            <p:txEl>
                                              <p:pRg st="1" end="1"/>
                                            </p:txEl>
                                          </p:spTgt>
                                        </p:tgtEl>
                                        <p:attrNameLst>
                                          <p:attrName>style.visibility</p:attrName>
                                        </p:attrNameLst>
                                      </p:cBhvr>
                                      <p:to>
                                        <p:strVal val="visible"/>
                                      </p:to>
                                    </p:set>
                                    <p:anim calcmode="lin" valueType="num">
                                      <p:cBhvr additive="base">
                                        <p:cTn id="11" dur="500" fill="hold"/>
                                        <p:tgtEl>
                                          <p:spTgt spid="12393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393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3936">
                                            <p:txEl>
                                              <p:pRg st="2" end="2"/>
                                            </p:txEl>
                                          </p:spTgt>
                                        </p:tgtEl>
                                        <p:attrNameLst>
                                          <p:attrName>style.visibility</p:attrName>
                                        </p:attrNameLst>
                                      </p:cBhvr>
                                      <p:to>
                                        <p:strVal val="visible"/>
                                      </p:to>
                                    </p:set>
                                    <p:anim calcmode="lin" valueType="num">
                                      <p:cBhvr additive="base">
                                        <p:cTn id="17" dur="500" fill="hold"/>
                                        <p:tgtEl>
                                          <p:spTgt spid="12393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393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3936">
                                            <p:txEl>
                                              <p:pRg st="3" end="3"/>
                                            </p:txEl>
                                          </p:spTgt>
                                        </p:tgtEl>
                                        <p:attrNameLst>
                                          <p:attrName>style.visibility</p:attrName>
                                        </p:attrNameLst>
                                      </p:cBhvr>
                                      <p:to>
                                        <p:strVal val="visible"/>
                                      </p:to>
                                    </p:set>
                                    <p:anim calcmode="lin" valueType="num">
                                      <p:cBhvr additive="base">
                                        <p:cTn id="23" dur="500" fill="hold"/>
                                        <p:tgtEl>
                                          <p:spTgt spid="12393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393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23936">
                                            <p:txEl>
                                              <p:pRg st="4" end="4"/>
                                            </p:txEl>
                                          </p:spTgt>
                                        </p:tgtEl>
                                        <p:attrNameLst>
                                          <p:attrName>style.visibility</p:attrName>
                                        </p:attrNameLst>
                                      </p:cBhvr>
                                      <p:to>
                                        <p:strVal val="visible"/>
                                      </p:to>
                                    </p:set>
                                    <p:anim calcmode="lin" valueType="num">
                                      <p:cBhvr additive="base">
                                        <p:cTn id="29" dur="500" fill="hold"/>
                                        <p:tgtEl>
                                          <p:spTgt spid="123936">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2393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3936">
                                            <p:txEl>
                                              <p:pRg st="5" end="5"/>
                                            </p:txEl>
                                          </p:spTgt>
                                        </p:tgtEl>
                                        <p:attrNameLst>
                                          <p:attrName>style.visibility</p:attrName>
                                        </p:attrNameLst>
                                      </p:cBhvr>
                                      <p:to>
                                        <p:strVal val="visible"/>
                                      </p:to>
                                    </p:set>
                                    <p:anim calcmode="lin" valueType="num">
                                      <p:cBhvr additive="base">
                                        <p:cTn id="35" dur="500" fill="hold"/>
                                        <p:tgtEl>
                                          <p:spTgt spid="123936">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2393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23936">
                                            <p:txEl>
                                              <p:pRg st="7" end="7"/>
                                            </p:txEl>
                                          </p:spTgt>
                                        </p:tgtEl>
                                        <p:attrNameLst>
                                          <p:attrName>style.visibility</p:attrName>
                                        </p:attrNameLst>
                                      </p:cBhvr>
                                      <p:to>
                                        <p:strVal val="visible"/>
                                      </p:to>
                                    </p:set>
                                    <p:anim calcmode="lin" valueType="num">
                                      <p:cBhvr additive="base">
                                        <p:cTn id="41" dur="500" fill="hold"/>
                                        <p:tgtEl>
                                          <p:spTgt spid="123936">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2393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23936">
                                            <p:txEl>
                                              <p:pRg st="8" end="8"/>
                                            </p:txEl>
                                          </p:spTgt>
                                        </p:tgtEl>
                                        <p:attrNameLst>
                                          <p:attrName>style.visibility</p:attrName>
                                        </p:attrNameLst>
                                      </p:cBhvr>
                                      <p:to>
                                        <p:strVal val="visible"/>
                                      </p:to>
                                    </p:set>
                                    <p:anim calcmode="lin" valueType="num">
                                      <p:cBhvr additive="base">
                                        <p:cTn id="47" dur="500" fill="hold"/>
                                        <p:tgtEl>
                                          <p:spTgt spid="123936">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2393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23936">
                                            <p:txEl>
                                              <p:pRg st="2" end="2"/>
                                            </p:txEl>
                                          </p:spTgt>
                                        </p:tgtEl>
                                        <p:attrNameLst>
                                          <p:attrName>style.visibility</p:attrName>
                                        </p:attrNameLst>
                                      </p:cBhvr>
                                      <p:to>
                                        <p:strVal val="visible"/>
                                      </p:to>
                                    </p:set>
                                    <p:animEffect transition="in" filter="wipe(left)">
                                      <p:cBhvr>
                                        <p:cTn id="53" dur="500"/>
                                        <p:tgtEl>
                                          <p:spTgt spid="123936">
                                            <p:txEl>
                                              <p:pRg st="2" end="2"/>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23937"/>
                                        </p:tgtEl>
                                        <p:attrNameLst>
                                          <p:attrName>style.visibility</p:attrName>
                                        </p:attrNameLst>
                                      </p:cBhvr>
                                      <p:to>
                                        <p:strVal val="visible"/>
                                      </p:to>
                                    </p:set>
                                    <p:animEffect transition="in" filter="wipe(right)">
                                      <p:cBhvr>
                                        <p:cTn id="58" dur="500"/>
                                        <p:tgtEl>
                                          <p:spTgt spid="123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6" grpId="0" build="p" autoUpdateAnimBg="0"/>
      <p:bldP spid="12393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7"/>
          <p:cNvSpPr>
            <a:spLocks noChangeArrowheads="1"/>
          </p:cNvSpPr>
          <p:nvPr/>
        </p:nvSpPr>
        <p:spPr bwMode="auto">
          <a:xfrm>
            <a:off x="357188" y="571500"/>
            <a:ext cx="83962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b="1">
              <a:solidFill>
                <a:srgbClr val="0000CC"/>
              </a:solidFill>
              <a:latin typeface="Arial" panose="020B0604020202020204" pitchFamily="34" charset="0"/>
            </a:endParaRPr>
          </a:p>
        </p:txBody>
      </p:sp>
      <p:sp>
        <p:nvSpPr>
          <p:cNvPr id="126020" name="Rectangle 68"/>
          <p:cNvSpPr>
            <a:spLocks noChangeArrowheads="1"/>
          </p:cNvSpPr>
          <p:nvPr/>
        </p:nvSpPr>
        <p:spPr bwMode="auto">
          <a:xfrm>
            <a:off x="285750" y="1857375"/>
            <a:ext cx="8178800"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pPr>
            <a:r>
              <a:rPr lang="de-DE" altLang="de-DE" sz="1800" b="1">
                <a:solidFill>
                  <a:srgbClr val="0000CC"/>
                </a:solidFill>
                <a:latin typeface="Calibri" panose="020F0502020204030204" pitchFamily="34" charset="0"/>
                <a:ea typeface="Calibri" panose="020F0502020204030204" pitchFamily="34" charset="0"/>
                <a:cs typeface="Calibri" panose="020F0502020204030204" pitchFamily="34" charset="0"/>
              </a:rPr>
              <a:t>SELECT</a:t>
            </a:r>
            <a:r>
              <a:rPr lang="de-DE" altLang="de-DE" sz="1800">
                <a:solidFill>
                  <a:srgbClr val="3333FF"/>
                </a:solidFill>
                <a:latin typeface="Calibri" panose="020F0502020204030204" pitchFamily="34" charset="0"/>
                <a:ea typeface="Calibri" panose="020F0502020204030204" pitchFamily="34" charset="0"/>
                <a:cs typeface="Calibri" panose="020F0502020204030204" pitchFamily="34" charset="0"/>
              </a:rPr>
              <a:t> </a:t>
            </a:r>
            <a:r>
              <a:rPr lang="de-DE" altLang="de-DE" sz="1800">
                <a:latin typeface="Calibri" panose="020F0502020204030204" pitchFamily="34" charset="0"/>
                <a:ea typeface="Calibri" panose="020F0502020204030204" pitchFamily="34" charset="0"/>
                <a:cs typeface="Calibri" panose="020F0502020204030204" pitchFamily="34" charset="0"/>
              </a:rPr>
              <a:t>bei Tabellen mit benutzerdefinierten Spalten</a:t>
            </a:r>
          </a:p>
          <a:p>
            <a:pPr>
              <a:spcBef>
                <a:spcPct val="20000"/>
              </a:spcBef>
            </a:pP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Beispiele:</a:t>
            </a: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 FROM kunden;</a:t>
            </a: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firmenname,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adresse</a:t>
            </a:r>
            <a:r>
              <a:rPr lang="de-DE" altLang="de-DE" sz="1800">
                <a:latin typeface="Calibri" panose="020F0502020204030204" pitchFamily="34" charset="0"/>
                <a:ea typeface="Calibri" panose="020F0502020204030204" pitchFamily="34" charset="0"/>
                <a:cs typeface="Calibri" panose="020F0502020204030204" pitchFamily="34" charset="0"/>
              </a:rPr>
              <a:t> FROM kunden;</a:t>
            </a: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k.firmenname,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k.ansprechpartner</a:t>
            </a:r>
            <a:r>
              <a:rPr lang="de-DE" altLang="de-DE" sz="1800">
                <a:latin typeface="Calibri" panose="020F0502020204030204" pitchFamily="34" charset="0"/>
                <a:ea typeface="Calibri" panose="020F0502020204030204" pitchFamily="34" charset="0"/>
                <a:cs typeface="Calibri" panose="020F0502020204030204" pitchFamily="34" charset="0"/>
              </a:rPr>
              <a:t> FROM kunden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k</a:t>
            </a:r>
            <a:r>
              <a:rPr lang="de-DE" altLang="de-DE" sz="1800">
                <a:latin typeface="Calibri" panose="020F0502020204030204" pitchFamily="34" charset="0"/>
                <a:ea typeface="Calibri" panose="020F0502020204030204" pitchFamily="34" charset="0"/>
                <a:cs typeface="Calibri" panose="020F0502020204030204" pitchFamily="34" charset="0"/>
              </a:rPr>
              <a:t>;</a:t>
            </a: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k.firmenname,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k.ansprechpartner.nachname</a:t>
            </a:r>
            <a:r>
              <a:rPr lang="de-DE" altLang="de-DE" sz="1800">
                <a:latin typeface="Calibri" panose="020F0502020204030204" pitchFamily="34" charset="0"/>
                <a:ea typeface="Calibri" panose="020F0502020204030204" pitchFamily="34" charset="0"/>
                <a:cs typeface="Calibri" panose="020F0502020204030204" pitchFamily="34" charset="0"/>
              </a:rPr>
              <a:t>, </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k.ansprechpartner.telefon</a:t>
            </a:r>
            <a:r>
              <a:rPr lang="de-DE" altLang="de-DE" sz="1800">
                <a:latin typeface="Calibri" panose="020F0502020204030204" pitchFamily="34" charset="0"/>
                <a:ea typeface="Calibri" panose="020F0502020204030204" pitchFamily="34" charset="0"/>
                <a:cs typeface="Calibri" panose="020F0502020204030204" pitchFamily="34" charset="0"/>
              </a:rPr>
              <a:t> FROM kunden </a:t>
            </a:r>
            <a:r>
              <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rPr>
              <a:t>k</a:t>
            </a:r>
            <a:r>
              <a:rPr lang="de-DE" altLang="de-DE" sz="1800">
                <a:latin typeface="Calibri" panose="020F0502020204030204" pitchFamily="34" charset="0"/>
                <a:ea typeface="Calibri" panose="020F0502020204030204" pitchFamily="34" charset="0"/>
                <a:cs typeface="Calibri" panose="020F0502020204030204" pitchFamily="34" charset="0"/>
              </a:rPr>
              <a:t>;</a:t>
            </a:r>
            <a:endParaRPr lang="de-DE" altLang="de-DE" sz="1800">
              <a:solidFill>
                <a:srgbClr val="0000CC"/>
              </a:solidFill>
              <a:latin typeface="Calibri" panose="020F0502020204030204" pitchFamily="34" charset="0"/>
              <a:ea typeface="Calibri" panose="020F0502020204030204" pitchFamily="34" charset="0"/>
              <a:cs typeface="Calibri" panose="020F0502020204030204" pitchFamily="34" charset="0"/>
            </a:endParaRPr>
          </a:p>
          <a:p>
            <a:pPr>
              <a:spcBef>
                <a:spcPct val="20000"/>
              </a:spcBef>
            </a:pPr>
            <a:endParaRPr lang="de-DE" altLang="de-DE" sz="1800">
              <a:latin typeface="Calibri" panose="020F0502020204030204" pitchFamily="34" charset="0"/>
              <a:ea typeface="Calibri" panose="020F0502020204030204" pitchFamily="34" charset="0"/>
              <a:cs typeface="Calibri" panose="020F0502020204030204" pitchFamily="34" charset="0"/>
            </a:endParaRP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firmenname, ansprechpartner.nachname,  </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ansprechpartner.telefon FROM kunden;</a:t>
            </a:r>
          </a:p>
          <a:p>
            <a:pPr>
              <a:spcBef>
                <a:spcPct val="50000"/>
              </a:spcBef>
            </a:pPr>
            <a:r>
              <a:rPr lang="de-DE" altLang="de-DE" sz="1800">
                <a:latin typeface="Calibri" panose="020F0502020204030204" pitchFamily="34" charset="0"/>
                <a:ea typeface="Calibri" panose="020F0502020204030204" pitchFamily="34" charset="0"/>
                <a:cs typeface="Calibri" panose="020F0502020204030204" pitchFamily="34" charset="0"/>
              </a:rPr>
              <a:t>SELECT kunden.firmenname, kunden.ansprechpartner.nachname, </a:t>
            </a:r>
            <a:br>
              <a:rPr lang="de-DE" altLang="de-DE" sz="1800">
                <a:latin typeface="Calibri" panose="020F0502020204030204" pitchFamily="34" charset="0"/>
                <a:ea typeface="Calibri" panose="020F0502020204030204" pitchFamily="34" charset="0"/>
                <a:cs typeface="Calibri" panose="020F0502020204030204" pitchFamily="34" charset="0"/>
              </a:rPr>
            </a:br>
            <a:r>
              <a:rPr lang="de-DE" altLang="de-DE" sz="1800">
                <a:latin typeface="Calibri" panose="020F0502020204030204" pitchFamily="34" charset="0"/>
                <a:ea typeface="Calibri" panose="020F0502020204030204" pitchFamily="34" charset="0"/>
                <a:cs typeface="Calibri" panose="020F0502020204030204" pitchFamily="34" charset="0"/>
              </a:rPr>
              <a:t>	 kunden.ansprechpartner.telefon FROM kunden;</a:t>
            </a:r>
          </a:p>
        </p:txBody>
      </p:sp>
      <p:sp>
        <p:nvSpPr>
          <p:cNvPr id="126021" name="AutoShape 69"/>
          <p:cNvSpPr>
            <a:spLocks/>
          </p:cNvSpPr>
          <p:nvPr/>
        </p:nvSpPr>
        <p:spPr bwMode="auto">
          <a:xfrm>
            <a:off x="6072188" y="2071688"/>
            <a:ext cx="2733675" cy="1041400"/>
          </a:xfrm>
          <a:prstGeom prst="accentCallout2">
            <a:avLst>
              <a:gd name="adj1" fmla="val 9875"/>
              <a:gd name="adj2" fmla="val -2509"/>
              <a:gd name="adj3" fmla="val 9875"/>
              <a:gd name="adj4" fmla="val -20847"/>
              <a:gd name="adj5" fmla="val 142870"/>
              <a:gd name="adj6" fmla="val -112028"/>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a:latin typeface="Calibri" panose="020F0502020204030204" pitchFamily="34" charset="0"/>
                <a:ea typeface="Calibri" panose="020F0502020204030204" pitchFamily="34" charset="0"/>
                <a:cs typeface="Calibri" panose="020F0502020204030204" pitchFamily="34" charset="0"/>
              </a:rPr>
              <a:t>Benutzerdefinierte Spalten sowie einzelne Felder daraus sind nur mittels Tabellenalias ansprechbar</a:t>
            </a:r>
          </a:p>
        </p:txBody>
      </p:sp>
      <p:grpSp>
        <p:nvGrpSpPr>
          <p:cNvPr id="2" name="Group 70"/>
          <p:cNvGrpSpPr>
            <a:grpSpLocks/>
          </p:cNvGrpSpPr>
          <p:nvPr/>
        </p:nvGrpSpPr>
        <p:grpSpPr bwMode="auto">
          <a:xfrm>
            <a:off x="6000750" y="4286250"/>
            <a:ext cx="2928938" cy="1428750"/>
            <a:chOff x="3871" y="2782"/>
            <a:chExt cx="1615" cy="1208"/>
          </a:xfrm>
        </p:grpSpPr>
        <p:sp>
          <p:nvSpPr>
            <p:cNvPr id="159751" name="AutoShape 71"/>
            <p:cNvSpPr>
              <a:spLocks/>
            </p:cNvSpPr>
            <p:nvPr/>
          </p:nvSpPr>
          <p:spPr bwMode="auto">
            <a:xfrm>
              <a:off x="4462" y="2782"/>
              <a:ext cx="1024" cy="729"/>
            </a:xfrm>
            <a:prstGeom prst="accentCallout2">
              <a:avLst>
                <a:gd name="adj1" fmla="val 9875"/>
                <a:gd name="adj2" fmla="val -7176"/>
                <a:gd name="adj3" fmla="val 9875"/>
                <a:gd name="adj4" fmla="val -91481"/>
                <a:gd name="adj5" fmla="val 65935"/>
                <a:gd name="adj6" fmla="val -214185"/>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a:latin typeface="Calibri" panose="020F0502020204030204" pitchFamily="34" charset="0"/>
                  <a:ea typeface="Calibri" panose="020F0502020204030204" pitchFamily="34" charset="0"/>
                  <a:cs typeface="Calibri" panose="020F0502020204030204" pitchFamily="34" charset="0"/>
                </a:rPr>
                <a:t>Funktioniert nicht</a:t>
              </a:r>
            </a:p>
          </p:txBody>
        </p:sp>
        <p:sp>
          <p:nvSpPr>
            <p:cNvPr id="159752" name="Line 72"/>
            <p:cNvSpPr>
              <a:spLocks noChangeShapeType="1"/>
            </p:cNvSpPr>
            <p:nvPr/>
          </p:nvSpPr>
          <p:spPr bwMode="auto">
            <a:xfrm flipV="1">
              <a:off x="3871" y="3446"/>
              <a:ext cx="512" cy="5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de-CH"/>
            </a:p>
          </p:txBody>
        </p:sp>
      </p:grpSp>
      <p:sp>
        <p:nvSpPr>
          <p:cNvPr id="8" name="Titel 7"/>
          <p:cNvSpPr>
            <a:spLocks noGrp="1"/>
          </p:cNvSpPr>
          <p:nvPr>
            <p:ph type="title"/>
          </p:nvPr>
        </p:nvSpPr>
        <p:spPr/>
        <p:txBody>
          <a:bodyPr>
            <a:normAutofit fontScale="90000"/>
          </a:bodyPr>
          <a:lstStyle/>
          <a:p>
            <a:pPr eaLnBrk="1" fontAlgn="auto" hangingPunct="1">
              <a:spcAft>
                <a:spcPts val="0"/>
              </a:spcAft>
              <a:defRPr/>
            </a:pPr>
            <a:r>
              <a:rPr lang="de-DE" b="1" dirty="0">
                <a:latin typeface="Arial" charset="0"/>
                <a:cs typeface="Arial" charset="0"/>
              </a:rPr>
              <a:t>Oracle OR-Feature</a:t>
            </a:r>
            <a:br>
              <a:rPr lang="de-DE" b="1" dirty="0">
                <a:latin typeface="Arial" charset="0"/>
                <a:cs typeface="Arial" charset="0"/>
              </a:rPr>
            </a:br>
            <a:r>
              <a:rPr lang="de-DE" b="1" dirty="0" err="1">
                <a:solidFill>
                  <a:srgbClr val="0000CC"/>
                </a:solidFill>
                <a:latin typeface="Arial" charset="0"/>
                <a:cs typeface="Arial" charset="0"/>
              </a:rPr>
              <a:t>user</a:t>
            </a:r>
            <a:r>
              <a:rPr lang="de-DE" b="1" dirty="0">
                <a:solidFill>
                  <a:srgbClr val="0000CC"/>
                </a:solidFill>
                <a:latin typeface="Arial" charset="0"/>
                <a:cs typeface="Arial" charset="0"/>
              </a:rPr>
              <a:t> </a:t>
            </a:r>
            <a:r>
              <a:rPr lang="de-DE" b="1" dirty="0" err="1">
                <a:solidFill>
                  <a:srgbClr val="0000CC"/>
                </a:solidFill>
                <a:latin typeface="Arial" charset="0"/>
                <a:cs typeface="Arial" charset="0"/>
              </a:rPr>
              <a:t>defined</a:t>
            </a:r>
            <a:r>
              <a:rPr lang="de-DE" b="1" dirty="0">
                <a:solidFill>
                  <a:srgbClr val="0000CC"/>
                </a:solidFill>
                <a:latin typeface="Arial" charset="0"/>
                <a:cs typeface="Arial" charset="0"/>
              </a:rPr>
              <a:t> </a:t>
            </a:r>
            <a:r>
              <a:rPr lang="de-DE" b="1" dirty="0" err="1">
                <a:solidFill>
                  <a:srgbClr val="0000CC"/>
                </a:solidFill>
                <a:latin typeface="Arial" charset="0"/>
                <a:cs typeface="Arial" charset="0"/>
              </a:rPr>
              <a:t>object</a:t>
            </a:r>
            <a:r>
              <a:rPr lang="de-DE" b="1" dirty="0">
                <a:solidFill>
                  <a:srgbClr val="0000CC"/>
                </a:solidFill>
                <a:latin typeface="Arial" charset="0"/>
                <a:cs typeface="Arial" charset="0"/>
              </a:rPr>
              <a:t> type</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020"/>
                                        </p:tgtEl>
                                        <p:attrNameLst>
                                          <p:attrName>style.visibility</p:attrName>
                                        </p:attrNameLst>
                                      </p:cBhvr>
                                      <p:to>
                                        <p:strVal val="visible"/>
                                      </p:to>
                                    </p:set>
                                    <p:anim calcmode="lin" valueType="num">
                                      <p:cBhvr additive="base">
                                        <p:cTn id="7" dur="500" fill="hold"/>
                                        <p:tgtEl>
                                          <p:spTgt spid="126020"/>
                                        </p:tgtEl>
                                        <p:attrNameLst>
                                          <p:attrName>ppt_x</p:attrName>
                                        </p:attrNameLst>
                                      </p:cBhvr>
                                      <p:tavLst>
                                        <p:tav tm="0">
                                          <p:val>
                                            <p:strVal val="0-#ppt_w/2"/>
                                          </p:val>
                                        </p:tav>
                                        <p:tav tm="100000">
                                          <p:val>
                                            <p:strVal val="#ppt_x"/>
                                          </p:val>
                                        </p:tav>
                                      </p:tavLst>
                                    </p:anim>
                                    <p:anim calcmode="lin" valueType="num">
                                      <p:cBhvr additive="base">
                                        <p:cTn id="8" dur="500" fill="hold"/>
                                        <p:tgtEl>
                                          <p:spTgt spid="1260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6021"/>
                                        </p:tgtEl>
                                        <p:attrNameLst>
                                          <p:attrName>style.visibility</p:attrName>
                                        </p:attrNameLst>
                                      </p:cBhvr>
                                      <p:to>
                                        <p:strVal val="visible"/>
                                      </p:to>
                                    </p:set>
                                    <p:anim calcmode="lin" valueType="num">
                                      <p:cBhvr additive="base">
                                        <p:cTn id="13" dur="500" fill="hold"/>
                                        <p:tgtEl>
                                          <p:spTgt spid="126021"/>
                                        </p:tgtEl>
                                        <p:attrNameLst>
                                          <p:attrName>ppt_x</p:attrName>
                                        </p:attrNameLst>
                                      </p:cBhvr>
                                      <p:tavLst>
                                        <p:tav tm="0">
                                          <p:val>
                                            <p:strVal val="0-#ppt_w/2"/>
                                          </p:val>
                                        </p:tav>
                                        <p:tav tm="100000">
                                          <p:val>
                                            <p:strVal val="#ppt_x"/>
                                          </p:val>
                                        </p:tav>
                                      </p:tavLst>
                                    </p:anim>
                                    <p:anim calcmode="lin" valueType="num">
                                      <p:cBhvr additive="base">
                                        <p:cTn id="14" dur="500" fill="hold"/>
                                        <p:tgtEl>
                                          <p:spTgt spid="1260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20" grpId="0" autoUpdateAnimBg="0"/>
      <p:bldP spid="12602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platzhalter 5"/>
          <p:cNvSpPr>
            <a:spLocks noGrp="1"/>
          </p:cNvSpPr>
          <p:nvPr>
            <p:ph type="body" idx="1"/>
          </p:nvPr>
        </p:nvSpPr>
        <p:spPr/>
        <p:txBody>
          <a:bodyPr/>
          <a:lstStyle/>
          <a:p>
            <a:r>
              <a:rPr lang="de-CH" altLang="de-DE"/>
              <a:t>Spezialisierung / Generalisierung</a:t>
            </a:r>
          </a:p>
          <a:p>
            <a:r>
              <a:rPr lang="de-CH" altLang="de-DE"/>
              <a:t>Rekursion</a:t>
            </a:r>
          </a:p>
        </p:txBody>
      </p:sp>
      <p:sp>
        <p:nvSpPr>
          <p:cNvPr id="26627" name="Titel 4"/>
          <p:cNvSpPr>
            <a:spLocks noGrp="1"/>
          </p:cNvSpPr>
          <p:nvPr>
            <p:ph type="title"/>
          </p:nvPr>
        </p:nvSpPr>
        <p:spPr/>
        <p:txBody>
          <a:bodyPr/>
          <a:lstStyle/>
          <a:p>
            <a:r>
              <a:rPr lang="de-CH" altLang="de-DE"/>
              <a:t>ERM Erweiterungen</a:t>
            </a:r>
          </a:p>
        </p:txBody>
      </p:sp>
      <p:sp>
        <p:nvSpPr>
          <p:cNvPr id="4" name="Foliennummernplatzhalter 3"/>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83488AAA-4149-46E4-8989-CC2FB1EA8884}" type="slidenum">
              <a:rPr kumimoji="0" lang="en-US" altLang="de-DE">
                <a:solidFill>
                  <a:srgbClr val="FFFFFF"/>
                </a:solidFill>
                <a:latin typeface="Tw Cen MT" panose="020B0602020104020603" pitchFamily="34" charset="0"/>
              </a:rPr>
              <a:pPr/>
              <a:t>16</a:t>
            </a:fld>
            <a:endParaRPr kumimoji="0" lang="en-US" altLang="de-DE">
              <a:solidFill>
                <a:srgbClr val="FFFFFF"/>
              </a:solidFill>
              <a:latin typeface="Tw Cen MT" panose="020B0602020104020603"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88"/>
          <p:cNvSpPr>
            <a:spLocks noChangeArrowheads="1"/>
          </p:cNvSpPr>
          <p:nvPr/>
        </p:nvSpPr>
        <p:spPr bwMode="auto">
          <a:xfrm>
            <a:off x="635000" y="2314575"/>
            <a:ext cx="6902450" cy="968375"/>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160771" name="Rectangle 89"/>
          <p:cNvSpPr>
            <a:spLocks noChangeArrowheads="1"/>
          </p:cNvSpPr>
          <p:nvPr/>
        </p:nvSpPr>
        <p:spPr bwMode="auto">
          <a:xfrm>
            <a:off x="357188" y="571500"/>
            <a:ext cx="8324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endParaRPr>
          </a:p>
        </p:txBody>
      </p:sp>
      <p:sp>
        <p:nvSpPr>
          <p:cNvPr id="91140" name="Rectangle 90"/>
          <p:cNvSpPr>
            <a:spLocks noChangeArrowheads="1"/>
          </p:cNvSpPr>
          <p:nvPr/>
        </p:nvSpPr>
        <p:spPr bwMode="auto">
          <a:xfrm>
            <a:off x="785813" y="1598613"/>
            <a:ext cx="7721600" cy="4783137"/>
          </a:xfrm>
          <a:prstGeom prst="rect">
            <a:avLst/>
          </a:prstGeom>
          <a:noFill/>
          <a:ln w="9525">
            <a:noFill/>
            <a:miter lim="800000"/>
            <a:headEnd/>
            <a:tailEnd/>
          </a:ln>
        </p:spPr>
        <p:txBody>
          <a:bodyPr>
            <a:spAutoFit/>
          </a:bodyPr>
          <a:lstStyle/>
          <a:p>
            <a:pPr marL="344488" indent="-344488">
              <a:spcBef>
                <a:spcPct val="50000"/>
              </a:spcBef>
              <a:buFontTx/>
              <a:buChar char="•"/>
              <a:defRPr/>
            </a:pPr>
            <a:r>
              <a:rPr lang="de-DE" dirty="0">
                <a:latin typeface="+mj-lt"/>
                <a:ea typeface="Calibri" pitchFamily="34" charset="0"/>
                <a:cs typeface="Calibri" pitchFamily="34" charset="0"/>
              </a:rPr>
              <a:t>Benutzerdefinierte Datentypen:</a:t>
            </a:r>
            <a:br>
              <a:rPr lang="de-DE" dirty="0">
                <a:latin typeface="+mj-lt"/>
                <a:ea typeface="Calibri" pitchFamily="34" charset="0"/>
                <a:cs typeface="Calibri" pitchFamily="34" charset="0"/>
              </a:rPr>
            </a:b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user</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defined</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object</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types</a:t>
            </a:r>
            <a:r>
              <a:rPr lang="de-DE" dirty="0">
                <a:latin typeface="+mj-lt"/>
                <a:ea typeface="Calibri" pitchFamily="34" charset="0"/>
                <a:cs typeface="Calibri" pitchFamily="34" charset="0"/>
                <a:sym typeface="Wingdings" pitchFamily="2" charset="2"/>
              </a:rPr>
              <a:t> </a:t>
            </a: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Klassen und Methoden: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Vererbung: SQL type </a:t>
            </a:r>
            <a:r>
              <a:rPr lang="de-DE" dirty="0" err="1">
                <a:latin typeface="+mj-lt"/>
                <a:ea typeface="Calibri" pitchFamily="34" charset="0"/>
                <a:cs typeface="Calibri" pitchFamily="34" charset="0"/>
                <a:sym typeface="Wingdings" pitchFamily="2" charset="2"/>
              </a:rPr>
              <a:t>inheritance</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Spezialisierte Beziehungen: </a:t>
            </a:r>
            <a:r>
              <a:rPr lang="de-DE" dirty="0" err="1">
                <a:latin typeface="+mj-lt"/>
                <a:ea typeface="Calibri" pitchFamily="34" charset="0"/>
                <a:cs typeface="Calibri" pitchFamily="34" charset="0"/>
                <a:sym typeface="Wingdings" pitchFamily="2" charset="2"/>
              </a:rPr>
              <a:t>ref</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Schnittstelle zwischen R- + OR-DBMS:</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views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Komplexe Datentypen: </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collections</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varray</a:t>
            </a:r>
            <a:r>
              <a:rPr lang="de-DE" dirty="0">
                <a:latin typeface="+mj-lt"/>
                <a:ea typeface="Calibri" pitchFamily="34" charset="0"/>
                <a:cs typeface="Calibri" pitchFamily="34" charset="0"/>
                <a:sym typeface="Wingdings" pitchFamily="2" charset="2"/>
              </a:rPr>
              <a:t> + </a:t>
            </a:r>
            <a:r>
              <a:rPr lang="de-DE" dirty="0" err="1">
                <a:latin typeface="+mj-lt"/>
                <a:ea typeface="Calibri" pitchFamily="34" charset="0"/>
                <a:cs typeface="Calibri" pitchFamily="34" charset="0"/>
                <a:sym typeface="Wingdings" pitchFamily="2" charset="2"/>
              </a:rPr>
              <a:t>nested</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a:t>
            </a:r>
            <a:endParaRPr lang="de-DE" dirty="0">
              <a:latin typeface="+mj-lt"/>
              <a:ea typeface="Calibri" pitchFamily="34" charset="0"/>
              <a:cs typeface="Calibri" pitchFamily="34" charset="0"/>
              <a:sym typeface="Wingdings" pitchFamily="2" charset="2"/>
            </a:endParaRPr>
          </a:p>
          <a:p>
            <a:pPr marL="344488" indent="-344488">
              <a:spcBef>
                <a:spcPct val="20000"/>
              </a:spcBef>
              <a:buFontTx/>
              <a:buChar char="•"/>
              <a:defRPr/>
            </a:pPr>
            <a:endParaRPr lang="de-DE" dirty="0">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4"/>
          <p:cNvSpPr>
            <a:spLocks noChangeArrowheads="1"/>
          </p:cNvSpPr>
          <p:nvPr/>
        </p:nvSpPr>
        <p:spPr bwMode="auto">
          <a:xfrm>
            <a:off x="285750" y="1857375"/>
            <a:ext cx="8178800" cy="769938"/>
          </a:xfrm>
          <a:prstGeom prst="rect">
            <a:avLst/>
          </a:prstGeom>
          <a:noFill/>
          <a:ln w="9525">
            <a:noFill/>
            <a:miter lim="800000"/>
            <a:headEnd/>
            <a:tailEnd/>
          </a:ln>
        </p:spPr>
        <p:txBody>
          <a:bodyPr>
            <a:spAutoFit/>
          </a:bodyPr>
          <a:lstStyle/>
          <a:p>
            <a:pPr marL="344488" indent="-344488">
              <a:spcBef>
                <a:spcPct val="20000"/>
              </a:spcBef>
              <a:buFontTx/>
              <a:buChar char="•"/>
              <a:defRPr/>
            </a:pPr>
            <a:r>
              <a:rPr lang="de-DE" sz="2000" dirty="0">
                <a:latin typeface="+mj-lt"/>
              </a:rPr>
              <a:t>Spezielle </a:t>
            </a:r>
            <a:r>
              <a:rPr lang="de-DE" sz="2000" dirty="0">
                <a:latin typeface="+mj-lt"/>
                <a:ea typeface="Calibri" pitchFamily="34" charset="0"/>
                <a:cs typeface="Calibri" pitchFamily="34" charset="0"/>
              </a:rPr>
              <a:t>Tabellenart</a:t>
            </a:r>
            <a:r>
              <a:rPr lang="de-DE" sz="2000" dirty="0">
                <a:latin typeface="+mj-lt"/>
              </a:rPr>
              <a:t>, in der jeder Datensatz ein Objekt repräsentiert</a:t>
            </a:r>
          </a:p>
          <a:p>
            <a:pPr marL="344488" indent="-344488">
              <a:spcBef>
                <a:spcPct val="20000"/>
              </a:spcBef>
              <a:buFontTx/>
              <a:buChar char="•"/>
              <a:defRPr/>
            </a:pPr>
            <a:r>
              <a:rPr lang="de-DE" sz="2000" dirty="0" err="1">
                <a:latin typeface="+mj-lt"/>
              </a:rPr>
              <a:t>Object</a:t>
            </a:r>
            <a:r>
              <a:rPr lang="de-DE" sz="2000" dirty="0">
                <a:latin typeface="+mj-lt"/>
              </a:rPr>
              <a:t> </a:t>
            </a:r>
            <a:r>
              <a:rPr lang="de-DE" sz="2000" dirty="0" err="1">
                <a:latin typeface="+mj-lt"/>
              </a:rPr>
              <a:t>types</a:t>
            </a:r>
            <a:r>
              <a:rPr lang="de-DE" sz="2000" dirty="0">
                <a:latin typeface="+mj-lt"/>
              </a:rPr>
              <a:t> zur Definition von Spalten</a:t>
            </a:r>
          </a:p>
        </p:txBody>
      </p:sp>
      <p:sp>
        <p:nvSpPr>
          <p:cNvPr id="128075" name="Rectangle 75"/>
          <p:cNvSpPr>
            <a:spLocks noChangeArrowheads="1"/>
          </p:cNvSpPr>
          <p:nvPr/>
        </p:nvSpPr>
        <p:spPr bwMode="auto">
          <a:xfrm>
            <a:off x="357188" y="2786063"/>
            <a:ext cx="7967662" cy="3140075"/>
          </a:xfrm>
          <a:prstGeom prst="rect">
            <a:avLst/>
          </a:prstGeom>
          <a:noFill/>
          <a:ln w="9525">
            <a:noFill/>
            <a:miter lim="800000"/>
            <a:headEnd/>
            <a:tailEnd/>
          </a:ln>
        </p:spPr>
        <p:txBody>
          <a:bodyPr>
            <a:spAutoFit/>
          </a:bodyPr>
          <a:lstStyle/>
          <a:p>
            <a:pPr marL="344488" indent="-344488">
              <a:spcBef>
                <a:spcPct val="50000"/>
              </a:spcBef>
              <a:buClr>
                <a:schemeClr val="tx1"/>
              </a:buClr>
              <a:defRPr/>
            </a:pPr>
            <a:r>
              <a:rPr lang="de-DE" sz="1800" b="1" dirty="0">
                <a:latin typeface="+mj-lt"/>
                <a:ea typeface="Calibri" pitchFamily="34" charset="0"/>
                <a:cs typeface="Calibri" pitchFamily="34" charset="0"/>
              </a:rPr>
              <a:t>Syntax der CREATE TABLE-Anweisung (Auszug)  ::=</a:t>
            </a:r>
          </a:p>
          <a:p>
            <a:pPr marL="344488" indent="-344488">
              <a:spcBef>
                <a:spcPct val="50000"/>
              </a:spcBef>
              <a:buClr>
                <a:schemeClr val="tx1"/>
              </a:buClr>
              <a:defRPr/>
            </a:pPr>
            <a:r>
              <a:rPr lang="de-DE" sz="1800" b="1" dirty="0">
                <a:latin typeface="+mj-lt"/>
                <a:ea typeface="Calibri" pitchFamily="34" charset="0"/>
                <a:cs typeface="Calibri" pitchFamily="34" charset="0"/>
              </a:rPr>
              <a:t>CREATE TABLE </a:t>
            </a:r>
            <a:r>
              <a:rPr lang="de-DE" sz="1800" b="1" i="1" dirty="0" err="1">
                <a:latin typeface="+mj-lt"/>
                <a:ea typeface="Calibri" pitchFamily="34" charset="0"/>
                <a:cs typeface="Calibri" pitchFamily="34" charset="0"/>
              </a:rPr>
              <a:t>Tablename</a:t>
            </a: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OF </a:t>
            </a:r>
            <a:r>
              <a:rPr lang="de-DE" sz="1800" b="1" i="1" dirty="0" err="1">
                <a:solidFill>
                  <a:srgbClr val="0000CC"/>
                </a:solidFill>
                <a:latin typeface="+mj-lt"/>
                <a:ea typeface="Calibri" pitchFamily="34" charset="0"/>
                <a:cs typeface="Calibri" pitchFamily="34" charset="0"/>
              </a:rPr>
              <a:t>Object_type</a:t>
            </a:r>
            <a:r>
              <a:rPr lang="de-DE" sz="1800" b="1" dirty="0">
                <a:latin typeface="+mj-lt"/>
                <a:ea typeface="Calibri" pitchFamily="34" charset="0"/>
                <a:cs typeface="Calibri" pitchFamily="34" charset="0"/>
              </a:rPr>
              <a:t>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 ( </a:t>
            </a:r>
            <a:r>
              <a:rPr lang="de-DE" sz="1800" b="1" i="1" dirty="0">
                <a:solidFill>
                  <a:srgbClr val="0000CC"/>
                </a:solidFill>
                <a:latin typeface="+mj-lt"/>
                <a:ea typeface="Calibri" pitchFamily="34" charset="0"/>
                <a:cs typeface="Calibri" pitchFamily="34" charset="0"/>
              </a:rPr>
              <a:t>&lt;</a:t>
            </a:r>
            <a:r>
              <a:rPr lang="de-DE" sz="1800" b="1" i="1" dirty="0" err="1">
                <a:solidFill>
                  <a:srgbClr val="0000CC"/>
                </a:solidFill>
                <a:latin typeface="+mj-lt"/>
                <a:ea typeface="Calibri" pitchFamily="34" charset="0"/>
                <a:cs typeface="Calibri" pitchFamily="34" charset="0"/>
              </a:rPr>
              <a:t>object_properties</a:t>
            </a:r>
            <a:r>
              <a:rPr lang="de-DE" sz="1800" b="1" i="1" dirty="0">
                <a:solidFill>
                  <a:srgbClr val="0000CC"/>
                </a:solidFill>
                <a:latin typeface="+mj-lt"/>
                <a:ea typeface="Calibri" pitchFamily="34" charset="0"/>
                <a:cs typeface="Calibri" pitchFamily="34" charset="0"/>
              </a:rPr>
              <a:t>&gt;</a:t>
            </a:r>
            <a:r>
              <a:rPr lang="de-DE" sz="1800" b="1" dirty="0">
                <a:solidFill>
                  <a:srgbClr val="0000CC"/>
                </a:solidFill>
                <a:latin typeface="+mj-lt"/>
                <a:ea typeface="Calibri" pitchFamily="34" charset="0"/>
                <a:cs typeface="Calibri" pitchFamily="34" charset="0"/>
              </a:rPr>
              <a:t> ) ] </a:t>
            </a:r>
            <a:br>
              <a:rPr lang="de-DE" sz="1800" b="1" dirty="0">
                <a:solidFill>
                  <a:srgbClr val="0000CC"/>
                </a:solidFill>
                <a:latin typeface="+mj-lt"/>
                <a:ea typeface="Calibri" pitchFamily="34" charset="0"/>
                <a:cs typeface="Calibri" pitchFamily="34" charset="0"/>
              </a:rPr>
            </a:br>
            <a:r>
              <a:rPr lang="de-DE" sz="1800" b="1" dirty="0">
                <a:solidFill>
                  <a:srgbClr val="0000CC"/>
                </a:solidFill>
                <a:latin typeface="+mj-lt"/>
                <a:ea typeface="Calibri" pitchFamily="34" charset="0"/>
                <a:cs typeface="Calibri" pitchFamily="34" charset="0"/>
              </a:rPr>
              <a:t>	[ OBJECT IDENTIFIER IS { SYSTEM GENERATED | PRIMARY KEY } ]</a:t>
            </a:r>
            <a:r>
              <a:rPr lang="de-DE" sz="1800" b="1" dirty="0">
                <a:latin typeface="+mj-lt"/>
                <a:ea typeface="Calibri" pitchFamily="34" charset="0"/>
                <a:cs typeface="Calibri" pitchFamily="34" charset="0"/>
              </a:rPr>
              <a:t> </a:t>
            </a:r>
          </a:p>
          <a:p>
            <a:pPr marL="344488" indent="-344488">
              <a:buClr>
                <a:schemeClr val="tx1"/>
              </a:buClr>
              <a:defRPr/>
            </a:pPr>
            <a:endParaRPr lang="de-DE" sz="1800" b="1" i="1" dirty="0">
              <a:latin typeface="+mj-lt"/>
              <a:ea typeface="Calibri" pitchFamily="34" charset="0"/>
              <a:cs typeface="Calibri" pitchFamily="34" charset="0"/>
            </a:endParaRPr>
          </a:p>
          <a:p>
            <a:pPr marL="344488" indent="-344488">
              <a:spcBef>
                <a:spcPct val="50000"/>
              </a:spcBef>
              <a:buClr>
                <a:schemeClr val="tx1"/>
              </a:buClr>
              <a:defRPr/>
            </a:pPr>
            <a:r>
              <a:rPr lang="de-DE" sz="1800" b="1" i="1" dirty="0">
                <a:latin typeface="+mj-lt"/>
                <a:ea typeface="Calibri" pitchFamily="34" charset="0"/>
                <a:cs typeface="Calibri" pitchFamily="34" charset="0"/>
              </a:rPr>
              <a:t>&lt;</a:t>
            </a:r>
            <a:r>
              <a:rPr lang="de-DE" sz="1800" b="1" i="1" dirty="0" err="1">
                <a:latin typeface="+mj-lt"/>
                <a:ea typeface="Calibri" pitchFamily="34" charset="0"/>
                <a:cs typeface="Calibri" pitchFamily="34" charset="0"/>
              </a:rPr>
              <a:t>object_properties</a:t>
            </a:r>
            <a:r>
              <a:rPr lang="de-DE" sz="1800" b="1" i="1" dirty="0">
                <a:latin typeface="+mj-lt"/>
                <a:ea typeface="Calibri" pitchFamily="34" charset="0"/>
                <a:cs typeface="Calibri" pitchFamily="34" charset="0"/>
              </a:rPr>
              <a:t>&gt; </a:t>
            </a:r>
            <a:r>
              <a:rPr lang="de-DE" sz="1800" b="1" dirty="0">
                <a:latin typeface="+mj-lt"/>
                <a:ea typeface="Calibri" pitchFamily="34" charset="0"/>
                <a:cs typeface="Calibri" pitchFamily="34" charset="0"/>
              </a:rPr>
              <a:t>::=</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 { </a:t>
            </a:r>
            <a:r>
              <a:rPr lang="de-DE" sz="1800" b="1" dirty="0" err="1">
                <a:latin typeface="+mj-lt"/>
                <a:ea typeface="Calibri" pitchFamily="34" charset="0"/>
                <a:cs typeface="Calibri" pitchFamily="34" charset="0"/>
              </a:rPr>
              <a:t>column</a:t>
            </a:r>
            <a:r>
              <a:rPr lang="de-DE" sz="1800" b="1" dirty="0">
                <a:latin typeface="+mj-lt"/>
                <a:ea typeface="Calibri" pitchFamily="34" charset="0"/>
                <a:cs typeface="Calibri" pitchFamily="34" charset="0"/>
              </a:rPr>
              <a:t> | </a:t>
            </a:r>
            <a:r>
              <a:rPr lang="de-DE" sz="1800" b="1" dirty="0" err="1">
                <a:latin typeface="+mj-lt"/>
                <a:ea typeface="Calibri" pitchFamily="34" charset="0"/>
                <a:cs typeface="Calibri" pitchFamily="34" charset="0"/>
              </a:rPr>
              <a:t>attribute</a:t>
            </a:r>
            <a:r>
              <a:rPr lang="de-DE" sz="1800" b="1" dirty="0">
                <a:latin typeface="+mj-lt"/>
                <a:ea typeface="Calibri" pitchFamily="34" charset="0"/>
                <a:cs typeface="Calibri" pitchFamily="34" charset="0"/>
              </a:rPr>
              <a:t> } [DEFAULT </a:t>
            </a:r>
            <a:r>
              <a:rPr lang="de-DE" sz="1800" b="1" dirty="0" err="1">
                <a:latin typeface="+mj-lt"/>
                <a:ea typeface="Calibri" pitchFamily="34" charset="0"/>
                <a:cs typeface="Calibri" pitchFamily="34" charset="0"/>
              </a:rPr>
              <a:t>expr</a:t>
            </a:r>
            <a:r>
              <a:rPr lang="de-DE" sz="1800" b="1" dirty="0">
                <a:latin typeface="+mj-lt"/>
                <a:ea typeface="Calibri" pitchFamily="34" charset="0"/>
                <a:cs typeface="Calibri" pitchFamily="34" charset="0"/>
              </a:rPr>
              <a:t>] [</a:t>
            </a:r>
            <a:r>
              <a:rPr lang="de-DE" sz="1800" b="1" i="1" dirty="0">
                <a:latin typeface="+mj-lt"/>
                <a:ea typeface="Calibri" pitchFamily="34" charset="0"/>
                <a:cs typeface="Calibri" pitchFamily="34" charset="0"/>
              </a:rPr>
              <a:t>&lt;</a:t>
            </a:r>
            <a:r>
              <a:rPr lang="de-DE" sz="1800" b="1" i="1" dirty="0" err="1">
                <a:latin typeface="+mj-lt"/>
                <a:ea typeface="Calibri" pitchFamily="34" charset="0"/>
                <a:cs typeface="Calibri" pitchFamily="34" charset="0"/>
              </a:rPr>
              <a:t>column_ref_constraint</a:t>
            </a:r>
            <a:r>
              <a:rPr lang="de-DE" sz="1800" b="1" i="1" dirty="0">
                <a:latin typeface="+mj-lt"/>
                <a:ea typeface="Calibri" pitchFamily="34" charset="0"/>
                <a:cs typeface="Calibri" pitchFamily="34" charset="0"/>
              </a:rPr>
              <a:t>&gt;</a:t>
            </a:r>
            <a:r>
              <a:rPr lang="de-DE" sz="1800" b="1" dirty="0">
                <a:latin typeface="+mj-lt"/>
                <a:ea typeface="Calibri" pitchFamily="34" charset="0"/>
                <a:cs typeface="Calibri" pitchFamily="34" charset="0"/>
              </a:rPr>
              <a:t>]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a:t>
            </a:r>
            <a:r>
              <a:rPr lang="de-DE" sz="1800" b="1" i="1" dirty="0">
                <a:latin typeface="+mj-lt"/>
                <a:ea typeface="Calibri" pitchFamily="34" charset="0"/>
                <a:cs typeface="Calibri" pitchFamily="34" charset="0"/>
              </a:rPr>
              <a:t>&lt;</a:t>
            </a:r>
            <a:r>
              <a:rPr lang="de-DE" sz="1800" b="1" i="1" dirty="0" err="1">
                <a:latin typeface="+mj-lt"/>
                <a:ea typeface="Calibri" pitchFamily="34" charset="0"/>
                <a:cs typeface="Calibri" pitchFamily="34" charset="0"/>
              </a:rPr>
              <a:t>column_constraint</a:t>
            </a:r>
            <a:r>
              <a:rPr lang="de-DE" sz="1800" b="1" i="1" dirty="0">
                <a:latin typeface="+mj-lt"/>
                <a:ea typeface="Calibri" pitchFamily="34" charset="0"/>
                <a:cs typeface="Calibri" pitchFamily="34" charset="0"/>
              </a:rPr>
              <a:t>&gt;</a:t>
            </a:r>
            <a:r>
              <a:rPr lang="de-DE" sz="1800" b="1" dirty="0">
                <a:latin typeface="+mj-lt"/>
                <a:ea typeface="Calibri" pitchFamily="34" charset="0"/>
                <a:cs typeface="Calibri" pitchFamily="34" charset="0"/>
              </a:rPr>
              <a:t> [&lt;</a:t>
            </a:r>
            <a:r>
              <a:rPr lang="de-DE" sz="1800" b="1" i="1" dirty="0" err="1">
                <a:latin typeface="+mj-lt"/>
                <a:ea typeface="Calibri" pitchFamily="34" charset="0"/>
                <a:cs typeface="Calibri" pitchFamily="34" charset="0"/>
              </a:rPr>
              <a:t>column_constraint</a:t>
            </a:r>
            <a:r>
              <a:rPr lang="de-DE" sz="1800" b="1" i="1" dirty="0">
                <a:latin typeface="+mj-lt"/>
                <a:ea typeface="Calibri" pitchFamily="34" charset="0"/>
                <a:cs typeface="Calibri" pitchFamily="34" charset="0"/>
              </a:rPr>
              <a:t>&gt;</a:t>
            </a:r>
            <a:r>
              <a:rPr lang="de-DE" sz="1800" b="1" dirty="0">
                <a:latin typeface="+mj-lt"/>
                <a:ea typeface="Calibri" pitchFamily="34" charset="0"/>
                <a:cs typeface="Calibri" pitchFamily="34" charset="0"/>
              </a:rPr>
              <a:t>]...]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 { </a:t>
            </a:r>
            <a:r>
              <a:rPr lang="de-DE" sz="1800" b="1" i="1" dirty="0">
                <a:latin typeface="+mj-lt"/>
                <a:ea typeface="Calibri" pitchFamily="34" charset="0"/>
                <a:cs typeface="Calibri" pitchFamily="34" charset="0"/>
              </a:rPr>
              <a:t>&lt;</a:t>
            </a:r>
            <a:r>
              <a:rPr lang="de-DE" sz="1800" b="1" i="1" dirty="0" err="1">
                <a:latin typeface="+mj-lt"/>
                <a:ea typeface="Calibri" pitchFamily="34" charset="0"/>
                <a:cs typeface="Calibri" pitchFamily="34" charset="0"/>
              </a:rPr>
              <a:t>table_or_view_constraint</a:t>
            </a:r>
            <a:r>
              <a:rPr lang="de-DE" sz="1800" b="1" i="1" dirty="0">
                <a:latin typeface="+mj-lt"/>
                <a:ea typeface="Calibri" pitchFamily="34" charset="0"/>
                <a:cs typeface="Calibri" pitchFamily="34" charset="0"/>
              </a:rPr>
              <a:t>&gt;</a:t>
            </a:r>
            <a:r>
              <a:rPr lang="de-DE" sz="1800" b="1" dirty="0">
                <a:latin typeface="+mj-lt"/>
                <a:ea typeface="Calibri" pitchFamily="34" charset="0"/>
                <a:cs typeface="Calibri" pitchFamily="34" charset="0"/>
              </a:rPr>
              <a:t> | </a:t>
            </a:r>
            <a:r>
              <a:rPr lang="de-DE" sz="1800" b="1" i="1" dirty="0">
                <a:latin typeface="+mj-lt"/>
                <a:ea typeface="Calibri" pitchFamily="34" charset="0"/>
                <a:cs typeface="Calibri" pitchFamily="34" charset="0"/>
              </a:rPr>
              <a:t>&lt;</a:t>
            </a:r>
            <a:r>
              <a:rPr lang="de-DE" sz="1800" b="1" i="1" dirty="0" err="1">
                <a:latin typeface="+mj-lt"/>
                <a:ea typeface="Calibri" pitchFamily="34" charset="0"/>
                <a:cs typeface="Calibri" pitchFamily="34" charset="0"/>
              </a:rPr>
              <a:t>table_ref_constraint</a:t>
            </a:r>
            <a:r>
              <a:rPr lang="de-DE" sz="1800" b="1" i="1" dirty="0">
                <a:latin typeface="+mj-lt"/>
                <a:ea typeface="Calibri" pitchFamily="34" charset="0"/>
                <a:cs typeface="Calibri" pitchFamily="34" charset="0"/>
              </a:rPr>
              <a:t>&gt;</a:t>
            </a:r>
            <a:r>
              <a:rPr lang="de-DE" sz="1800" b="1" dirty="0">
                <a:latin typeface="+mj-lt"/>
                <a:ea typeface="Calibri" pitchFamily="34" charset="0"/>
                <a:cs typeface="Calibri" pitchFamily="34" charset="0"/>
              </a:rPr>
              <a:t> }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  </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table</a:t>
            </a:r>
            <a:r>
              <a:rPr lang="de-DE" b="1" dirty="0">
                <a:solidFill>
                  <a:srgbClr val="0000CC"/>
                </a:solidFill>
                <a:latin typeface="Calibri" pitchFamily="34" charset="0"/>
                <a:cs typeface="Calibri" pitchFamily="34" charset="0"/>
              </a:rPr>
              <a:t> (Objekttabellen)</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75"/>
                                        </p:tgtEl>
                                        <p:attrNameLst>
                                          <p:attrName>style.visibility</p:attrName>
                                        </p:attrNameLst>
                                      </p:cBhvr>
                                      <p:to>
                                        <p:strVal val="visible"/>
                                      </p:to>
                                    </p:set>
                                    <p:anim calcmode="lin" valueType="num">
                                      <p:cBhvr additive="base">
                                        <p:cTn id="7" dur="500" fill="hold"/>
                                        <p:tgtEl>
                                          <p:spTgt spid="128075"/>
                                        </p:tgtEl>
                                        <p:attrNameLst>
                                          <p:attrName>ppt_x</p:attrName>
                                        </p:attrNameLst>
                                      </p:cBhvr>
                                      <p:tavLst>
                                        <p:tav tm="0">
                                          <p:val>
                                            <p:strVal val="0-#ppt_w/2"/>
                                          </p:val>
                                        </p:tav>
                                        <p:tav tm="100000">
                                          <p:val>
                                            <p:strVal val="#ppt_x"/>
                                          </p:val>
                                        </p:tav>
                                      </p:tavLst>
                                    </p:anim>
                                    <p:anim calcmode="lin" valueType="num">
                                      <p:cBhvr additive="base">
                                        <p:cTn id="8" dur="500" fill="hold"/>
                                        <p:tgtEl>
                                          <p:spTgt spid="128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75"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4"/>
          <p:cNvSpPr>
            <a:spLocks noChangeArrowheads="1"/>
          </p:cNvSpPr>
          <p:nvPr/>
        </p:nvSpPr>
        <p:spPr bwMode="auto">
          <a:xfrm>
            <a:off x="319088" y="428625"/>
            <a:ext cx="8396287"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29059" name="Rectangle 35"/>
          <p:cNvSpPr>
            <a:spLocks noChangeArrowheads="1"/>
          </p:cNvSpPr>
          <p:nvPr/>
        </p:nvSpPr>
        <p:spPr bwMode="auto">
          <a:xfrm>
            <a:off x="285750" y="1785938"/>
            <a:ext cx="8686800" cy="4278312"/>
          </a:xfrm>
          <a:prstGeom prst="rect">
            <a:avLst/>
          </a:prstGeom>
          <a:noFill/>
          <a:ln w="9525">
            <a:noFill/>
            <a:miter lim="800000"/>
            <a:headEnd/>
            <a:tailEnd/>
          </a:ln>
        </p:spPr>
        <p:txBody>
          <a:bodyPr>
            <a:spAutoFit/>
          </a:bodyPr>
          <a:lstStyle/>
          <a:p>
            <a:pPr marL="344488" indent="-344488">
              <a:defRPr/>
            </a:pPr>
            <a:r>
              <a:rPr lang="de-DE" sz="2000" b="1" dirty="0">
                <a:solidFill>
                  <a:srgbClr val="0000CC"/>
                </a:solidFill>
                <a:latin typeface="+mj-lt"/>
                <a:ea typeface="Calibri" pitchFamily="34" charset="0"/>
                <a:cs typeface="Calibri" pitchFamily="34" charset="0"/>
              </a:rPr>
              <a:t>Beispiele:</a:t>
            </a:r>
          </a:p>
          <a:p>
            <a:pPr marL="344488" indent="-344488">
              <a:defRPr/>
            </a:pPr>
            <a:r>
              <a:rPr lang="de-DE" sz="1800" dirty="0">
                <a:latin typeface="+mj-lt"/>
                <a:ea typeface="Calibri" pitchFamily="34" charset="0"/>
                <a:cs typeface="Calibri" pitchFamily="34" charset="0"/>
              </a:rPr>
              <a:t>CREATE OR REPLACE TYPE </a:t>
            </a:r>
            <a:r>
              <a:rPr lang="de-DE" sz="1800" dirty="0" err="1">
                <a:latin typeface="+mj-lt"/>
                <a:ea typeface="Calibri" pitchFamily="34" charset="0"/>
                <a:cs typeface="Calibri" pitchFamily="34" charset="0"/>
              </a:rPr>
              <a:t>mita_t</a:t>
            </a:r>
            <a:r>
              <a:rPr lang="de-DE" sz="1800" dirty="0">
                <a:latin typeface="+mj-lt"/>
                <a:ea typeface="Calibri" pitchFamily="34" charset="0"/>
                <a:cs typeface="Calibri" pitchFamily="34" charset="0"/>
              </a:rPr>
              <a:t> AS OBJECT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a:t>
            </a:r>
            <a:r>
              <a:rPr lang="de-DE" sz="1800" dirty="0" err="1">
                <a:latin typeface="+mj-lt"/>
                <a:ea typeface="Calibri" pitchFamily="34" charset="0"/>
                <a:cs typeface="Calibri" pitchFamily="34" charset="0"/>
              </a:rPr>
              <a:t>mita_id</a:t>
            </a:r>
            <a:r>
              <a:rPr lang="de-DE" sz="1800" dirty="0">
                <a:latin typeface="+mj-lt"/>
                <a:ea typeface="Calibri" pitchFamily="34" charset="0"/>
                <a:cs typeface="Calibri" pitchFamily="34" charset="0"/>
              </a:rPr>
              <a:t> NUMBER, </a:t>
            </a:r>
            <a:r>
              <a:rPr lang="de-DE" sz="1800" dirty="0" err="1">
                <a:latin typeface="+mj-lt"/>
                <a:ea typeface="Calibri" pitchFamily="34" charset="0"/>
                <a:cs typeface="Calibri" pitchFamily="34" charset="0"/>
              </a:rPr>
              <a:t>name</a:t>
            </a:r>
            <a:r>
              <a:rPr lang="de-DE" sz="1800" dirty="0">
                <a:latin typeface="+mj-lt"/>
                <a:ea typeface="Calibri" pitchFamily="34" charset="0"/>
                <a:cs typeface="Calibri" pitchFamily="34" charset="0"/>
              </a:rPr>
              <a:t> VARCHAR2(100), </a:t>
            </a:r>
            <a:r>
              <a:rPr lang="de-DE" sz="1800" dirty="0" err="1">
                <a:latin typeface="+mj-lt"/>
                <a:ea typeface="Calibri" pitchFamily="34" charset="0"/>
                <a:cs typeface="Calibri" pitchFamily="34" charset="0"/>
              </a:rPr>
              <a:t>adresse</a:t>
            </a:r>
            <a:r>
              <a:rPr lang="de-DE" sz="1800" dirty="0">
                <a:latin typeface="+mj-lt"/>
                <a:ea typeface="Calibri" pitchFamily="34" charset="0"/>
                <a:cs typeface="Calibri" pitchFamily="34" charset="0"/>
              </a:rPr>
              <a:t> VARCHAR2(200)); </a:t>
            </a:r>
          </a:p>
          <a:p>
            <a:pPr marL="344488" indent="-344488">
              <a:defRPr/>
            </a:pPr>
            <a:r>
              <a:rPr lang="de-DE" sz="1800" dirty="0">
                <a:latin typeface="+mj-lt"/>
                <a:ea typeface="Calibri" pitchFamily="34" charset="0"/>
                <a:cs typeface="Calibri" pitchFamily="34" charset="0"/>
              </a:rPr>
              <a:t>/</a:t>
            </a:r>
          </a:p>
          <a:p>
            <a:pPr marL="344488" indent="-344488">
              <a:defRPr/>
            </a:pPr>
            <a:r>
              <a:rPr lang="de-DE" sz="1800" dirty="0">
                <a:latin typeface="+mj-lt"/>
                <a:ea typeface="Calibri" pitchFamily="34" charset="0"/>
                <a:cs typeface="Calibri" pitchFamily="34" charset="0"/>
              </a:rPr>
              <a:t>CREATE TABLE </a:t>
            </a:r>
            <a:r>
              <a:rPr lang="de-DE" sz="1800" dirty="0" err="1">
                <a:latin typeface="+mj-lt"/>
                <a:ea typeface="Calibri" pitchFamily="34" charset="0"/>
                <a:cs typeface="Calibri" pitchFamily="34" charset="0"/>
              </a:rPr>
              <a:t>mitarbeiter_o</a:t>
            </a:r>
            <a:r>
              <a:rPr lang="de-DE" sz="1800" dirty="0">
                <a:latin typeface="+mj-lt"/>
                <a:ea typeface="Calibri" pitchFamily="34" charset="0"/>
                <a:cs typeface="Calibri" pitchFamily="34" charset="0"/>
              </a:rPr>
              <a:t> OF </a:t>
            </a:r>
            <a:r>
              <a:rPr lang="de-DE" sz="1800" dirty="0" err="1">
                <a:latin typeface="+mj-lt"/>
                <a:ea typeface="Calibri" pitchFamily="34" charset="0"/>
                <a:cs typeface="Calibri" pitchFamily="34" charset="0"/>
              </a:rPr>
              <a:t>mita_t</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mita_id</a:t>
            </a:r>
            <a:r>
              <a:rPr lang="de-DE" sz="1800" dirty="0">
                <a:latin typeface="+mj-lt"/>
                <a:ea typeface="Calibri" pitchFamily="34" charset="0"/>
                <a:cs typeface="Calibri" pitchFamily="34" charset="0"/>
              </a:rPr>
              <a:t> PRIMARY KEY) </a:t>
            </a:r>
            <a:br>
              <a:rPr lang="de-DE" sz="1800" dirty="0">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OBJECT IDENTIFIER IS PRIMARY KEY</a:t>
            </a:r>
            <a:r>
              <a:rPr lang="de-DE" sz="1800" dirty="0">
                <a:latin typeface="+mj-lt"/>
                <a:ea typeface="Calibri" pitchFamily="34" charset="0"/>
                <a:cs typeface="Calibri" pitchFamily="34" charset="0"/>
              </a:rPr>
              <a:t>;</a:t>
            </a:r>
          </a:p>
          <a:p>
            <a:pPr marL="344488" indent="-344488">
              <a:defRPr/>
            </a:pPr>
            <a:endParaRPr lang="de-DE" sz="1800" dirty="0">
              <a:latin typeface="+mj-lt"/>
              <a:ea typeface="Calibri" pitchFamily="34" charset="0"/>
              <a:cs typeface="Calibri" pitchFamily="34" charset="0"/>
            </a:endParaRPr>
          </a:p>
          <a:p>
            <a:pPr marL="344488" indent="-344488">
              <a:defRPr/>
            </a:pPr>
            <a:endParaRPr lang="de-DE" sz="1800" dirty="0">
              <a:latin typeface="+mj-lt"/>
              <a:ea typeface="Calibri" pitchFamily="34" charset="0"/>
              <a:cs typeface="Calibri" pitchFamily="34" charset="0"/>
            </a:endParaRPr>
          </a:p>
          <a:p>
            <a:pPr marL="344488" indent="-344488">
              <a:defRPr/>
            </a:pPr>
            <a:r>
              <a:rPr lang="de-DE" sz="1800" dirty="0">
                <a:latin typeface="+mj-lt"/>
                <a:ea typeface="Calibri" pitchFamily="34" charset="0"/>
                <a:cs typeface="Calibri" pitchFamily="34" charset="0"/>
              </a:rPr>
              <a:t>CREATE OR REPLACE TYPE </a:t>
            </a:r>
            <a:r>
              <a:rPr lang="de-DE" sz="1800" dirty="0" err="1">
                <a:latin typeface="+mj-lt"/>
                <a:ea typeface="Calibri" pitchFamily="34" charset="0"/>
                <a:cs typeface="Calibri" pitchFamily="34" charset="0"/>
              </a:rPr>
              <a:t>kd_typ</a:t>
            </a:r>
            <a:r>
              <a:rPr lang="de-DE" sz="1800" dirty="0">
                <a:latin typeface="+mj-lt"/>
                <a:ea typeface="Calibri" pitchFamily="34" charset="0"/>
                <a:cs typeface="Calibri" pitchFamily="34" charset="0"/>
              </a:rPr>
              <a:t> AS OBJECT </a:t>
            </a:r>
          </a:p>
          <a:p>
            <a:pPr marL="344488" indent="-344488">
              <a:defRPr/>
            </a:pP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firmenname</a:t>
            </a:r>
            <a:r>
              <a:rPr lang="de-DE" sz="1800" dirty="0">
                <a:latin typeface="+mj-lt"/>
                <a:ea typeface="Calibri" pitchFamily="34" charset="0"/>
                <a:cs typeface="Calibri" pitchFamily="34" charset="0"/>
              </a:rPr>
              <a:t>		VARCHAR2(100),</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adresse</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adr_t</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ansprechpartner</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ansp_t</a:t>
            </a:r>
            <a:r>
              <a:rPr lang="de-DE" sz="1800" dirty="0">
                <a:latin typeface="+mj-lt"/>
                <a:ea typeface="Calibri" pitchFamily="34" charset="0"/>
                <a:cs typeface="Calibri" pitchFamily="34" charset="0"/>
              </a:rPr>
              <a:t>);</a:t>
            </a:r>
          </a:p>
          <a:p>
            <a:pPr marL="344488" indent="-344488">
              <a:defRPr/>
            </a:pPr>
            <a:r>
              <a:rPr lang="de-DE" sz="1800" dirty="0">
                <a:latin typeface="+mj-lt"/>
                <a:ea typeface="Calibri" pitchFamily="34" charset="0"/>
                <a:cs typeface="Calibri" pitchFamily="34" charset="0"/>
              </a:rPr>
              <a:t>/</a:t>
            </a:r>
          </a:p>
          <a:p>
            <a:pPr marL="344488" indent="-344488">
              <a:defRPr/>
            </a:pPr>
            <a:r>
              <a:rPr lang="de-DE" sz="1800" dirty="0">
                <a:latin typeface="+mj-lt"/>
                <a:ea typeface="Calibri" pitchFamily="34" charset="0"/>
                <a:cs typeface="Calibri" pitchFamily="34" charset="0"/>
              </a:rPr>
              <a:t>CREATE TABLE </a:t>
            </a:r>
            <a:r>
              <a:rPr lang="de-DE" sz="1800" dirty="0" err="1">
                <a:latin typeface="+mj-lt"/>
                <a:ea typeface="Calibri" pitchFamily="34" charset="0"/>
                <a:cs typeface="Calibri" pitchFamily="34" charset="0"/>
              </a:rPr>
              <a:t>kunden_o</a:t>
            </a:r>
            <a:r>
              <a:rPr lang="de-DE" sz="1800" dirty="0">
                <a:latin typeface="+mj-lt"/>
                <a:ea typeface="Calibri" pitchFamily="34" charset="0"/>
                <a:cs typeface="Calibri" pitchFamily="34" charset="0"/>
              </a:rPr>
              <a:t> OF </a:t>
            </a:r>
            <a:r>
              <a:rPr lang="de-DE" sz="1800" dirty="0" err="1">
                <a:latin typeface="+mj-lt"/>
                <a:ea typeface="Calibri" pitchFamily="34" charset="0"/>
                <a:cs typeface="Calibri" pitchFamily="34" charset="0"/>
              </a:rPr>
              <a:t>kd_typ</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OBJECT IDENTIFIER IS SYSTEM GENERATED</a:t>
            </a:r>
            <a:r>
              <a:rPr lang="de-DE" sz="1800" b="1" dirty="0">
                <a:latin typeface="+mj-lt"/>
                <a:ea typeface="Calibri" pitchFamily="34" charset="0"/>
                <a:cs typeface="Calibri" pitchFamily="34" charset="0"/>
              </a:rPr>
              <a:t>;</a:t>
            </a:r>
          </a:p>
        </p:txBody>
      </p:sp>
      <p:sp>
        <p:nvSpPr>
          <p:cNvPr id="129060" name="AutoShape 36"/>
          <p:cNvSpPr>
            <a:spLocks/>
          </p:cNvSpPr>
          <p:nvPr/>
        </p:nvSpPr>
        <p:spPr bwMode="auto">
          <a:xfrm>
            <a:off x="784225" y="3586163"/>
            <a:ext cx="1990725" cy="338137"/>
          </a:xfrm>
          <a:prstGeom prst="accentCallout2">
            <a:avLst>
              <a:gd name="adj1" fmla="val 33801"/>
              <a:gd name="adj2" fmla="val 103829"/>
              <a:gd name="adj3" fmla="val 33801"/>
              <a:gd name="adj4" fmla="val 125440"/>
              <a:gd name="adj5" fmla="val -58218"/>
              <a:gd name="adj6" fmla="val 143778"/>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PK Spalten als OID</a:t>
            </a:r>
          </a:p>
        </p:txBody>
      </p:sp>
      <p:sp>
        <p:nvSpPr>
          <p:cNvPr id="129061" name="AutoShape 37"/>
          <p:cNvSpPr>
            <a:spLocks/>
          </p:cNvSpPr>
          <p:nvPr/>
        </p:nvSpPr>
        <p:spPr bwMode="auto">
          <a:xfrm>
            <a:off x="6858000" y="3500438"/>
            <a:ext cx="1846263" cy="566737"/>
          </a:xfrm>
          <a:prstGeom prst="accentCallout2">
            <a:avLst>
              <a:gd name="adj1" fmla="val 18093"/>
              <a:gd name="adj2" fmla="val -3722"/>
              <a:gd name="adj3" fmla="val 18093"/>
              <a:gd name="adj4" fmla="val -16046"/>
              <a:gd name="adj5" fmla="val -64824"/>
              <a:gd name="adj6" fmla="val -25894"/>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CONSTRAINTs für</a:t>
            </a:r>
            <a:br>
              <a:rPr lang="de-DE" altLang="de-DE" sz="1400">
                <a:latin typeface="Calibri" panose="020F0502020204030204" pitchFamily="34" charset="0"/>
                <a:ea typeface="Calibri" panose="020F0502020204030204" pitchFamily="34" charset="0"/>
                <a:cs typeface="Calibri" panose="020F0502020204030204" pitchFamily="34" charset="0"/>
              </a:rPr>
            </a:br>
            <a:r>
              <a:rPr lang="de-DE" altLang="de-DE" sz="1400">
                <a:latin typeface="Calibri" panose="020F0502020204030204" pitchFamily="34" charset="0"/>
                <a:ea typeface="Calibri" panose="020F0502020204030204" pitchFamily="34" charset="0"/>
                <a:cs typeface="Calibri" panose="020F0502020204030204" pitchFamily="34" charset="0"/>
              </a:rPr>
              <a:t>object tables</a:t>
            </a:r>
          </a:p>
        </p:txBody>
      </p:sp>
      <p:sp>
        <p:nvSpPr>
          <p:cNvPr id="129062" name="AutoShape 38"/>
          <p:cNvSpPr>
            <a:spLocks/>
          </p:cNvSpPr>
          <p:nvPr/>
        </p:nvSpPr>
        <p:spPr bwMode="auto">
          <a:xfrm>
            <a:off x="6267450" y="5316538"/>
            <a:ext cx="2276475" cy="804862"/>
          </a:xfrm>
          <a:prstGeom prst="accentCallout2">
            <a:avLst>
              <a:gd name="adj1" fmla="val 12856"/>
              <a:gd name="adj2" fmla="val -3019"/>
              <a:gd name="adj3" fmla="val 12856"/>
              <a:gd name="adj4" fmla="val -24574"/>
              <a:gd name="adj5" fmla="val 62144"/>
              <a:gd name="adj6" fmla="val -61847"/>
            </a:avLst>
          </a:prstGeom>
          <a:solidFill>
            <a:srgbClr val="FF0000"/>
          </a:solidFill>
          <a:ln w="9525">
            <a:solidFill>
              <a:schemeClr val="tx1"/>
            </a:solidFill>
            <a:miter lim="800000"/>
            <a:headEnd/>
            <a:tailEnd/>
          </a:ln>
        </p:spPr>
        <p:txBody>
          <a:bodyPr lIns="0" r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Weltweit eindeutige OID: </a:t>
            </a:r>
            <a:br>
              <a:rPr lang="de-DE" altLang="de-DE" sz="1400">
                <a:latin typeface="Calibri" panose="020F0502020204030204" pitchFamily="34" charset="0"/>
                <a:ea typeface="Calibri" panose="020F0502020204030204" pitchFamily="34" charset="0"/>
                <a:cs typeface="Calibri" panose="020F0502020204030204" pitchFamily="34" charset="0"/>
              </a:rPr>
            </a:br>
            <a:r>
              <a:rPr lang="de-DE" altLang="de-DE" sz="1400">
                <a:latin typeface="Calibri" panose="020F0502020204030204" pitchFamily="34" charset="0"/>
                <a:ea typeface="Calibri" panose="020F0502020204030204" pitchFamily="34" charset="0"/>
                <a:cs typeface="Calibri" panose="020F0502020204030204" pitchFamily="34" charset="0"/>
              </a:rPr>
              <a:t>zur Laufzeit</a:t>
            </a:r>
            <a:br>
              <a:rPr lang="de-DE" altLang="de-DE" sz="1400">
                <a:latin typeface="Calibri" panose="020F0502020204030204" pitchFamily="34" charset="0"/>
                <a:ea typeface="Calibri" panose="020F0502020204030204" pitchFamily="34" charset="0"/>
                <a:cs typeface="Calibri" panose="020F0502020204030204" pitchFamily="34" charset="0"/>
              </a:rPr>
            </a:br>
            <a:r>
              <a:rPr lang="de-DE" altLang="de-DE" sz="1400">
                <a:latin typeface="Calibri" panose="020F0502020204030204" pitchFamily="34" charset="0"/>
                <a:ea typeface="Calibri" panose="020F0502020204030204" pitchFamily="34" charset="0"/>
                <a:cs typeface="Calibri" panose="020F0502020204030204" pitchFamily="34" charset="0"/>
              </a:rPr>
              <a:t>ressourcenintensiv</a:t>
            </a:r>
          </a:p>
        </p:txBody>
      </p:sp>
      <p:sp>
        <p:nvSpPr>
          <p:cNvPr id="7" name="Titel 6"/>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table</a:t>
            </a:r>
            <a:r>
              <a:rPr lang="de-DE" b="1" dirty="0">
                <a:solidFill>
                  <a:srgbClr val="0000CC"/>
                </a:solidFill>
                <a:latin typeface="Calibri" pitchFamily="34" charset="0"/>
                <a:cs typeface="Calibri" pitchFamily="34" charset="0"/>
              </a:rPr>
              <a:t> (Objekttabellen) </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9"/>
                                        </p:tgtEl>
                                        <p:attrNameLst>
                                          <p:attrName>style.visibility</p:attrName>
                                        </p:attrNameLst>
                                      </p:cBhvr>
                                      <p:to>
                                        <p:strVal val="visible"/>
                                      </p:to>
                                    </p:set>
                                    <p:animEffect transition="in" filter="wipe(left)">
                                      <p:cBhvr>
                                        <p:cTn id="7" dur="500"/>
                                        <p:tgtEl>
                                          <p:spTgt spid="129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61"/>
                                        </p:tgtEl>
                                        <p:attrNameLst>
                                          <p:attrName>style.visibility</p:attrName>
                                        </p:attrNameLst>
                                      </p:cBhvr>
                                      <p:to>
                                        <p:strVal val="visible"/>
                                      </p:to>
                                    </p:set>
                                    <p:animEffect transition="in" filter="wipe(left)">
                                      <p:cBhvr>
                                        <p:cTn id="12" dur="500"/>
                                        <p:tgtEl>
                                          <p:spTgt spid="1290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9060"/>
                                        </p:tgtEl>
                                        <p:attrNameLst>
                                          <p:attrName>style.visibility</p:attrName>
                                        </p:attrNameLst>
                                      </p:cBhvr>
                                      <p:to>
                                        <p:strVal val="visible"/>
                                      </p:to>
                                    </p:set>
                                    <p:animEffect transition="in" filter="wipe(right)">
                                      <p:cBhvr>
                                        <p:cTn id="17" dur="500"/>
                                        <p:tgtEl>
                                          <p:spTgt spid="1290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62"/>
                                        </p:tgtEl>
                                        <p:attrNameLst>
                                          <p:attrName>style.visibility</p:attrName>
                                        </p:attrNameLst>
                                      </p:cBhvr>
                                      <p:to>
                                        <p:strVal val="visible"/>
                                      </p:to>
                                    </p:set>
                                    <p:animEffect transition="in" filter="wipe(left)">
                                      <p:cBhvr>
                                        <p:cTn id="22" dur="500"/>
                                        <p:tgtEl>
                                          <p:spTgt spid="129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9" grpId="0" autoUpdateAnimBg="0"/>
      <p:bldP spid="129060" grpId="0" animBg="1" autoUpdateAnimBg="0"/>
      <p:bldP spid="129061" grpId="0" animBg="1" autoUpdateAnimBg="0"/>
      <p:bldP spid="129062" grpId="0" animBg="1"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7"/>
          <p:cNvSpPr>
            <a:spLocks noChangeArrowheads="1"/>
          </p:cNvSpPr>
          <p:nvPr/>
        </p:nvSpPr>
        <p:spPr bwMode="auto">
          <a:xfrm>
            <a:off x="500063" y="357188"/>
            <a:ext cx="82867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400" b="1">
              <a:solidFill>
                <a:srgbClr val="0000CC"/>
              </a:solidFill>
              <a:latin typeface="Arial" panose="020B0604020202020204" pitchFamily="34" charset="0"/>
            </a:endParaRPr>
          </a:p>
        </p:txBody>
      </p:sp>
      <p:sp>
        <p:nvSpPr>
          <p:cNvPr id="130086" name="Rectangle 38"/>
          <p:cNvSpPr>
            <a:spLocks noChangeArrowheads="1"/>
          </p:cNvSpPr>
          <p:nvPr/>
        </p:nvSpPr>
        <p:spPr bwMode="auto">
          <a:xfrm>
            <a:off x="319088" y="1884363"/>
            <a:ext cx="8686800" cy="4032250"/>
          </a:xfrm>
          <a:prstGeom prst="rect">
            <a:avLst/>
          </a:prstGeom>
          <a:noFill/>
          <a:ln w="9525">
            <a:noFill/>
            <a:miter lim="800000"/>
            <a:headEnd/>
            <a:tailEnd/>
          </a:ln>
        </p:spPr>
        <p:txBody>
          <a:bodyPr>
            <a:spAutoFit/>
          </a:bodyPr>
          <a:lstStyle/>
          <a:p>
            <a:pPr marL="344488" indent="-344488">
              <a:spcBef>
                <a:spcPct val="20000"/>
              </a:spcBef>
              <a:buFontTx/>
              <a:buChar char="•"/>
              <a:defRPr/>
            </a:pPr>
            <a:r>
              <a:rPr lang="de-DE" sz="2000" b="1" dirty="0">
                <a:latin typeface="+mj-lt"/>
                <a:ea typeface="Calibri" pitchFamily="34" charset="0"/>
                <a:cs typeface="Calibri" pitchFamily="34" charset="0"/>
              </a:rPr>
              <a:t>Zwei Betrachtungsweisen: </a:t>
            </a:r>
            <a:br>
              <a:rPr lang="de-DE" sz="2000" b="1" dirty="0">
                <a:latin typeface="+mj-lt"/>
                <a:ea typeface="Calibri" pitchFamily="34" charset="0"/>
                <a:cs typeface="Calibri" pitchFamily="34" charset="0"/>
              </a:rPr>
            </a:br>
            <a:r>
              <a:rPr lang="de-DE" sz="2000" b="1" dirty="0">
                <a:solidFill>
                  <a:srgbClr val="0000CC"/>
                </a:solidFill>
                <a:latin typeface="+mj-lt"/>
                <a:ea typeface="Calibri" pitchFamily="34" charset="0"/>
                <a:cs typeface="Calibri" pitchFamily="34" charset="0"/>
              </a:rPr>
              <a:t>Multi-</a:t>
            </a:r>
            <a:r>
              <a:rPr lang="de-DE" sz="2000" b="1" dirty="0" err="1">
                <a:solidFill>
                  <a:srgbClr val="0000CC"/>
                </a:solidFill>
                <a:latin typeface="+mj-lt"/>
                <a:ea typeface="Calibri" pitchFamily="34" charset="0"/>
                <a:cs typeface="Calibri" pitchFamily="34" charset="0"/>
              </a:rPr>
              <a:t>column</a:t>
            </a:r>
            <a:r>
              <a:rPr lang="de-DE" sz="2000" b="1" dirty="0">
                <a:latin typeface="+mj-lt"/>
                <a:ea typeface="Calibri" pitchFamily="34" charset="0"/>
                <a:cs typeface="Calibri" pitchFamily="34" charset="0"/>
              </a:rPr>
              <a:t>: </a:t>
            </a:r>
          </a:p>
          <a:p>
            <a:pPr marL="741363" lvl="1" indent="-282575">
              <a:spcBef>
                <a:spcPct val="20000"/>
              </a:spcBef>
              <a:buFontTx/>
              <a:buChar char="–"/>
              <a:defRPr/>
            </a:pPr>
            <a:r>
              <a:rPr lang="de-DE" sz="2000" b="1" dirty="0">
                <a:latin typeface="+mj-lt"/>
                <a:ea typeface="Calibri" pitchFamily="34" charset="0"/>
                <a:cs typeface="Calibri" pitchFamily="34" charset="0"/>
              </a:rPr>
              <a:t>Als mehrspaltige Tabelle, in der jedes Attribut des </a:t>
            </a:r>
            <a:r>
              <a:rPr lang="de-DE" sz="2000" b="1" dirty="0" err="1">
                <a:latin typeface="+mj-lt"/>
                <a:ea typeface="Calibri" pitchFamily="34" charset="0"/>
                <a:cs typeface="Calibri" pitchFamily="34" charset="0"/>
              </a:rPr>
              <a:t>object</a:t>
            </a: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types</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die Anwendung von </a:t>
            </a:r>
            <a:r>
              <a:rPr lang="de-DE" sz="2000" b="1" dirty="0">
                <a:solidFill>
                  <a:srgbClr val="0000CC"/>
                </a:solidFill>
                <a:latin typeface="+mj-lt"/>
                <a:ea typeface="Calibri" pitchFamily="34" charset="0"/>
                <a:cs typeface="Calibri" pitchFamily="34" charset="0"/>
              </a:rPr>
              <a:t>relationalen</a:t>
            </a:r>
            <a:r>
              <a:rPr lang="de-DE" sz="2000" b="1" dirty="0">
                <a:latin typeface="+mj-lt"/>
                <a:ea typeface="Calibri" pitchFamily="34" charset="0"/>
                <a:cs typeface="Calibri" pitchFamily="34" charset="0"/>
              </a:rPr>
              <a:t> Operationen erlaubt.</a:t>
            </a:r>
          </a:p>
          <a:p>
            <a:pPr marL="344488" indent="-344488">
              <a:spcBef>
                <a:spcPct val="20000"/>
              </a:spcBef>
              <a:buClr>
                <a:schemeClr val="tx1"/>
              </a:buClr>
              <a:buFontTx/>
              <a:buChar char="•"/>
              <a:defRPr/>
            </a:pPr>
            <a:r>
              <a:rPr lang="de-DE" sz="2000" b="1" dirty="0">
                <a:solidFill>
                  <a:srgbClr val="0000CC"/>
                </a:solidFill>
                <a:latin typeface="+mj-lt"/>
                <a:ea typeface="Calibri" pitchFamily="34" charset="0"/>
                <a:cs typeface="Calibri" pitchFamily="34" charset="0"/>
              </a:rPr>
              <a:t>Single-</a:t>
            </a:r>
            <a:r>
              <a:rPr lang="de-DE" sz="2000" b="1" dirty="0" err="1">
                <a:solidFill>
                  <a:srgbClr val="0000CC"/>
                </a:solidFill>
                <a:latin typeface="+mj-lt"/>
                <a:ea typeface="Calibri" pitchFamily="34" charset="0"/>
                <a:cs typeface="Calibri" pitchFamily="34" charset="0"/>
              </a:rPr>
              <a:t>column</a:t>
            </a:r>
            <a:r>
              <a:rPr lang="de-DE" sz="2000" b="1" dirty="0">
                <a:latin typeface="+mj-lt"/>
                <a:ea typeface="Calibri" pitchFamily="34" charset="0"/>
                <a:cs typeface="Calibri" pitchFamily="34" charset="0"/>
              </a:rPr>
              <a:t>: </a:t>
            </a:r>
          </a:p>
          <a:p>
            <a:pPr marL="741363" lvl="1" indent="-282575">
              <a:spcBef>
                <a:spcPct val="20000"/>
              </a:spcBef>
              <a:buFontTx/>
              <a:buChar char="–"/>
              <a:defRPr/>
            </a:pPr>
            <a:r>
              <a:rPr lang="de-DE" sz="2000" b="1" dirty="0">
                <a:latin typeface="+mj-lt"/>
                <a:ea typeface="Calibri" pitchFamily="34" charset="0"/>
                <a:cs typeface="Calibri" pitchFamily="34" charset="0"/>
              </a:rPr>
              <a:t>Als einspaltige Tabelle, in der jeder Datensatz ein Objekt</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darstellt, die die Anwendung von </a:t>
            </a:r>
            <a:r>
              <a:rPr lang="de-DE" sz="2000" b="1" dirty="0">
                <a:solidFill>
                  <a:srgbClr val="0000CC"/>
                </a:solidFill>
                <a:latin typeface="+mj-lt"/>
                <a:ea typeface="Calibri" pitchFamily="34" charset="0"/>
                <a:cs typeface="Calibri" pitchFamily="34" charset="0"/>
              </a:rPr>
              <a:t>OO</a:t>
            </a:r>
            <a:r>
              <a:rPr lang="de-DE" sz="2000" b="1" dirty="0">
                <a:latin typeface="+mj-lt"/>
                <a:ea typeface="Calibri" pitchFamily="34" charset="0"/>
                <a:cs typeface="Calibri" pitchFamily="34" charset="0"/>
              </a:rPr>
              <a:t>-Operationen erlaubt.</a:t>
            </a:r>
          </a:p>
          <a:p>
            <a:pPr marL="741363" lvl="1" indent="-282575">
              <a:spcBef>
                <a:spcPct val="20000"/>
              </a:spcBef>
              <a:buClr>
                <a:schemeClr val="tx1"/>
              </a:buClr>
              <a:buFontTx/>
              <a:buChar char="–"/>
              <a:defRPr/>
            </a:pPr>
            <a:r>
              <a:rPr lang="de-DE" sz="2000" b="1" dirty="0">
                <a:solidFill>
                  <a:srgbClr val="0000CC"/>
                </a:solidFill>
                <a:latin typeface="+mj-lt"/>
                <a:ea typeface="Calibri" pitchFamily="34" charset="0"/>
                <a:cs typeface="Calibri" pitchFamily="34" charset="0"/>
              </a:rPr>
              <a:t>VALUE</a:t>
            </a:r>
            <a:r>
              <a:rPr lang="de-DE" sz="2000" b="1" dirty="0">
                <a:latin typeface="+mj-lt"/>
                <a:ea typeface="Calibri" pitchFamily="34" charset="0"/>
                <a:cs typeface="Calibri" pitchFamily="34" charset="0"/>
              </a:rPr>
              <a:t>-Funktion:</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Argument: Tabellenalias einer </a:t>
            </a:r>
            <a:r>
              <a:rPr lang="de-DE" sz="2000" b="1" dirty="0" err="1">
                <a:latin typeface="+mj-lt"/>
                <a:ea typeface="Calibri" pitchFamily="34" charset="0"/>
                <a:cs typeface="Calibri" pitchFamily="34" charset="0"/>
              </a:rPr>
              <a:t>object</a:t>
            </a: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table</a:t>
            </a:r>
            <a:r>
              <a:rPr lang="de-DE" sz="2000" b="1" dirty="0">
                <a:latin typeface="+mj-lt"/>
                <a:ea typeface="Calibri" pitchFamily="34" charset="0"/>
                <a:cs typeface="Calibri" pitchFamily="34" charset="0"/>
              </a:rPr>
              <a:t>: </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a:solidFill>
                  <a:srgbClr val="0000CC"/>
                </a:solidFill>
                <a:latin typeface="+mj-lt"/>
                <a:ea typeface="Calibri" pitchFamily="34" charset="0"/>
                <a:cs typeface="Calibri" pitchFamily="34" charset="0"/>
              </a:rPr>
              <a:t>VALUE (</a:t>
            </a:r>
            <a:r>
              <a:rPr lang="de-DE" sz="2000" b="1" dirty="0" err="1">
                <a:solidFill>
                  <a:srgbClr val="0000CC"/>
                </a:solidFill>
                <a:latin typeface="+mj-lt"/>
                <a:ea typeface="Calibri" pitchFamily="34" charset="0"/>
                <a:cs typeface="Calibri" pitchFamily="34" charset="0"/>
              </a:rPr>
              <a:t>table_alias</a:t>
            </a:r>
            <a:r>
              <a:rPr lang="de-DE" sz="2000" b="1" dirty="0">
                <a:solidFill>
                  <a:srgbClr val="0000CC"/>
                </a:solidFill>
                <a:latin typeface="+mj-lt"/>
                <a:ea typeface="Calibri" pitchFamily="34" charset="0"/>
                <a:cs typeface="Calibri" pitchFamily="34" charset="0"/>
              </a:rPr>
              <a:t>)</a:t>
            </a:r>
            <a:br>
              <a:rPr lang="de-DE" sz="2000" b="1" dirty="0">
                <a:solidFill>
                  <a:srgbClr val="3333FF"/>
                </a:solidFill>
                <a:latin typeface="+mj-lt"/>
                <a:ea typeface="Calibri" pitchFamily="34" charset="0"/>
                <a:cs typeface="Calibri" pitchFamily="34" charset="0"/>
              </a:rPr>
            </a:br>
            <a:r>
              <a:rPr lang="de-DE" sz="2000" b="1" dirty="0">
                <a:latin typeface="+mj-lt"/>
                <a:ea typeface="Calibri" pitchFamily="34" charset="0"/>
                <a:cs typeface="Calibri" pitchFamily="34" charset="0"/>
              </a:rPr>
              <a:t>Rückgabewerte: Objektinstanzen, die den Datensätzen der</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Tabelle entsprechen</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table</a:t>
            </a:r>
            <a:r>
              <a:rPr lang="de-DE" b="1" dirty="0">
                <a:solidFill>
                  <a:srgbClr val="0000CC"/>
                </a:solidFill>
                <a:latin typeface="Calibri" pitchFamily="34" charset="0"/>
                <a:cs typeface="Calibri" pitchFamily="34" charset="0"/>
              </a:rPr>
              <a:t> (Objekttabellen) </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86">
                                            <p:txEl>
                                              <p:pRg st="0" end="0"/>
                                            </p:txEl>
                                          </p:spTgt>
                                        </p:tgtEl>
                                        <p:attrNameLst>
                                          <p:attrName>style.visibility</p:attrName>
                                        </p:attrNameLst>
                                      </p:cBhvr>
                                      <p:to>
                                        <p:strVal val="visible"/>
                                      </p:to>
                                    </p:set>
                                    <p:anim calcmode="lin" valueType="num">
                                      <p:cBhvr additive="base">
                                        <p:cTn id="7" dur="500" fill="hold"/>
                                        <p:tgtEl>
                                          <p:spTgt spid="13008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86">
                                            <p:txEl>
                                              <p:pRg st="1" end="1"/>
                                            </p:txEl>
                                          </p:spTgt>
                                        </p:tgtEl>
                                        <p:attrNameLst>
                                          <p:attrName>style.visibility</p:attrName>
                                        </p:attrNameLst>
                                      </p:cBhvr>
                                      <p:to>
                                        <p:strVal val="visible"/>
                                      </p:to>
                                    </p:set>
                                    <p:anim calcmode="lin" valueType="num">
                                      <p:cBhvr additive="base">
                                        <p:cTn id="13" dur="500" fill="hold"/>
                                        <p:tgtEl>
                                          <p:spTgt spid="13008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8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0086">
                                            <p:txEl>
                                              <p:pRg st="2" end="2"/>
                                            </p:txEl>
                                          </p:spTgt>
                                        </p:tgtEl>
                                        <p:attrNameLst>
                                          <p:attrName>style.visibility</p:attrName>
                                        </p:attrNameLst>
                                      </p:cBhvr>
                                      <p:to>
                                        <p:strVal val="visible"/>
                                      </p:to>
                                    </p:set>
                                    <p:anim calcmode="lin" valueType="num">
                                      <p:cBhvr additive="base">
                                        <p:cTn id="19" dur="500" fill="hold"/>
                                        <p:tgtEl>
                                          <p:spTgt spid="13008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008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0086">
                                            <p:txEl>
                                              <p:pRg st="3" end="3"/>
                                            </p:txEl>
                                          </p:spTgt>
                                        </p:tgtEl>
                                        <p:attrNameLst>
                                          <p:attrName>style.visibility</p:attrName>
                                        </p:attrNameLst>
                                      </p:cBhvr>
                                      <p:to>
                                        <p:strVal val="visible"/>
                                      </p:to>
                                    </p:set>
                                    <p:anim calcmode="lin" valueType="num">
                                      <p:cBhvr additive="base">
                                        <p:cTn id="25" dur="500" fill="hold"/>
                                        <p:tgtEl>
                                          <p:spTgt spid="13008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008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0086">
                                            <p:txEl>
                                              <p:pRg st="4" end="4"/>
                                            </p:txEl>
                                          </p:spTgt>
                                        </p:tgtEl>
                                        <p:attrNameLst>
                                          <p:attrName>style.visibility</p:attrName>
                                        </p:attrNameLst>
                                      </p:cBhvr>
                                      <p:to>
                                        <p:strVal val="visible"/>
                                      </p:to>
                                    </p:set>
                                    <p:anim calcmode="lin" valueType="num">
                                      <p:cBhvr additive="base">
                                        <p:cTn id="31" dur="500" fill="hold"/>
                                        <p:tgtEl>
                                          <p:spTgt spid="13008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008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6" grpId="0" build="p" bldLvl="2"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01" name="Rectangle 29"/>
          <p:cNvSpPr>
            <a:spLocks noChangeArrowheads="1"/>
          </p:cNvSpPr>
          <p:nvPr/>
        </p:nvSpPr>
        <p:spPr bwMode="auto">
          <a:xfrm>
            <a:off x="611188" y="1628775"/>
            <a:ext cx="8291512" cy="4371975"/>
          </a:xfrm>
          <a:prstGeom prst="rect">
            <a:avLst/>
          </a:prstGeom>
          <a:noFill/>
          <a:ln w="9525">
            <a:noFill/>
            <a:miter lim="800000"/>
            <a:headEnd/>
            <a:tailEnd/>
          </a:ln>
        </p:spPr>
        <p:txBody>
          <a:bodyPr>
            <a:spAutoFit/>
          </a:bodyPr>
          <a:lstStyle/>
          <a:p>
            <a:pPr marL="344488" indent="-344488">
              <a:spcBef>
                <a:spcPct val="20000"/>
              </a:spcBef>
              <a:buClr>
                <a:schemeClr val="tx1"/>
              </a:buClr>
              <a:buFontTx/>
              <a:buChar char="•"/>
              <a:defRPr/>
            </a:pPr>
            <a:r>
              <a:rPr lang="de-DE" sz="1800" b="1" dirty="0">
                <a:solidFill>
                  <a:srgbClr val="0000CC"/>
                </a:solidFill>
                <a:latin typeface="+mj-lt"/>
                <a:ea typeface="Calibri" pitchFamily="34" charset="0"/>
                <a:cs typeface="Calibri" pitchFamily="34" charset="0"/>
              </a:rPr>
              <a:t>Multi-</a:t>
            </a:r>
            <a:r>
              <a:rPr lang="de-DE" sz="1800" b="1" dirty="0" err="1">
                <a:solidFill>
                  <a:srgbClr val="0000CC"/>
                </a:solidFill>
                <a:latin typeface="+mj-lt"/>
                <a:ea typeface="Calibri" pitchFamily="34" charset="0"/>
                <a:cs typeface="Calibri" pitchFamily="34" charset="0"/>
              </a:rPr>
              <a:t>column</a:t>
            </a:r>
            <a:r>
              <a:rPr lang="de-DE" sz="1800" b="1" dirty="0">
                <a:solidFill>
                  <a:srgbClr val="0000CC"/>
                </a:solidFill>
                <a:latin typeface="+mj-lt"/>
                <a:ea typeface="Calibri" pitchFamily="34" charset="0"/>
                <a:cs typeface="Calibri" pitchFamily="34" charset="0"/>
              </a:rPr>
              <a:t>:</a:t>
            </a:r>
          </a:p>
          <a:p>
            <a:pPr marL="344488" indent="-344488">
              <a:spcBef>
                <a:spcPct val="50000"/>
              </a:spcBef>
              <a:defRPr/>
            </a:pPr>
            <a:r>
              <a:rPr lang="de-DE" sz="1800" dirty="0">
                <a:latin typeface="+mj-lt"/>
                <a:ea typeface="Calibri" pitchFamily="34" charset="0"/>
                <a:cs typeface="Calibri" pitchFamily="34" charset="0"/>
              </a:rPr>
              <a:t>INSERT INTO </a:t>
            </a:r>
            <a:r>
              <a:rPr lang="de-DE" sz="1800" dirty="0" err="1">
                <a:latin typeface="+mj-lt"/>
                <a:ea typeface="Calibri" pitchFamily="34" charset="0"/>
                <a:cs typeface="Calibri" pitchFamily="34" charset="0"/>
              </a:rPr>
              <a:t>mitarbeiter_o</a:t>
            </a:r>
            <a:r>
              <a:rPr lang="de-DE" sz="1800" dirty="0">
                <a:latin typeface="+mj-lt"/>
                <a:ea typeface="Calibri" pitchFamily="34" charset="0"/>
                <a:cs typeface="Calibri" pitchFamily="34" charset="0"/>
              </a:rPr>
              <a:t> VALUES (4711,'Meider, Hugo', '51643 GM');</a:t>
            </a:r>
          </a:p>
          <a:p>
            <a:pPr marL="344488" indent="-344488">
              <a:spcBef>
                <a:spcPct val="50000"/>
              </a:spcBef>
              <a:defRPr/>
            </a:pPr>
            <a:r>
              <a:rPr lang="de-DE" sz="1800" dirty="0">
                <a:latin typeface="+mj-lt"/>
                <a:ea typeface="Calibri" pitchFamily="34" charset="0"/>
                <a:cs typeface="Calibri" pitchFamily="34" charset="0"/>
              </a:rPr>
              <a:t>INSERT INTO </a:t>
            </a:r>
            <a:r>
              <a:rPr lang="de-DE" sz="1800" dirty="0" err="1">
                <a:latin typeface="+mj-lt"/>
                <a:ea typeface="Calibri" pitchFamily="34" charset="0"/>
                <a:cs typeface="Calibri" pitchFamily="34" charset="0"/>
              </a:rPr>
              <a:t>kunden_o</a:t>
            </a:r>
            <a:r>
              <a:rPr lang="de-DE" sz="1800" dirty="0">
                <a:latin typeface="+mj-lt"/>
                <a:ea typeface="Calibri" pitchFamily="34" charset="0"/>
                <a:cs typeface="Calibri" pitchFamily="34" charset="0"/>
              </a:rPr>
              <a:t>  VALUES ('Test AG',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adr_t</a:t>
            </a:r>
            <a:r>
              <a:rPr lang="de-DE" sz="1800" dirty="0">
                <a:latin typeface="+mj-lt"/>
                <a:ea typeface="Calibri" pitchFamily="34" charset="0"/>
                <a:cs typeface="Calibri" pitchFamily="34" charset="0"/>
              </a:rPr>
              <a:t>(' Weg', '10', 51643, 'GM'),</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ansp_t</a:t>
            </a:r>
            <a:r>
              <a:rPr lang="de-DE" sz="1800" dirty="0">
                <a:latin typeface="+mj-lt"/>
                <a:ea typeface="Calibri" pitchFamily="34" charset="0"/>
                <a:cs typeface="Calibri" pitchFamily="34" charset="0"/>
              </a:rPr>
              <a:t>('Bäcker', 'Emil', 02261567893));</a:t>
            </a:r>
          </a:p>
          <a:p>
            <a:pPr marL="344488" indent="-344488">
              <a:spcBef>
                <a:spcPct val="50000"/>
              </a:spcBef>
              <a:defRPr/>
            </a:pPr>
            <a:r>
              <a:rPr lang="de-DE" sz="1800" dirty="0">
                <a:latin typeface="+mj-lt"/>
                <a:ea typeface="Calibri" pitchFamily="34" charset="0"/>
                <a:cs typeface="Calibri" pitchFamily="34" charset="0"/>
              </a:rPr>
              <a:t>SELECT </a:t>
            </a:r>
            <a:r>
              <a:rPr lang="de-DE" sz="1800" dirty="0">
                <a:solidFill>
                  <a:srgbClr val="0000CC"/>
                </a:solidFill>
                <a:latin typeface="+mj-lt"/>
                <a:ea typeface="Calibri" pitchFamily="34" charset="0"/>
                <a:cs typeface="Calibri" pitchFamily="34" charset="0"/>
              </a:rPr>
              <a:t>*</a:t>
            </a:r>
            <a:r>
              <a:rPr lang="de-DE" sz="1800" dirty="0">
                <a:latin typeface="+mj-lt"/>
                <a:ea typeface="Calibri" pitchFamily="34" charset="0"/>
                <a:cs typeface="Calibri" pitchFamily="34" charset="0"/>
              </a:rPr>
              <a:t> FROM </a:t>
            </a:r>
            <a:r>
              <a:rPr lang="de-DE" sz="1800" dirty="0" err="1">
                <a:latin typeface="+mj-lt"/>
                <a:ea typeface="Calibri" pitchFamily="34" charset="0"/>
                <a:cs typeface="Calibri" pitchFamily="34" charset="0"/>
              </a:rPr>
              <a:t>mitarbeiter_o</a:t>
            </a:r>
            <a:r>
              <a:rPr lang="de-DE" sz="1800" dirty="0">
                <a:latin typeface="+mj-lt"/>
                <a:ea typeface="Calibri" pitchFamily="34" charset="0"/>
                <a:cs typeface="Calibri" pitchFamily="34" charset="0"/>
              </a:rPr>
              <a:t>  WHERE </a:t>
            </a:r>
            <a:r>
              <a:rPr lang="de-DE" sz="1800" dirty="0" err="1">
                <a:latin typeface="+mj-lt"/>
                <a:ea typeface="Calibri" pitchFamily="34" charset="0"/>
                <a:cs typeface="Calibri" pitchFamily="34" charset="0"/>
              </a:rPr>
              <a:t>name</a:t>
            </a:r>
            <a:r>
              <a:rPr lang="de-DE" sz="1800" dirty="0">
                <a:latin typeface="+mj-lt"/>
                <a:ea typeface="Calibri" pitchFamily="34" charset="0"/>
                <a:cs typeface="Calibri" pitchFamily="34" charset="0"/>
              </a:rPr>
              <a:t> = '</a:t>
            </a:r>
            <a:r>
              <a:rPr lang="de-DE" sz="1800" dirty="0" err="1">
                <a:latin typeface="+mj-lt"/>
                <a:ea typeface="Calibri" pitchFamily="34" charset="0"/>
                <a:cs typeface="Calibri" pitchFamily="34" charset="0"/>
              </a:rPr>
              <a:t>Meider</a:t>
            </a:r>
            <a:r>
              <a:rPr lang="de-DE" sz="1800" dirty="0">
                <a:latin typeface="+mj-lt"/>
                <a:ea typeface="Calibri" pitchFamily="34" charset="0"/>
                <a:cs typeface="Calibri" pitchFamily="34" charset="0"/>
              </a:rPr>
              <a:t>, Hugo';</a:t>
            </a:r>
          </a:p>
          <a:p>
            <a:pPr marL="344488" indent="-344488">
              <a:spcBef>
                <a:spcPct val="95000"/>
              </a:spcBef>
              <a:buClr>
                <a:schemeClr val="tx1"/>
              </a:buClr>
              <a:buFontTx/>
              <a:buChar char="•"/>
              <a:defRPr/>
            </a:pPr>
            <a:r>
              <a:rPr lang="de-DE" sz="1800" b="1" dirty="0">
                <a:solidFill>
                  <a:srgbClr val="0000CC"/>
                </a:solidFill>
                <a:latin typeface="+mj-lt"/>
                <a:ea typeface="Calibri" pitchFamily="34" charset="0"/>
                <a:cs typeface="Calibri" pitchFamily="34" charset="0"/>
              </a:rPr>
              <a:t>Single-</a:t>
            </a:r>
            <a:r>
              <a:rPr lang="de-DE" sz="1800" b="1" dirty="0" err="1">
                <a:solidFill>
                  <a:srgbClr val="0000CC"/>
                </a:solidFill>
                <a:latin typeface="+mj-lt"/>
                <a:ea typeface="Calibri" pitchFamily="34" charset="0"/>
                <a:cs typeface="Calibri" pitchFamily="34" charset="0"/>
              </a:rPr>
              <a:t>column</a:t>
            </a:r>
            <a:r>
              <a:rPr lang="de-DE" sz="1800" b="1" dirty="0">
                <a:solidFill>
                  <a:srgbClr val="0000CC"/>
                </a:solidFill>
                <a:latin typeface="+mj-lt"/>
                <a:ea typeface="Calibri" pitchFamily="34" charset="0"/>
                <a:cs typeface="Calibri" pitchFamily="34" charset="0"/>
              </a:rPr>
              <a:t>:</a:t>
            </a:r>
            <a:r>
              <a:rPr lang="de-DE" sz="1800" b="1" dirty="0">
                <a:latin typeface="+mj-lt"/>
                <a:ea typeface="Calibri" pitchFamily="34" charset="0"/>
                <a:cs typeface="Calibri" pitchFamily="34" charset="0"/>
              </a:rPr>
              <a:t> </a:t>
            </a:r>
          </a:p>
          <a:p>
            <a:pPr marL="344488" indent="-344488">
              <a:spcBef>
                <a:spcPct val="50000"/>
              </a:spcBef>
              <a:defRPr/>
            </a:pPr>
            <a:r>
              <a:rPr lang="de-DE" sz="1800" dirty="0">
                <a:latin typeface="+mj-lt"/>
                <a:ea typeface="Calibri" pitchFamily="34" charset="0"/>
                <a:cs typeface="Calibri" pitchFamily="34" charset="0"/>
              </a:rPr>
              <a:t>SELECT </a:t>
            </a:r>
            <a:r>
              <a:rPr lang="de-DE" sz="1800" dirty="0">
                <a:solidFill>
                  <a:srgbClr val="0000CC"/>
                </a:solidFill>
                <a:latin typeface="+mj-lt"/>
                <a:ea typeface="Calibri" pitchFamily="34" charset="0"/>
                <a:cs typeface="Calibri" pitchFamily="34" charset="0"/>
              </a:rPr>
              <a:t>VALUE(m)</a:t>
            </a:r>
            <a:r>
              <a:rPr lang="de-DE" sz="1800" dirty="0">
                <a:latin typeface="+mj-lt"/>
                <a:ea typeface="Calibri" pitchFamily="34" charset="0"/>
                <a:cs typeface="Calibri" pitchFamily="34" charset="0"/>
              </a:rPr>
              <a:t> FROM </a:t>
            </a:r>
            <a:r>
              <a:rPr lang="de-DE" sz="1800" dirty="0" err="1">
                <a:latin typeface="+mj-lt"/>
                <a:ea typeface="Calibri" pitchFamily="34" charset="0"/>
                <a:cs typeface="Calibri" pitchFamily="34" charset="0"/>
              </a:rPr>
              <a:t>mitarbeiter_o</a:t>
            </a:r>
            <a:r>
              <a:rPr lang="de-DE" sz="1800" dirty="0">
                <a:latin typeface="+mj-lt"/>
                <a:ea typeface="Calibri" pitchFamily="34" charset="0"/>
                <a:cs typeface="Calibri" pitchFamily="34" charset="0"/>
              </a:rPr>
              <a:t> m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WHERE m.name = '</a:t>
            </a:r>
            <a:r>
              <a:rPr lang="de-DE" sz="1800" dirty="0" err="1">
                <a:latin typeface="+mj-lt"/>
                <a:ea typeface="Calibri" pitchFamily="34" charset="0"/>
                <a:cs typeface="Calibri" pitchFamily="34" charset="0"/>
              </a:rPr>
              <a:t>Meider</a:t>
            </a:r>
            <a:r>
              <a:rPr lang="de-DE" sz="1800" dirty="0">
                <a:latin typeface="+mj-lt"/>
                <a:ea typeface="Calibri" pitchFamily="34" charset="0"/>
                <a:cs typeface="Calibri" pitchFamily="34" charset="0"/>
              </a:rPr>
              <a:t>, Hugo';</a:t>
            </a:r>
          </a:p>
          <a:p>
            <a:pPr marL="344488" indent="-344488">
              <a:spcBef>
                <a:spcPct val="50000"/>
              </a:spcBef>
              <a:defRPr/>
            </a:pPr>
            <a:r>
              <a:rPr lang="de-DE" sz="1800" dirty="0">
                <a:latin typeface="+mj-lt"/>
                <a:ea typeface="Calibri" pitchFamily="34" charset="0"/>
                <a:cs typeface="Calibri" pitchFamily="34" charset="0"/>
              </a:rPr>
              <a:t>UPDATE </a:t>
            </a:r>
            <a:r>
              <a:rPr lang="de-DE" sz="1800" dirty="0" err="1">
                <a:latin typeface="+mj-lt"/>
                <a:ea typeface="Calibri" pitchFamily="34" charset="0"/>
                <a:cs typeface="Calibri" pitchFamily="34" charset="0"/>
              </a:rPr>
              <a:t>mitarbeiter_o</a:t>
            </a:r>
            <a:r>
              <a:rPr lang="de-DE" sz="1800" dirty="0">
                <a:latin typeface="+mj-lt"/>
                <a:ea typeface="Calibri" pitchFamily="34" charset="0"/>
                <a:cs typeface="Calibri" pitchFamily="34" charset="0"/>
              </a:rPr>
              <a:t> m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SET </a:t>
            </a:r>
            <a:r>
              <a:rPr lang="de-DE" sz="1800" dirty="0">
                <a:solidFill>
                  <a:srgbClr val="0000CC"/>
                </a:solidFill>
                <a:latin typeface="+mj-lt"/>
                <a:ea typeface="Calibri" pitchFamily="34" charset="0"/>
                <a:cs typeface="Calibri" pitchFamily="34" charset="0"/>
              </a:rPr>
              <a:t>VALUE(m)</a:t>
            </a:r>
            <a:r>
              <a:rPr lang="de-DE" sz="1800" dirty="0">
                <a:latin typeface="+mj-lt"/>
                <a:ea typeface="Calibri" pitchFamily="34" charset="0"/>
                <a:cs typeface="Calibri" pitchFamily="34" charset="0"/>
              </a:rPr>
              <a:t> = </a:t>
            </a:r>
            <a:r>
              <a:rPr lang="de-DE" sz="1800" dirty="0" err="1">
                <a:latin typeface="+mj-lt"/>
                <a:ea typeface="Calibri" pitchFamily="34" charset="0"/>
                <a:cs typeface="Calibri" pitchFamily="34" charset="0"/>
              </a:rPr>
              <a:t>mita_t</a:t>
            </a:r>
            <a:r>
              <a:rPr lang="de-DE" sz="1800" dirty="0">
                <a:latin typeface="+mj-lt"/>
                <a:ea typeface="Calibri" pitchFamily="34" charset="0"/>
                <a:cs typeface="Calibri" pitchFamily="34" charset="0"/>
              </a:rPr>
              <a:t>(4711,'Meier, Hugo', '51643 GM')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WHERE </a:t>
            </a:r>
            <a:r>
              <a:rPr lang="de-DE" sz="1800" dirty="0" err="1">
                <a:latin typeface="+mj-lt"/>
                <a:ea typeface="Calibri" pitchFamily="34" charset="0"/>
                <a:cs typeface="Calibri" pitchFamily="34" charset="0"/>
              </a:rPr>
              <a:t>mita_id</a:t>
            </a:r>
            <a:r>
              <a:rPr lang="de-DE" sz="1800" dirty="0">
                <a:latin typeface="+mj-lt"/>
                <a:ea typeface="Calibri" pitchFamily="34" charset="0"/>
                <a:cs typeface="Calibri" pitchFamily="34" charset="0"/>
              </a:rPr>
              <a:t> = 4711;</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table</a:t>
            </a:r>
            <a:r>
              <a:rPr lang="de-DE" b="1" dirty="0">
                <a:solidFill>
                  <a:srgbClr val="0000CC"/>
                </a:solidFill>
                <a:latin typeface="Calibri" pitchFamily="34" charset="0"/>
                <a:cs typeface="Calibri" pitchFamily="34" charset="0"/>
              </a:rPr>
              <a:t> (Objekttabellen)</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1101">
                                            <p:txEl>
                                              <p:pRg st="0" end="0"/>
                                            </p:txEl>
                                          </p:spTgt>
                                        </p:tgtEl>
                                        <p:attrNameLst>
                                          <p:attrName>style.visibility</p:attrName>
                                        </p:attrNameLst>
                                      </p:cBhvr>
                                      <p:to>
                                        <p:strVal val="visible"/>
                                      </p:to>
                                    </p:set>
                                    <p:anim calcmode="lin" valueType="num">
                                      <p:cBhvr additive="base">
                                        <p:cTn id="7" dur="500" fill="hold"/>
                                        <p:tgtEl>
                                          <p:spTgt spid="131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110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1101">
                                            <p:txEl>
                                              <p:pRg st="1" end="1"/>
                                            </p:txEl>
                                          </p:spTgt>
                                        </p:tgtEl>
                                        <p:attrNameLst>
                                          <p:attrName>style.visibility</p:attrName>
                                        </p:attrNameLst>
                                      </p:cBhvr>
                                      <p:to>
                                        <p:strVal val="visible"/>
                                      </p:to>
                                    </p:set>
                                    <p:anim calcmode="lin" valueType="num">
                                      <p:cBhvr additive="base">
                                        <p:cTn id="11" dur="500" fill="hold"/>
                                        <p:tgtEl>
                                          <p:spTgt spid="13110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110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1101">
                                            <p:txEl>
                                              <p:pRg st="2" end="2"/>
                                            </p:txEl>
                                          </p:spTgt>
                                        </p:tgtEl>
                                        <p:attrNameLst>
                                          <p:attrName>style.visibility</p:attrName>
                                        </p:attrNameLst>
                                      </p:cBhvr>
                                      <p:to>
                                        <p:strVal val="visible"/>
                                      </p:to>
                                    </p:set>
                                    <p:anim calcmode="lin" valueType="num">
                                      <p:cBhvr additive="base">
                                        <p:cTn id="15" dur="500" fill="hold"/>
                                        <p:tgtEl>
                                          <p:spTgt spid="13110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3110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1101">
                                            <p:txEl>
                                              <p:pRg st="3" end="3"/>
                                            </p:txEl>
                                          </p:spTgt>
                                        </p:tgtEl>
                                        <p:attrNameLst>
                                          <p:attrName>style.visibility</p:attrName>
                                        </p:attrNameLst>
                                      </p:cBhvr>
                                      <p:to>
                                        <p:strVal val="visible"/>
                                      </p:to>
                                    </p:set>
                                    <p:anim calcmode="lin" valueType="num">
                                      <p:cBhvr additive="base">
                                        <p:cTn id="21" dur="500" fill="hold"/>
                                        <p:tgtEl>
                                          <p:spTgt spid="13110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110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1101">
                                            <p:txEl>
                                              <p:pRg st="4" end="4"/>
                                            </p:txEl>
                                          </p:spTgt>
                                        </p:tgtEl>
                                        <p:attrNameLst>
                                          <p:attrName>style.visibility</p:attrName>
                                        </p:attrNameLst>
                                      </p:cBhvr>
                                      <p:to>
                                        <p:strVal val="visible"/>
                                      </p:to>
                                    </p:set>
                                    <p:anim calcmode="lin" valueType="num">
                                      <p:cBhvr additive="base">
                                        <p:cTn id="27" dur="500" fill="hold"/>
                                        <p:tgtEl>
                                          <p:spTgt spid="13110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110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1101">
                                            <p:txEl>
                                              <p:pRg st="5" end="5"/>
                                            </p:txEl>
                                          </p:spTgt>
                                        </p:tgtEl>
                                        <p:attrNameLst>
                                          <p:attrName>style.visibility</p:attrName>
                                        </p:attrNameLst>
                                      </p:cBhvr>
                                      <p:to>
                                        <p:strVal val="visible"/>
                                      </p:to>
                                    </p:set>
                                    <p:anim calcmode="lin" valueType="num">
                                      <p:cBhvr additive="base">
                                        <p:cTn id="31" dur="500" fill="hold"/>
                                        <p:tgtEl>
                                          <p:spTgt spid="13110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110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1101">
                                            <p:txEl>
                                              <p:pRg st="6" end="6"/>
                                            </p:txEl>
                                          </p:spTgt>
                                        </p:tgtEl>
                                        <p:attrNameLst>
                                          <p:attrName>style.visibility</p:attrName>
                                        </p:attrNameLst>
                                      </p:cBhvr>
                                      <p:to>
                                        <p:strVal val="visible"/>
                                      </p:to>
                                    </p:set>
                                    <p:anim calcmode="lin" valueType="num">
                                      <p:cBhvr additive="base">
                                        <p:cTn id="35" dur="500" fill="hold"/>
                                        <p:tgtEl>
                                          <p:spTgt spid="13110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3110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01"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0"/>
          <p:cNvSpPr>
            <a:spLocks noChangeArrowheads="1"/>
          </p:cNvSpPr>
          <p:nvPr/>
        </p:nvSpPr>
        <p:spPr bwMode="auto">
          <a:xfrm>
            <a:off x="357188" y="500063"/>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33141" name="Rectangle 21"/>
          <p:cNvSpPr>
            <a:spLocks noChangeArrowheads="1"/>
          </p:cNvSpPr>
          <p:nvPr/>
        </p:nvSpPr>
        <p:spPr bwMode="auto">
          <a:xfrm>
            <a:off x="323850" y="2198688"/>
            <a:ext cx="8321675" cy="3446462"/>
          </a:xfrm>
          <a:prstGeom prst="rect">
            <a:avLst/>
          </a:prstGeom>
          <a:noFill/>
          <a:ln w="9525">
            <a:noFill/>
            <a:miter lim="800000"/>
            <a:headEnd/>
            <a:tailEnd/>
          </a:ln>
        </p:spPr>
        <p:txBody>
          <a:bodyPr>
            <a:spAutoFit/>
          </a:bodyPr>
          <a:lstStyle/>
          <a:p>
            <a:pPr marL="344488" indent="-344488">
              <a:spcBef>
                <a:spcPct val="20000"/>
              </a:spcBef>
              <a:buClr>
                <a:schemeClr val="tx1"/>
              </a:buClr>
              <a:buFontTx/>
              <a:buChar char="•"/>
              <a:defRPr/>
            </a:pPr>
            <a:r>
              <a:rPr lang="en-US" sz="2000" b="1" dirty="0">
                <a:solidFill>
                  <a:srgbClr val="0000CC"/>
                </a:solidFill>
                <a:latin typeface="+mj-lt"/>
                <a:ea typeface="Calibri" pitchFamily="34" charset="0"/>
                <a:cs typeface="Calibri" pitchFamily="34" charset="0"/>
              </a:rPr>
              <a:t>MEMBER</a:t>
            </a:r>
            <a:r>
              <a:rPr lang="en-US" sz="2000" b="1" dirty="0">
                <a:latin typeface="+mj-lt"/>
                <a:ea typeface="Calibri" pitchFamily="34" charset="0"/>
                <a:cs typeface="Calibri" pitchFamily="34" charset="0"/>
              </a:rPr>
              <a:t>:</a:t>
            </a:r>
            <a:endParaRPr lang="en-US" sz="1800" dirty="0">
              <a:latin typeface="+mj-lt"/>
              <a:ea typeface="Calibri" pitchFamily="34" charset="0"/>
              <a:cs typeface="Calibri" pitchFamily="34" charset="0"/>
            </a:endParaRPr>
          </a:p>
          <a:p>
            <a:pPr marL="741363" lvl="1" indent="-282575">
              <a:spcBef>
                <a:spcPct val="20000"/>
              </a:spcBef>
              <a:buFontTx/>
              <a:buChar char="–"/>
              <a:defRPr/>
            </a:pPr>
            <a:r>
              <a:rPr lang="en-US" sz="1800" dirty="0" err="1">
                <a:latin typeface="+mj-lt"/>
                <a:ea typeface="Calibri" pitchFamily="34" charset="0"/>
                <a:cs typeface="Calibri" pitchFamily="34" charset="0"/>
              </a:rPr>
              <a:t>Eine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Funktion</a:t>
            </a:r>
            <a:r>
              <a:rPr lang="en-US" sz="1800" dirty="0">
                <a:latin typeface="+mj-lt"/>
                <a:ea typeface="Calibri" pitchFamily="34" charset="0"/>
                <a:cs typeface="Calibri" pitchFamily="34" charset="0"/>
              </a:rPr>
              <a:t>/</a:t>
            </a:r>
            <a:r>
              <a:rPr lang="en-US" sz="1800" dirty="0" err="1">
                <a:latin typeface="+mj-lt"/>
                <a:ea typeface="Calibri" pitchFamily="34" charset="0"/>
                <a:cs typeface="Calibri" pitchFamily="34" charset="0"/>
              </a:rPr>
              <a:t>Prozedur</a:t>
            </a:r>
            <a:r>
              <a:rPr lang="en-US" sz="1800" dirty="0">
                <a:latin typeface="+mj-lt"/>
                <a:ea typeface="Calibri" pitchFamily="34" charset="0"/>
                <a:cs typeface="Calibri" pitchFamily="34" charset="0"/>
              </a:rPr>
              <a:t>, die </a:t>
            </a:r>
            <a:r>
              <a:rPr lang="en-US" sz="1800" dirty="0" err="1">
                <a:latin typeface="+mj-lt"/>
                <a:ea typeface="Calibri" pitchFamily="34" charset="0"/>
                <a:cs typeface="Calibri" pitchFamily="34" charset="0"/>
              </a:rPr>
              <a:t>als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Attribut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referenziert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wird</a:t>
            </a:r>
            <a:r>
              <a:rPr lang="en-US" sz="1800" dirty="0">
                <a:latin typeface="+mj-lt"/>
                <a:ea typeface="Calibri" pitchFamily="34" charset="0"/>
                <a:cs typeface="Calibri" pitchFamily="34" charset="0"/>
              </a:rPr>
              <a:t>;</a:t>
            </a:r>
          </a:p>
          <a:p>
            <a:pPr marL="741363" lvl="1" indent="-282575">
              <a:spcBef>
                <a:spcPct val="20000"/>
              </a:spcBef>
              <a:buFontTx/>
              <a:buChar char="–"/>
              <a:defRPr/>
            </a:pPr>
            <a:r>
              <a:rPr lang="en-US" sz="1800" dirty="0" err="1">
                <a:latin typeface="+mj-lt"/>
                <a:ea typeface="Calibri" pitchFamily="34" charset="0"/>
                <a:cs typeface="Calibri" pitchFamily="34" charset="0"/>
              </a:rPr>
              <a:t>Typischer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Aufruf</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im</a:t>
            </a:r>
            <a:r>
              <a:rPr lang="en-US" sz="1800" dirty="0">
                <a:latin typeface="+mj-lt"/>
                <a:ea typeface="Calibri" pitchFamily="34" charset="0"/>
                <a:cs typeface="Calibri" pitchFamily="34" charset="0"/>
              </a:rPr>
              <a:t> "selfish" </a:t>
            </a:r>
            <a:r>
              <a:rPr lang="en-US" sz="1800" dirty="0" err="1">
                <a:latin typeface="+mj-lt"/>
                <a:ea typeface="Calibri" pitchFamily="34" charset="0"/>
                <a:cs typeface="Calibri" pitchFamily="34" charset="0"/>
              </a:rPr>
              <a:t>Stil</a:t>
            </a:r>
            <a:r>
              <a:rPr lang="en-US" sz="1800" dirty="0">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object_expression.method</a:t>
            </a:r>
            <a:r>
              <a:rPr lang="en-US" sz="1800" dirty="0">
                <a:solidFill>
                  <a:srgbClr val="0000CC"/>
                </a:solidFill>
                <a:latin typeface="+mj-lt"/>
                <a:ea typeface="Calibri" pitchFamily="34" charset="0"/>
                <a:cs typeface="Calibri" pitchFamily="34" charset="0"/>
              </a:rPr>
              <a:t>();</a:t>
            </a:r>
            <a:endParaRPr lang="en-US" sz="1800" dirty="0">
              <a:latin typeface="+mj-lt"/>
              <a:ea typeface="Calibri" pitchFamily="34" charset="0"/>
              <a:cs typeface="Calibri" pitchFamily="34" charset="0"/>
            </a:endParaRPr>
          </a:p>
          <a:p>
            <a:pPr marL="741363" lvl="1" indent="-282575">
              <a:spcBef>
                <a:spcPct val="50000"/>
              </a:spcBef>
              <a:buFontTx/>
              <a:buChar char="–"/>
              <a:defRPr/>
            </a:pPr>
            <a:r>
              <a:rPr lang="en-US" sz="1800" dirty="0" err="1">
                <a:latin typeface="+mj-lt"/>
                <a:ea typeface="Calibri" pitchFamily="34" charset="0"/>
                <a:cs typeface="Calibri" pitchFamily="34" charset="0"/>
              </a:rPr>
              <a:t>Implizites</a:t>
            </a:r>
            <a:r>
              <a:rPr lang="en-US" sz="1800" dirty="0">
                <a:latin typeface="+mj-lt"/>
                <a:ea typeface="Calibri" pitchFamily="34" charset="0"/>
                <a:cs typeface="Calibri" pitchFamily="34" charset="0"/>
              </a:rPr>
              <a:t> Argument SELF </a:t>
            </a:r>
            <a:r>
              <a:rPr lang="en-US" sz="1800" dirty="0" err="1">
                <a:latin typeface="+mj-lt"/>
                <a:ea typeface="Calibri" pitchFamily="34" charset="0"/>
                <a:cs typeface="Calibri" pitchFamily="34" charset="0"/>
              </a:rPr>
              <a:t>im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Methoden</a:t>
            </a:r>
            <a:r>
              <a:rPr lang="en-US" sz="1800" dirty="0">
                <a:latin typeface="+mj-lt"/>
                <a:ea typeface="Calibri" pitchFamily="34" charset="0"/>
                <a:cs typeface="Calibri" pitchFamily="34" charset="0"/>
              </a:rPr>
              <a:t>-Body, das </a:t>
            </a:r>
            <a:r>
              <a:rPr lang="en-US" sz="1800" dirty="0" err="1">
                <a:latin typeface="+mj-lt"/>
                <a:ea typeface="Calibri" pitchFamily="34" charset="0"/>
                <a:cs typeface="Calibri" pitchFamily="34" charset="0"/>
              </a:rPr>
              <a:t>das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Objekt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repräsentiert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das die </a:t>
            </a:r>
            <a:r>
              <a:rPr lang="en-US" sz="1800" dirty="0" err="1">
                <a:latin typeface="+mj-lt"/>
                <a:ea typeface="Calibri" pitchFamily="34" charset="0"/>
                <a:cs typeface="Calibri" pitchFamily="34" charset="0"/>
              </a:rPr>
              <a:t>Methode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aufgerufen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wurde</a:t>
            </a:r>
            <a:r>
              <a:rPr lang="en-US" sz="1800" dirty="0">
                <a:latin typeface="+mj-lt"/>
                <a:ea typeface="Calibri" pitchFamily="34" charset="0"/>
                <a:cs typeface="Calibri" pitchFamily="34" charset="0"/>
              </a:rPr>
              <a:t>. </a:t>
            </a:r>
          </a:p>
          <a:p>
            <a:pPr marL="344488" indent="-344488">
              <a:spcBef>
                <a:spcPct val="50000"/>
              </a:spcBef>
              <a:buClr>
                <a:schemeClr val="tx1"/>
              </a:buClr>
              <a:buFontTx/>
              <a:buChar char="•"/>
              <a:defRPr/>
            </a:pPr>
            <a:r>
              <a:rPr lang="en-US" sz="1800" b="1" dirty="0">
                <a:solidFill>
                  <a:srgbClr val="0000CC"/>
                </a:solidFill>
                <a:latin typeface="+mj-lt"/>
                <a:ea typeface="Calibri" pitchFamily="34" charset="0"/>
                <a:cs typeface="Calibri" pitchFamily="34" charset="0"/>
              </a:rPr>
              <a:t>STATIC</a:t>
            </a:r>
            <a:r>
              <a:rPr lang="en-US" sz="1800" b="1" dirty="0">
                <a:latin typeface="+mj-lt"/>
                <a:ea typeface="Calibri" pitchFamily="34" charset="0"/>
                <a:cs typeface="Calibri" pitchFamily="34" charset="0"/>
              </a:rPr>
              <a:t>:</a:t>
            </a:r>
            <a:endParaRPr lang="en-US" sz="1800" dirty="0">
              <a:latin typeface="+mj-lt"/>
              <a:ea typeface="Calibri" pitchFamily="34" charset="0"/>
              <a:cs typeface="Calibri" pitchFamily="34" charset="0"/>
            </a:endParaRPr>
          </a:p>
          <a:p>
            <a:pPr marL="741363" lvl="1" indent="-282575">
              <a:spcBef>
                <a:spcPct val="20000"/>
              </a:spcBef>
              <a:buFontTx/>
              <a:buChar char="–"/>
              <a:defRPr/>
            </a:pPr>
            <a:r>
              <a:rPr lang="en-US" sz="1800" dirty="0" err="1">
                <a:latin typeface="+mj-lt"/>
                <a:ea typeface="Calibri" pitchFamily="34" charset="0"/>
                <a:cs typeface="Calibri" pitchFamily="34" charset="0"/>
              </a:rPr>
              <a:t>Eine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Funktion</a:t>
            </a:r>
            <a:r>
              <a:rPr lang="en-US" sz="1800" dirty="0">
                <a:latin typeface="+mj-lt"/>
                <a:ea typeface="Calibri" pitchFamily="34" charset="0"/>
                <a:cs typeface="Calibri" pitchFamily="34" charset="0"/>
              </a:rPr>
              <a:t>/</a:t>
            </a:r>
            <a:r>
              <a:rPr lang="en-US" sz="1800" dirty="0" err="1">
                <a:latin typeface="+mj-lt"/>
                <a:ea typeface="Calibri" pitchFamily="34" charset="0"/>
                <a:cs typeface="Calibri" pitchFamily="34" charset="0"/>
              </a:rPr>
              <a:t>Prozedur</a:t>
            </a:r>
            <a:r>
              <a:rPr lang="en-US" sz="1800" dirty="0">
                <a:latin typeface="+mj-lt"/>
                <a:ea typeface="Calibri" pitchFamily="34" charset="0"/>
                <a:cs typeface="Calibri" pitchFamily="34" charset="0"/>
              </a:rPr>
              <a:t>, die </a:t>
            </a:r>
            <a:r>
              <a:rPr lang="en-US" sz="1800" dirty="0" err="1">
                <a:latin typeface="+mj-lt"/>
                <a:ea typeface="Calibri" pitchFamily="34" charset="0"/>
                <a:cs typeface="Calibri" pitchFamily="34" charset="0"/>
              </a:rPr>
              <a:t>mit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Objekttyp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assoziiert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ist</a:t>
            </a:r>
            <a:r>
              <a:rPr lang="en-US" sz="1800" dirty="0">
                <a:latin typeface="+mj-lt"/>
                <a:ea typeface="Calibri" pitchFamily="34" charset="0"/>
                <a:cs typeface="Calibri" pitchFamily="34" charset="0"/>
              </a:rPr>
              <a:t>;</a:t>
            </a:r>
            <a:br>
              <a:rPr lang="en-US" sz="1800" dirty="0">
                <a:latin typeface="+mj-lt"/>
                <a:ea typeface="Calibri" pitchFamily="34" charset="0"/>
                <a:cs typeface="Calibri" pitchFamily="34" charset="0"/>
              </a:rPr>
            </a:br>
            <a:r>
              <a:rPr lang="en-US" sz="1800" dirty="0" err="1">
                <a:latin typeface="+mj-lt"/>
                <a:ea typeface="Calibri" pitchFamily="34" charset="0"/>
                <a:cs typeface="Calibri" pitchFamily="34" charset="0"/>
              </a:rPr>
              <a:t>Typischer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Aufruf</a:t>
            </a:r>
            <a:r>
              <a:rPr lang="en-US" sz="1800" dirty="0">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type_name.method</a:t>
            </a:r>
            <a:r>
              <a:rPr lang="en-US" sz="1800" dirty="0">
                <a:solidFill>
                  <a:srgbClr val="0000CC"/>
                </a:solidFill>
                <a:latin typeface="+mj-lt"/>
                <a:ea typeface="Calibri" pitchFamily="34" charset="0"/>
                <a:cs typeface="Calibri" pitchFamily="34" charset="0"/>
              </a:rPr>
              <a:t>();</a:t>
            </a:r>
            <a:endParaRPr lang="en-US" sz="1800" dirty="0">
              <a:latin typeface="+mj-lt"/>
              <a:ea typeface="Calibri" pitchFamily="34" charset="0"/>
              <a:cs typeface="Calibri" pitchFamily="34" charset="0"/>
            </a:endParaRPr>
          </a:p>
          <a:p>
            <a:pPr marL="741363" lvl="1" indent="-282575">
              <a:spcBef>
                <a:spcPct val="20000"/>
              </a:spcBef>
              <a:buFontTx/>
              <a:buChar char="–"/>
              <a:defRPr/>
            </a:pPr>
            <a:r>
              <a:rPr lang="en-US" sz="1800" dirty="0" err="1">
                <a:latin typeface="+mj-lt"/>
                <a:ea typeface="Calibri" pitchFamily="34" charset="0"/>
                <a:cs typeface="Calibri" pitchFamily="34" charset="0"/>
              </a:rPr>
              <a:t>Keine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impliziten</a:t>
            </a:r>
            <a:r>
              <a:rPr lang="en-US" sz="1800" dirty="0">
                <a:latin typeface="+mj-lt"/>
                <a:ea typeface="Calibri" pitchFamily="34" charset="0"/>
                <a:cs typeface="Calibri" pitchFamily="34" charset="0"/>
              </a:rPr>
              <a:t> Parameter </a:t>
            </a:r>
          </a:p>
          <a:p>
            <a:pPr marL="741363" lvl="1" indent="-282575">
              <a:spcBef>
                <a:spcPct val="20000"/>
              </a:spcBef>
              <a:buFontTx/>
              <a:buChar char="–"/>
              <a:defRPr/>
            </a:pPr>
            <a:r>
              <a:rPr lang="en-US" sz="1800" dirty="0">
                <a:latin typeface="+mj-lt"/>
                <a:ea typeface="Calibri" pitchFamily="34" charset="0"/>
                <a:cs typeface="Calibri" pitchFamily="34" charset="0"/>
              </a:rPr>
              <a:t>SELF </a:t>
            </a:r>
            <a:r>
              <a:rPr lang="en-US" sz="1800" dirty="0" err="1">
                <a:latin typeface="+mj-lt"/>
                <a:ea typeface="Calibri" pitchFamily="34" charset="0"/>
                <a:cs typeface="Calibri" pitchFamily="34" charset="0"/>
              </a:rPr>
              <a:t>ist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nicht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referenzierbar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Methoden</a:t>
            </a:r>
            <a:r>
              <a:rPr lang="en-US" sz="1800" dirty="0">
                <a:latin typeface="+mj-lt"/>
                <a:ea typeface="Calibri" pitchFamily="34" charset="0"/>
                <a:cs typeface="Calibri" pitchFamily="34" charset="0"/>
              </a:rPr>
              <a:t>- Body </a:t>
            </a:r>
          </a:p>
        </p:txBody>
      </p:sp>
      <p:graphicFrame>
        <p:nvGraphicFramePr>
          <p:cNvPr id="133161" name="Group 41"/>
          <p:cNvGraphicFramePr>
            <a:graphicFrameLocks noGrp="1"/>
          </p:cNvGraphicFramePr>
          <p:nvPr/>
        </p:nvGraphicFramePr>
        <p:xfrm>
          <a:off x="0" y="584200"/>
          <a:ext cx="415925" cy="1036638"/>
        </p:xfrm>
        <a:graphic>
          <a:graphicData uri="http://schemas.openxmlformats.org/drawingml/2006/table">
            <a:tbl>
              <a:tblPr/>
              <a:tblGrid>
                <a:gridCol w="207963">
                  <a:extLst>
                    <a:ext uri="{9D8B030D-6E8A-4147-A177-3AD203B41FA5}">
                      <a16:colId xmlns:a16="http://schemas.microsoft.com/office/drawing/2014/main" val="20000"/>
                    </a:ext>
                  </a:extLst>
                </a:gridCol>
                <a:gridCol w="207963">
                  <a:extLst>
                    <a:ext uri="{9D8B030D-6E8A-4147-A177-3AD203B41FA5}">
                      <a16:colId xmlns:a16="http://schemas.microsoft.com/office/drawing/2014/main" val="20001"/>
                    </a:ext>
                  </a:extLst>
                </a:gridCol>
              </a:tblGrid>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162" name="Group 42"/>
          <p:cNvGraphicFramePr>
            <a:graphicFrameLocks noGrp="1"/>
          </p:cNvGraphicFramePr>
          <p:nvPr/>
        </p:nvGraphicFramePr>
        <p:xfrm>
          <a:off x="0" y="584200"/>
          <a:ext cx="415925" cy="1036638"/>
        </p:xfrm>
        <a:graphic>
          <a:graphicData uri="http://schemas.openxmlformats.org/drawingml/2006/table">
            <a:tbl>
              <a:tblPr/>
              <a:tblGrid>
                <a:gridCol w="207963">
                  <a:extLst>
                    <a:ext uri="{9D8B030D-6E8A-4147-A177-3AD203B41FA5}">
                      <a16:colId xmlns:a16="http://schemas.microsoft.com/office/drawing/2014/main" val="20000"/>
                    </a:ext>
                  </a:extLst>
                </a:gridCol>
                <a:gridCol w="207963">
                  <a:extLst>
                    <a:ext uri="{9D8B030D-6E8A-4147-A177-3AD203B41FA5}">
                      <a16:colId xmlns:a16="http://schemas.microsoft.com/office/drawing/2014/main" val="20001"/>
                    </a:ext>
                  </a:extLst>
                </a:gridCol>
              </a:tblGrid>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6270" name="Text Box 40"/>
          <p:cNvSpPr txBox="1">
            <a:spLocks noChangeArrowheads="1"/>
          </p:cNvSpPr>
          <p:nvPr/>
        </p:nvSpPr>
        <p:spPr bwMode="auto">
          <a:xfrm>
            <a:off x="323850" y="1700213"/>
            <a:ext cx="2027238" cy="338137"/>
          </a:xfrm>
          <a:prstGeom prst="rect">
            <a:avLst/>
          </a:prstGeom>
          <a:noFill/>
          <a:ln w="9525">
            <a:noFill/>
            <a:miter lim="800000"/>
            <a:headEnd/>
            <a:tailEnd/>
          </a:ln>
        </p:spPr>
        <p:txBody>
          <a:bodyPr wrap="none">
            <a:spAutoFit/>
          </a:bodyPr>
          <a:lstStyle/>
          <a:p>
            <a:pPr>
              <a:defRPr/>
            </a:pPr>
            <a:r>
              <a:rPr lang="de-DE" sz="1600" b="1" dirty="0">
                <a:solidFill>
                  <a:srgbClr val="0000CC"/>
                </a:solidFill>
                <a:latin typeface="+mj-lt"/>
                <a:ea typeface="Calibri" pitchFamily="34" charset="0"/>
                <a:cs typeface="Calibri" pitchFamily="34" charset="0"/>
              </a:rPr>
              <a:t>Arten von Methoden:</a:t>
            </a:r>
          </a:p>
        </p:txBody>
      </p:sp>
      <p:sp>
        <p:nvSpPr>
          <p:cNvPr id="7" name="Titel 6"/>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41">
                                            <p:txEl>
                                              <p:pRg st="0" end="0"/>
                                            </p:txEl>
                                          </p:spTgt>
                                        </p:tgtEl>
                                        <p:attrNameLst>
                                          <p:attrName>style.visibility</p:attrName>
                                        </p:attrNameLst>
                                      </p:cBhvr>
                                      <p:to>
                                        <p:strVal val="visible"/>
                                      </p:to>
                                    </p:set>
                                    <p:anim calcmode="lin" valueType="num">
                                      <p:cBhvr additive="base">
                                        <p:cTn id="7" dur="500" fill="hold"/>
                                        <p:tgtEl>
                                          <p:spTgt spid="1331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4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141">
                                            <p:txEl>
                                              <p:pRg st="1" end="1"/>
                                            </p:txEl>
                                          </p:spTgt>
                                        </p:tgtEl>
                                        <p:attrNameLst>
                                          <p:attrName>style.visibility</p:attrName>
                                        </p:attrNameLst>
                                      </p:cBhvr>
                                      <p:to>
                                        <p:strVal val="visible"/>
                                      </p:to>
                                    </p:set>
                                    <p:anim calcmode="lin" valueType="num">
                                      <p:cBhvr additive="base">
                                        <p:cTn id="11" dur="500" fill="hold"/>
                                        <p:tgtEl>
                                          <p:spTgt spid="13314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314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3141">
                                            <p:txEl>
                                              <p:pRg st="2" end="2"/>
                                            </p:txEl>
                                          </p:spTgt>
                                        </p:tgtEl>
                                        <p:attrNameLst>
                                          <p:attrName>style.visibility</p:attrName>
                                        </p:attrNameLst>
                                      </p:cBhvr>
                                      <p:to>
                                        <p:strVal val="visible"/>
                                      </p:to>
                                    </p:set>
                                    <p:anim calcmode="lin" valueType="num">
                                      <p:cBhvr additive="base">
                                        <p:cTn id="15" dur="500" fill="hold"/>
                                        <p:tgtEl>
                                          <p:spTgt spid="13314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3314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3141">
                                            <p:txEl>
                                              <p:pRg st="3" end="3"/>
                                            </p:txEl>
                                          </p:spTgt>
                                        </p:tgtEl>
                                        <p:attrNameLst>
                                          <p:attrName>style.visibility</p:attrName>
                                        </p:attrNameLst>
                                      </p:cBhvr>
                                      <p:to>
                                        <p:strVal val="visible"/>
                                      </p:to>
                                    </p:set>
                                    <p:anim calcmode="lin" valueType="num">
                                      <p:cBhvr additive="base">
                                        <p:cTn id="19" dur="500" fill="hold"/>
                                        <p:tgtEl>
                                          <p:spTgt spid="13314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14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141">
                                            <p:txEl>
                                              <p:pRg st="4" end="4"/>
                                            </p:txEl>
                                          </p:spTgt>
                                        </p:tgtEl>
                                        <p:attrNameLst>
                                          <p:attrName>style.visibility</p:attrName>
                                        </p:attrNameLst>
                                      </p:cBhvr>
                                      <p:to>
                                        <p:strVal val="visible"/>
                                      </p:to>
                                    </p:set>
                                    <p:anim calcmode="lin" valueType="num">
                                      <p:cBhvr additive="base">
                                        <p:cTn id="25" dur="500" fill="hold"/>
                                        <p:tgtEl>
                                          <p:spTgt spid="13314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14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3141">
                                            <p:txEl>
                                              <p:pRg st="5" end="5"/>
                                            </p:txEl>
                                          </p:spTgt>
                                        </p:tgtEl>
                                        <p:attrNameLst>
                                          <p:attrName>style.visibility</p:attrName>
                                        </p:attrNameLst>
                                      </p:cBhvr>
                                      <p:to>
                                        <p:strVal val="visible"/>
                                      </p:to>
                                    </p:set>
                                    <p:anim calcmode="lin" valueType="num">
                                      <p:cBhvr additive="base">
                                        <p:cTn id="29" dur="500" fill="hold"/>
                                        <p:tgtEl>
                                          <p:spTgt spid="13314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3314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33141">
                                            <p:txEl>
                                              <p:pRg st="6" end="6"/>
                                            </p:txEl>
                                          </p:spTgt>
                                        </p:tgtEl>
                                        <p:attrNameLst>
                                          <p:attrName>style.visibility</p:attrName>
                                        </p:attrNameLst>
                                      </p:cBhvr>
                                      <p:to>
                                        <p:strVal val="visible"/>
                                      </p:to>
                                    </p:set>
                                    <p:anim calcmode="lin" valueType="num">
                                      <p:cBhvr additive="base">
                                        <p:cTn id="33" dur="500" fill="hold"/>
                                        <p:tgtEl>
                                          <p:spTgt spid="13314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33141">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3141">
                                            <p:txEl>
                                              <p:pRg st="7" end="7"/>
                                            </p:txEl>
                                          </p:spTgt>
                                        </p:tgtEl>
                                        <p:attrNameLst>
                                          <p:attrName>style.visibility</p:attrName>
                                        </p:attrNameLst>
                                      </p:cBhvr>
                                      <p:to>
                                        <p:strVal val="visible"/>
                                      </p:to>
                                    </p:set>
                                    <p:anim calcmode="lin" valueType="num">
                                      <p:cBhvr additive="base">
                                        <p:cTn id="37" dur="500" fill="hold"/>
                                        <p:tgtEl>
                                          <p:spTgt spid="133141">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14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1"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7"/>
          <p:cNvSpPr>
            <a:spLocks noChangeArrowheads="1"/>
          </p:cNvSpPr>
          <p:nvPr/>
        </p:nvSpPr>
        <p:spPr bwMode="auto">
          <a:xfrm>
            <a:off x="357188" y="571500"/>
            <a:ext cx="83804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34222" name="Rectangle 78"/>
          <p:cNvSpPr>
            <a:spLocks noChangeArrowheads="1"/>
          </p:cNvSpPr>
          <p:nvPr/>
        </p:nvSpPr>
        <p:spPr bwMode="auto">
          <a:xfrm>
            <a:off x="681038" y="2117725"/>
            <a:ext cx="7789862" cy="3844925"/>
          </a:xfrm>
          <a:prstGeom prst="rect">
            <a:avLst/>
          </a:prstGeom>
          <a:noFill/>
          <a:ln w="9525">
            <a:noFill/>
            <a:miter lim="800000"/>
            <a:headEnd/>
            <a:tailEnd/>
          </a:ln>
        </p:spPr>
        <p:txBody>
          <a:bodyPr>
            <a:spAutoFit/>
          </a:bodyPr>
          <a:lstStyle/>
          <a:p>
            <a:pPr marL="344488" indent="-344488">
              <a:spcBef>
                <a:spcPct val="20000"/>
              </a:spcBef>
              <a:buClr>
                <a:schemeClr val="tx1"/>
              </a:buClr>
              <a:buFontTx/>
              <a:buChar char="•"/>
              <a:defRPr/>
            </a:pPr>
            <a:r>
              <a:rPr lang="en-US" sz="1800" dirty="0" err="1">
                <a:solidFill>
                  <a:srgbClr val="0000CC"/>
                </a:solidFill>
                <a:latin typeface="+mj-lt"/>
                <a:ea typeface="Calibri" pitchFamily="34" charset="0"/>
                <a:cs typeface="Calibri" pitchFamily="34" charset="0"/>
              </a:rPr>
              <a:t>Spezifikation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bei</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-Definition</a:t>
            </a:r>
          </a:p>
          <a:p>
            <a:pPr marL="741363" lvl="1" indent="-282575">
              <a:spcBef>
                <a:spcPct val="20000"/>
              </a:spcBef>
              <a:buClr>
                <a:schemeClr val="tx1"/>
              </a:buClr>
              <a:buFontTx/>
              <a:buChar char="–"/>
              <a:defRPr/>
            </a:pPr>
            <a:r>
              <a:rPr lang="en-US" sz="1800" dirty="0">
                <a:solidFill>
                  <a:srgbClr val="0000CC"/>
                </a:solidFill>
                <a:latin typeface="+mj-lt"/>
                <a:ea typeface="Calibri" pitchFamily="34" charset="0"/>
                <a:cs typeface="Calibri" pitchFamily="34" charset="0"/>
              </a:rPr>
              <a:t>CREATE TYPE</a:t>
            </a:r>
            <a:r>
              <a:rPr lang="en-US" sz="1800" dirty="0">
                <a:latin typeface="+mj-lt"/>
                <a:ea typeface="Calibri" pitchFamily="34" charset="0"/>
                <a:cs typeface="Calibri" pitchFamily="34" charset="0"/>
              </a:rPr>
              <a:t> </a:t>
            </a:r>
            <a:r>
              <a:rPr lang="en-US" sz="1800" i="1" dirty="0" err="1">
                <a:latin typeface="+mj-lt"/>
                <a:ea typeface="Calibri" pitchFamily="34" charset="0"/>
                <a:cs typeface="Calibri" pitchFamily="34" charset="0"/>
              </a:rPr>
              <a:t>Typ_name</a:t>
            </a:r>
            <a:endParaRPr lang="en-US" sz="1800" i="1" dirty="0">
              <a:latin typeface="+mj-lt"/>
              <a:ea typeface="Calibri" pitchFamily="34" charset="0"/>
              <a:cs typeface="Calibri" pitchFamily="34" charset="0"/>
            </a:endParaRPr>
          </a:p>
          <a:p>
            <a:pPr marL="741363" lvl="1" indent="-282575">
              <a:spcBef>
                <a:spcPct val="20000"/>
              </a:spcBef>
              <a:buFontTx/>
              <a:buChar char="–"/>
              <a:defRPr/>
            </a:pP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jeden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benutzerdefinierten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notwendig</a:t>
            </a:r>
            <a:r>
              <a:rPr lang="en-US" sz="1800" dirty="0">
                <a:latin typeface="+mj-lt"/>
                <a:ea typeface="Calibri" pitchFamily="34" charset="0"/>
                <a:cs typeface="Calibri" pitchFamily="34" charset="0"/>
              </a:rPr>
              <a:t> </a:t>
            </a:r>
          </a:p>
          <a:p>
            <a:pPr marL="344488" indent="-344488">
              <a:spcBef>
                <a:spcPct val="95000"/>
              </a:spcBef>
              <a:buClr>
                <a:schemeClr val="tx1"/>
              </a:buClr>
              <a:buFontTx/>
              <a:buChar char="•"/>
              <a:defRPr/>
            </a:pPr>
            <a:r>
              <a:rPr lang="en-US" sz="1800" dirty="0">
                <a:solidFill>
                  <a:srgbClr val="0000CC"/>
                </a:solidFill>
                <a:latin typeface="+mj-lt"/>
                <a:ea typeface="Calibri" pitchFamily="34" charset="0"/>
                <a:cs typeface="Calibri" pitchFamily="34" charset="0"/>
              </a:rPr>
              <a:t>Definition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bei</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-Body-Definition</a:t>
            </a:r>
          </a:p>
          <a:p>
            <a:pPr marL="741363" lvl="1" indent="-282575">
              <a:spcBef>
                <a:spcPct val="20000"/>
              </a:spcBef>
              <a:buClr>
                <a:schemeClr val="tx1"/>
              </a:buClr>
              <a:buFontTx/>
              <a:buChar char="–"/>
              <a:defRPr/>
            </a:pPr>
            <a:r>
              <a:rPr lang="en-US" sz="1800" dirty="0">
                <a:solidFill>
                  <a:srgbClr val="0000CC"/>
                </a:solidFill>
                <a:latin typeface="+mj-lt"/>
                <a:ea typeface="Calibri" pitchFamily="34" charset="0"/>
                <a:cs typeface="Calibri" pitchFamily="34" charset="0"/>
              </a:rPr>
              <a:t>CREATE TYPE BODY</a:t>
            </a:r>
            <a:r>
              <a:rPr lang="en-US" sz="1800" dirty="0">
                <a:latin typeface="+mj-lt"/>
                <a:ea typeface="Calibri" pitchFamily="34" charset="0"/>
                <a:cs typeface="Calibri" pitchFamily="34" charset="0"/>
              </a:rPr>
              <a:t> </a:t>
            </a:r>
            <a:r>
              <a:rPr lang="en-US" sz="1800" i="1" dirty="0" err="1">
                <a:latin typeface="+mj-lt"/>
                <a:ea typeface="Calibri" pitchFamily="34" charset="0"/>
                <a:cs typeface="Calibri" pitchFamily="34" charset="0"/>
              </a:rPr>
              <a:t>Typ_name</a:t>
            </a:r>
            <a:endParaRPr lang="en-US" sz="1800" i="1" dirty="0">
              <a:latin typeface="+mj-lt"/>
              <a:ea typeface="Calibri" pitchFamily="34" charset="0"/>
              <a:cs typeface="Calibri" pitchFamily="34" charset="0"/>
            </a:endParaRPr>
          </a:p>
          <a:p>
            <a:pPr marL="741363" lvl="1" indent="-282575">
              <a:spcBef>
                <a:spcPct val="20000"/>
              </a:spcBef>
              <a:buFontTx/>
              <a:buChar char="–"/>
              <a:defRPr/>
            </a:pPr>
            <a:r>
              <a:rPr lang="en-US" sz="1800" dirty="0">
                <a:latin typeface="+mj-lt"/>
                <a:ea typeface="Calibri" pitchFamily="34" charset="0"/>
                <a:cs typeface="Calibri" pitchFamily="34" charset="0"/>
              </a:rPr>
              <a:t>Body </a:t>
            </a:r>
            <a:r>
              <a:rPr lang="en-US" sz="1800" dirty="0" err="1">
                <a:latin typeface="+mj-lt"/>
                <a:ea typeface="Calibri" pitchFamily="34" charset="0"/>
                <a:cs typeface="Calibri" pitchFamily="34" charset="0"/>
              </a:rPr>
              <a:t>nur</a:t>
            </a:r>
            <a:r>
              <a:rPr lang="en-US" sz="1800" dirty="0">
                <a:latin typeface="+mj-lt"/>
                <a:ea typeface="Calibri" pitchFamily="34" charset="0"/>
                <a:cs typeface="Calibri" pitchFamily="34" charset="0"/>
              </a:rPr>
              <a:t>, falls </a:t>
            </a:r>
            <a:r>
              <a:rPr lang="en-US" sz="1800" dirty="0" err="1">
                <a:latin typeface="+mj-lt"/>
                <a:ea typeface="Calibri" pitchFamily="34" charset="0"/>
                <a:cs typeface="Calibri" pitchFamily="34" charset="0"/>
              </a:rPr>
              <a:t>Methoden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zum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gehören</a:t>
            </a:r>
            <a:r>
              <a:rPr lang="en-US" sz="1800" dirty="0">
                <a:latin typeface="+mj-lt"/>
                <a:ea typeface="Calibri" pitchFamily="34" charset="0"/>
                <a:cs typeface="Calibri" pitchFamily="34" charset="0"/>
              </a:rPr>
              <a:t>  </a:t>
            </a:r>
          </a:p>
          <a:p>
            <a:pPr marL="741363" lvl="1" indent="-282575">
              <a:spcBef>
                <a:spcPct val="20000"/>
              </a:spcBef>
              <a:buFontTx/>
              <a:buChar char="–"/>
              <a:defRPr/>
            </a:pPr>
            <a:r>
              <a:rPr lang="en-US" sz="1800" dirty="0" err="1">
                <a:latin typeface="+mj-lt"/>
                <a:ea typeface="Calibri" pitchFamily="34" charset="0"/>
                <a:cs typeface="Calibri" pitchFamily="34" charset="0"/>
              </a:rPr>
              <a:t>Ohne</a:t>
            </a:r>
            <a:r>
              <a:rPr lang="en-US" sz="1800" dirty="0">
                <a:latin typeface="+mj-lt"/>
                <a:ea typeface="Calibri" pitchFamily="34" charset="0"/>
                <a:cs typeface="Calibri" pitchFamily="34" charset="0"/>
              </a:rPr>
              <a:t> LANGUAGE-Option: PL/SQL-</a:t>
            </a:r>
            <a:r>
              <a:rPr lang="en-US" sz="1800" dirty="0" err="1">
                <a:latin typeface="+mj-lt"/>
                <a:ea typeface="Calibri" pitchFamily="34" charset="0"/>
                <a:cs typeface="Calibri" pitchFamily="34" charset="0"/>
              </a:rPr>
              <a:t>Programm</a:t>
            </a:r>
            <a:endParaRPr lang="en-US" sz="1800" dirty="0">
              <a:latin typeface="+mj-lt"/>
              <a:ea typeface="Calibri" pitchFamily="34" charset="0"/>
              <a:cs typeface="Calibri" pitchFamily="34" charset="0"/>
            </a:endParaRPr>
          </a:p>
          <a:p>
            <a:pPr marL="741363" lvl="1" indent="-282575">
              <a:spcBef>
                <a:spcPct val="20000"/>
              </a:spcBef>
              <a:buFontTx/>
              <a:buChar char="–"/>
              <a:defRPr/>
            </a:pPr>
            <a:r>
              <a:rPr lang="en-US" sz="1800" dirty="0" err="1">
                <a:latin typeface="+mj-lt"/>
                <a:ea typeface="Calibri" pitchFamily="34" charset="0"/>
                <a:cs typeface="Calibri" pitchFamily="34" charset="0"/>
              </a:rPr>
              <a:t>Mit</a:t>
            </a:r>
            <a:r>
              <a:rPr lang="en-US" sz="1800" dirty="0">
                <a:latin typeface="+mj-lt"/>
                <a:ea typeface="Calibri" pitchFamily="34" charset="0"/>
                <a:cs typeface="Calibri" pitchFamily="34" charset="0"/>
              </a:rPr>
              <a:t> LANGUAGE-Option: C++ </a:t>
            </a:r>
            <a:r>
              <a:rPr lang="en-US" sz="1800" dirty="0" err="1">
                <a:latin typeface="+mj-lt"/>
                <a:ea typeface="Calibri" pitchFamily="34" charset="0"/>
                <a:cs typeface="Calibri" pitchFamily="34" charset="0"/>
              </a:rPr>
              <a:t>oder</a:t>
            </a:r>
            <a:r>
              <a:rPr lang="en-US" sz="1800" dirty="0">
                <a:latin typeface="+mj-lt"/>
                <a:ea typeface="Calibri" pitchFamily="34" charset="0"/>
                <a:cs typeface="Calibri" pitchFamily="34" charset="0"/>
              </a:rPr>
              <a:t> Java-Stored-Procedures </a:t>
            </a:r>
          </a:p>
          <a:p>
            <a:pPr marL="741363" lvl="1" indent="-282575">
              <a:spcBef>
                <a:spcPct val="20000"/>
              </a:spcBef>
              <a:buFontTx/>
              <a:buChar char="–"/>
              <a:defRPr/>
            </a:pP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PL/SQL-</a:t>
            </a:r>
            <a:r>
              <a:rPr lang="en-US" sz="1800" dirty="0" err="1">
                <a:latin typeface="+mj-lt"/>
                <a:ea typeface="Calibri" pitchFamily="34" charset="0"/>
                <a:cs typeface="Calibri" pitchFamily="34" charset="0"/>
              </a:rPr>
              <a:t>Prozedur</a:t>
            </a:r>
            <a:r>
              <a:rPr lang="en-US" sz="1800" dirty="0">
                <a:latin typeface="+mj-lt"/>
                <a:ea typeface="Calibri" pitchFamily="34" charset="0"/>
                <a:cs typeface="Calibri" pitchFamily="34" charset="0"/>
              </a:rPr>
              <a:t>/</a:t>
            </a:r>
            <a:r>
              <a:rPr lang="en-US" sz="1800" dirty="0" err="1">
                <a:latin typeface="+mj-lt"/>
                <a:ea typeface="Calibri" pitchFamily="34" charset="0"/>
                <a:cs typeface="Calibri" pitchFamily="34" charset="0"/>
              </a:rPr>
              <a:t>Funktion</a:t>
            </a:r>
            <a:r>
              <a:rPr lang="en-US" sz="1800" dirty="0">
                <a:latin typeface="+mj-lt"/>
                <a:ea typeface="Calibri" pitchFamily="34" charset="0"/>
                <a:cs typeface="Calibri" pitchFamily="34" charset="0"/>
              </a:rPr>
              <a:t>: Source-Code </a:t>
            </a:r>
          </a:p>
          <a:p>
            <a:pPr marL="741363" lvl="1" indent="-282575">
              <a:spcBef>
                <a:spcPct val="20000"/>
              </a:spcBef>
              <a:buFontTx/>
              <a:buChar char="–"/>
              <a:defRPr/>
            </a:pP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C++ </a:t>
            </a:r>
            <a:r>
              <a:rPr lang="en-US" sz="1800" dirty="0" err="1">
                <a:latin typeface="+mj-lt"/>
                <a:ea typeface="Calibri" pitchFamily="34" charset="0"/>
                <a:cs typeface="Calibri" pitchFamily="34" charset="0"/>
              </a:rPr>
              <a:t>oder</a:t>
            </a:r>
            <a:r>
              <a:rPr lang="en-US" sz="1800" dirty="0">
                <a:latin typeface="+mj-lt"/>
                <a:ea typeface="Calibri" pitchFamily="34" charset="0"/>
                <a:cs typeface="Calibri" pitchFamily="34" charset="0"/>
              </a:rPr>
              <a:t> Java-Stored-Procedures: </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Deklaration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importierten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Klasse</a:t>
            </a:r>
            <a:r>
              <a:rPr lang="en-US" sz="1800" dirty="0">
                <a:latin typeface="+mj-lt"/>
                <a:ea typeface="Calibri" pitchFamily="34" charset="0"/>
                <a:cs typeface="Calibri" pitchFamily="34" charset="0"/>
              </a:rPr>
              <a:t> </a:t>
            </a:r>
          </a:p>
        </p:txBody>
      </p:sp>
      <p:graphicFrame>
        <p:nvGraphicFramePr>
          <p:cNvPr id="134242" name="Group 98"/>
          <p:cNvGraphicFramePr>
            <a:graphicFrameLocks noGrp="1"/>
          </p:cNvGraphicFramePr>
          <p:nvPr/>
        </p:nvGraphicFramePr>
        <p:xfrm>
          <a:off x="0" y="190500"/>
          <a:ext cx="415925" cy="1036638"/>
        </p:xfrm>
        <a:graphic>
          <a:graphicData uri="http://schemas.openxmlformats.org/drawingml/2006/table">
            <a:tbl>
              <a:tblPr/>
              <a:tblGrid>
                <a:gridCol w="207963">
                  <a:extLst>
                    <a:ext uri="{9D8B030D-6E8A-4147-A177-3AD203B41FA5}">
                      <a16:colId xmlns:a16="http://schemas.microsoft.com/office/drawing/2014/main" val="20000"/>
                    </a:ext>
                  </a:extLst>
                </a:gridCol>
                <a:gridCol w="207963">
                  <a:extLst>
                    <a:ext uri="{9D8B030D-6E8A-4147-A177-3AD203B41FA5}">
                      <a16:colId xmlns:a16="http://schemas.microsoft.com/office/drawing/2014/main" val="20001"/>
                    </a:ext>
                  </a:extLst>
                </a:gridCol>
              </a:tblGrid>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4243" name="Group 99"/>
          <p:cNvGraphicFramePr>
            <a:graphicFrameLocks noGrp="1"/>
          </p:cNvGraphicFramePr>
          <p:nvPr/>
        </p:nvGraphicFramePr>
        <p:xfrm>
          <a:off x="0" y="190500"/>
          <a:ext cx="415925" cy="1036638"/>
        </p:xfrm>
        <a:graphic>
          <a:graphicData uri="http://schemas.openxmlformats.org/drawingml/2006/table">
            <a:tbl>
              <a:tblPr/>
              <a:tblGrid>
                <a:gridCol w="207963">
                  <a:extLst>
                    <a:ext uri="{9D8B030D-6E8A-4147-A177-3AD203B41FA5}">
                      <a16:colId xmlns:a16="http://schemas.microsoft.com/office/drawing/2014/main" val="20000"/>
                    </a:ext>
                  </a:extLst>
                </a:gridCol>
                <a:gridCol w="207963">
                  <a:extLst>
                    <a:ext uri="{9D8B030D-6E8A-4147-A177-3AD203B41FA5}">
                      <a16:colId xmlns:a16="http://schemas.microsoft.com/office/drawing/2014/main" val="20001"/>
                    </a:ext>
                  </a:extLst>
                </a:gridCol>
              </a:tblGrid>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L="91281" marR="91281" marT="45734" marB="45734"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L="91281" marR="91281" marT="45734" marB="4573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7294" name="Text Box 97"/>
          <p:cNvSpPr txBox="1">
            <a:spLocks noChangeArrowheads="1"/>
          </p:cNvSpPr>
          <p:nvPr/>
        </p:nvSpPr>
        <p:spPr bwMode="auto">
          <a:xfrm>
            <a:off x="755650" y="1700213"/>
            <a:ext cx="4838700" cy="400050"/>
          </a:xfrm>
          <a:prstGeom prst="rect">
            <a:avLst/>
          </a:prstGeom>
          <a:noFill/>
          <a:ln w="9525">
            <a:noFill/>
            <a:miter lim="800000"/>
            <a:headEnd/>
            <a:tailEnd/>
          </a:ln>
        </p:spPr>
        <p:txBody>
          <a:bodyPr wrap="none">
            <a:spAutoFit/>
          </a:bodyPr>
          <a:lstStyle/>
          <a:p>
            <a:pPr>
              <a:defRPr/>
            </a:pPr>
            <a:r>
              <a:rPr lang="de-DE" sz="2000" b="1">
                <a:solidFill>
                  <a:srgbClr val="0000CC"/>
                </a:solidFill>
                <a:latin typeface="+mj-lt"/>
                <a:ea typeface="Calibri" pitchFamily="34" charset="0"/>
                <a:cs typeface="Calibri" pitchFamily="34" charset="0"/>
              </a:rPr>
              <a:t>Spezifikation</a:t>
            </a:r>
            <a:r>
              <a:rPr lang="de-DE" sz="2000" b="1">
                <a:solidFill>
                  <a:srgbClr val="0000CC"/>
                </a:solidFill>
                <a:latin typeface="+mj-lt"/>
              </a:rPr>
              <a:t> und Definition von Methoden:</a:t>
            </a:r>
          </a:p>
        </p:txBody>
      </p:sp>
      <p:sp>
        <p:nvSpPr>
          <p:cNvPr id="7" name="Titel 6"/>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4222">
                                            <p:txEl>
                                              <p:pRg st="0" end="0"/>
                                            </p:txEl>
                                          </p:spTgt>
                                        </p:tgtEl>
                                        <p:attrNameLst>
                                          <p:attrName>style.visibility</p:attrName>
                                        </p:attrNameLst>
                                      </p:cBhvr>
                                      <p:to>
                                        <p:strVal val="visible"/>
                                      </p:to>
                                    </p:set>
                                    <p:anim calcmode="lin" valueType="num">
                                      <p:cBhvr additive="base">
                                        <p:cTn id="7" dur="500" fill="hold"/>
                                        <p:tgtEl>
                                          <p:spTgt spid="1342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422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4222">
                                            <p:txEl>
                                              <p:pRg st="1" end="1"/>
                                            </p:txEl>
                                          </p:spTgt>
                                        </p:tgtEl>
                                        <p:attrNameLst>
                                          <p:attrName>style.visibility</p:attrName>
                                        </p:attrNameLst>
                                      </p:cBhvr>
                                      <p:to>
                                        <p:strVal val="visible"/>
                                      </p:to>
                                    </p:set>
                                    <p:anim calcmode="lin" valueType="num">
                                      <p:cBhvr additive="base">
                                        <p:cTn id="11" dur="500" fill="hold"/>
                                        <p:tgtEl>
                                          <p:spTgt spid="13422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422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4222">
                                            <p:txEl>
                                              <p:pRg st="2" end="2"/>
                                            </p:txEl>
                                          </p:spTgt>
                                        </p:tgtEl>
                                        <p:attrNameLst>
                                          <p:attrName>style.visibility</p:attrName>
                                        </p:attrNameLst>
                                      </p:cBhvr>
                                      <p:to>
                                        <p:strVal val="visible"/>
                                      </p:to>
                                    </p:set>
                                    <p:anim calcmode="lin" valueType="num">
                                      <p:cBhvr additive="base">
                                        <p:cTn id="15" dur="500" fill="hold"/>
                                        <p:tgtEl>
                                          <p:spTgt spid="13422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342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4222">
                                            <p:txEl>
                                              <p:pRg st="3" end="3"/>
                                            </p:txEl>
                                          </p:spTgt>
                                        </p:tgtEl>
                                        <p:attrNameLst>
                                          <p:attrName>style.visibility</p:attrName>
                                        </p:attrNameLst>
                                      </p:cBhvr>
                                      <p:to>
                                        <p:strVal val="visible"/>
                                      </p:to>
                                    </p:set>
                                    <p:anim calcmode="lin" valueType="num">
                                      <p:cBhvr additive="base">
                                        <p:cTn id="21" dur="500" fill="hold"/>
                                        <p:tgtEl>
                                          <p:spTgt spid="134222">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4222">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4222">
                                            <p:txEl>
                                              <p:pRg st="4" end="4"/>
                                            </p:txEl>
                                          </p:spTgt>
                                        </p:tgtEl>
                                        <p:attrNameLst>
                                          <p:attrName>style.visibility</p:attrName>
                                        </p:attrNameLst>
                                      </p:cBhvr>
                                      <p:to>
                                        <p:strVal val="visible"/>
                                      </p:to>
                                    </p:set>
                                    <p:anim calcmode="lin" valueType="num">
                                      <p:cBhvr additive="base">
                                        <p:cTn id="25" dur="500" fill="hold"/>
                                        <p:tgtEl>
                                          <p:spTgt spid="13422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4222">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4222">
                                            <p:txEl>
                                              <p:pRg st="5" end="5"/>
                                            </p:txEl>
                                          </p:spTgt>
                                        </p:tgtEl>
                                        <p:attrNameLst>
                                          <p:attrName>style.visibility</p:attrName>
                                        </p:attrNameLst>
                                      </p:cBhvr>
                                      <p:to>
                                        <p:strVal val="visible"/>
                                      </p:to>
                                    </p:set>
                                    <p:anim calcmode="lin" valueType="num">
                                      <p:cBhvr additive="base">
                                        <p:cTn id="29" dur="500" fill="hold"/>
                                        <p:tgtEl>
                                          <p:spTgt spid="134222">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34222">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34222">
                                            <p:txEl>
                                              <p:pRg st="6" end="6"/>
                                            </p:txEl>
                                          </p:spTgt>
                                        </p:tgtEl>
                                        <p:attrNameLst>
                                          <p:attrName>style.visibility</p:attrName>
                                        </p:attrNameLst>
                                      </p:cBhvr>
                                      <p:to>
                                        <p:strVal val="visible"/>
                                      </p:to>
                                    </p:set>
                                    <p:anim calcmode="lin" valueType="num">
                                      <p:cBhvr additive="base">
                                        <p:cTn id="33" dur="500" fill="hold"/>
                                        <p:tgtEl>
                                          <p:spTgt spid="134222">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34222">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4222">
                                            <p:txEl>
                                              <p:pRg st="7" end="7"/>
                                            </p:txEl>
                                          </p:spTgt>
                                        </p:tgtEl>
                                        <p:attrNameLst>
                                          <p:attrName>style.visibility</p:attrName>
                                        </p:attrNameLst>
                                      </p:cBhvr>
                                      <p:to>
                                        <p:strVal val="visible"/>
                                      </p:to>
                                    </p:set>
                                    <p:anim calcmode="lin" valueType="num">
                                      <p:cBhvr additive="base">
                                        <p:cTn id="37" dur="500" fill="hold"/>
                                        <p:tgtEl>
                                          <p:spTgt spid="134222">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4222">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34222">
                                            <p:txEl>
                                              <p:pRg st="8" end="8"/>
                                            </p:txEl>
                                          </p:spTgt>
                                        </p:tgtEl>
                                        <p:attrNameLst>
                                          <p:attrName>style.visibility</p:attrName>
                                        </p:attrNameLst>
                                      </p:cBhvr>
                                      <p:to>
                                        <p:strVal val="visible"/>
                                      </p:to>
                                    </p:set>
                                    <p:anim calcmode="lin" valueType="num">
                                      <p:cBhvr additive="base">
                                        <p:cTn id="41" dur="500" fill="hold"/>
                                        <p:tgtEl>
                                          <p:spTgt spid="134222">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34222">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34222">
                                            <p:txEl>
                                              <p:pRg st="9" end="9"/>
                                            </p:txEl>
                                          </p:spTgt>
                                        </p:tgtEl>
                                        <p:attrNameLst>
                                          <p:attrName>style.visibility</p:attrName>
                                        </p:attrNameLst>
                                      </p:cBhvr>
                                      <p:to>
                                        <p:strVal val="visible"/>
                                      </p:to>
                                    </p:set>
                                    <p:anim calcmode="lin" valueType="num">
                                      <p:cBhvr additive="base">
                                        <p:cTn id="45" dur="500" fill="hold"/>
                                        <p:tgtEl>
                                          <p:spTgt spid="134222">
                                            <p:txEl>
                                              <p:pRg st="9" end="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3422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222"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7"/>
          <p:cNvSpPr>
            <a:spLocks noChangeArrowheads="1"/>
          </p:cNvSpPr>
          <p:nvPr/>
        </p:nvSpPr>
        <p:spPr bwMode="auto">
          <a:xfrm>
            <a:off x="357188" y="571500"/>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98307" name="Rectangle 28"/>
          <p:cNvSpPr>
            <a:spLocks noChangeArrowheads="1"/>
          </p:cNvSpPr>
          <p:nvPr/>
        </p:nvSpPr>
        <p:spPr bwMode="auto">
          <a:xfrm>
            <a:off x="428625" y="1857375"/>
            <a:ext cx="8397875" cy="3914775"/>
          </a:xfrm>
          <a:prstGeom prst="rect">
            <a:avLst/>
          </a:prstGeom>
          <a:noFill/>
          <a:ln w="9525">
            <a:noFill/>
            <a:miter lim="800000"/>
            <a:headEnd/>
            <a:tailEnd/>
          </a:ln>
        </p:spPr>
        <p:txBody>
          <a:bodyPr>
            <a:spAutoFit/>
          </a:bodyPr>
          <a:lstStyle/>
          <a:p>
            <a:pPr marL="344488" indent="-344488">
              <a:spcBef>
                <a:spcPct val="20000"/>
              </a:spcBef>
              <a:defRPr/>
            </a:pPr>
            <a:r>
              <a:rPr lang="de-DE" sz="1800" dirty="0">
                <a:latin typeface="+mj-lt"/>
                <a:ea typeface="Calibri" pitchFamily="34" charset="0"/>
                <a:cs typeface="Calibri" pitchFamily="34" charset="0"/>
              </a:rPr>
              <a:t>CREATE TYPE-Anweisung </a:t>
            </a:r>
            <a:r>
              <a:rPr lang="de-DE" sz="1800" b="1" dirty="0">
                <a:latin typeface="+mj-lt"/>
                <a:ea typeface="Calibri" pitchFamily="34" charset="0"/>
                <a:cs typeface="Calibri" pitchFamily="34" charset="0"/>
              </a:rPr>
              <a:t>(Auszug)</a:t>
            </a:r>
            <a:r>
              <a:rPr lang="de-DE" sz="1800" dirty="0">
                <a:latin typeface="+mj-lt"/>
                <a:ea typeface="Calibri" pitchFamily="34" charset="0"/>
                <a:cs typeface="Calibri" pitchFamily="34" charset="0"/>
              </a:rPr>
              <a:t> ::= </a:t>
            </a:r>
          </a:p>
          <a:p>
            <a:pPr marL="344488" indent="-344488">
              <a:spcBef>
                <a:spcPct val="20000"/>
              </a:spcBef>
              <a:defRPr/>
            </a:pPr>
            <a:r>
              <a:rPr lang="de-DE" sz="1800" dirty="0">
                <a:latin typeface="+mj-lt"/>
                <a:ea typeface="Calibri" pitchFamily="34" charset="0"/>
                <a:cs typeface="Calibri" pitchFamily="34" charset="0"/>
              </a:rPr>
              <a:t>	CREATE [ OR REPLACE ] </a:t>
            </a:r>
            <a:r>
              <a:rPr lang="de-DE" sz="1800" dirty="0">
                <a:solidFill>
                  <a:srgbClr val="0000CC"/>
                </a:solidFill>
                <a:latin typeface="+mj-lt"/>
                <a:ea typeface="Calibri" pitchFamily="34" charset="0"/>
                <a:cs typeface="Calibri" pitchFamily="34" charset="0"/>
              </a:rPr>
              <a:t>TYPE</a:t>
            </a:r>
            <a:r>
              <a:rPr lang="de-DE" sz="1800" dirty="0">
                <a:latin typeface="+mj-lt"/>
                <a:ea typeface="Calibri" pitchFamily="34" charset="0"/>
                <a:cs typeface="Calibri" pitchFamily="34" charset="0"/>
              </a:rPr>
              <a:t> </a:t>
            </a:r>
            <a:r>
              <a:rPr lang="de-DE" sz="1800" i="1" dirty="0" err="1">
                <a:latin typeface="+mj-lt"/>
                <a:ea typeface="Calibri" pitchFamily="34" charset="0"/>
                <a:cs typeface="Calibri" pitchFamily="34" charset="0"/>
              </a:rPr>
              <a:t>Typname</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AS OBJECT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element_list</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a:t>
            </a:r>
          </a:p>
          <a:p>
            <a:pPr marL="344488" indent="-344488">
              <a:defRPr/>
            </a:pPr>
            <a:r>
              <a:rPr lang="de-DE" sz="1800" dirty="0">
                <a:latin typeface="+mj-lt"/>
                <a:ea typeface="Calibri" pitchFamily="34" charset="0"/>
                <a:cs typeface="Calibri" pitchFamily="34" charset="0"/>
              </a:rPr>
              <a:t>	/</a:t>
            </a:r>
          </a:p>
          <a:p>
            <a:pPr marL="344488" indent="-344488">
              <a:spcBef>
                <a:spcPct val="20000"/>
              </a:spcBef>
              <a:defRPr/>
            </a:pP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element_list</a:t>
            </a:r>
            <a:r>
              <a:rPr lang="de-DE" sz="1800" i="1" dirty="0">
                <a:latin typeface="+mj-lt"/>
                <a:ea typeface="Calibri" pitchFamily="34" charset="0"/>
                <a:cs typeface="Calibri" pitchFamily="34" charset="0"/>
              </a:rPr>
              <a:t>&gt;  </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i="1" dirty="0">
                <a:latin typeface="+mj-lt"/>
                <a:ea typeface="Calibri" pitchFamily="34" charset="0"/>
                <a:cs typeface="Calibri" pitchFamily="34" charset="0"/>
              </a:rPr>
              <a:t>Attributname    Datentyp </a:t>
            </a:r>
            <a:r>
              <a:rPr lang="de-DE" sz="1800" dirty="0">
                <a:latin typeface="+mj-lt"/>
                <a:ea typeface="Calibri" pitchFamily="34" charset="0"/>
                <a:cs typeface="Calibri" pitchFamily="34" charset="0"/>
              </a:rPr>
              <a:t>[ , </a:t>
            </a:r>
            <a:r>
              <a:rPr lang="de-DE" sz="1800" i="1" dirty="0">
                <a:latin typeface="+mj-lt"/>
                <a:ea typeface="Calibri" pitchFamily="34" charset="0"/>
                <a:cs typeface="Calibri" pitchFamily="34" charset="0"/>
              </a:rPr>
              <a:t>Attributname    Datentyp </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MEMBER | STATIC }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proc_spec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func_spec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a:t>
            </a:r>
            <a:br>
              <a:rPr lang="de-DE" sz="1800" dirty="0">
                <a:solidFill>
                  <a:srgbClr val="0000CC"/>
                </a:solidFill>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 , { MEMBER | STATIC }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proc_spec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func_spec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 ] …  </a:t>
            </a:r>
          </a:p>
          <a:p>
            <a:pPr marL="344488" indent="-344488">
              <a:spcBef>
                <a:spcPct val="20000"/>
              </a:spcBef>
              <a:defRPr/>
            </a:pP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proc|func_spec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a:t>
            </a:r>
            <a:br>
              <a:rPr lang="de-DE" sz="1800" dirty="0">
                <a:solidFill>
                  <a:srgbClr val="0000CC"/>
                </a:solidFill>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PROCEDURE | FUNCTION } </a:t>
            </a:r>
            <a:r>
              <a:rPr lang="de-DE" sz="1800" i="1" dirty="0">
                <a:solidFill>
                  <a:srgbClr val="0000CC"/>
                </a:solidFill>
                <a:latin typeface="+mj-lt"/>
                <a:ea typeface="Calibri" pitchFamily="34" charset="0"/>
                <a:cs typeface="Calibri" pitchFamily="34" charset="0"/>
              </a:rPr>
              <a:t>Name </a:t>
            </a:r>
            <a:r>
              <a:rPr lang="de-DE" sz="1800" dirty="0">
                <a:solidFill>
                  <a:srgbClr val="0000CC"/>
                </a:solidFill>
                <a:latin typeface="+mj-lt"/>
                <a:ea typeface="Calibri" pitchFamily="34" charset="0"/>
                <a:cs typeface="Calibri" pitchFamily="34" charset="0"/>
              </a:rPr>
              <a:t>(</a:t>
            </a:r>
            <a:r>
              <a:rPr lang="de-DE" sz="1800" i="1" dirty="0">
                <a:solidFill>
                  <a:srgbClr val="0000CC"/>
                </a:solidFill>
                <a:latin typeface="+mj-lt"/>
                <a:ea typeface="Calibri" pitchFamily="34" charset="0"/>
                <a:cs typeface="Calibri" pitchFamily="34" charset="0"/>
              </a:rPr>
              <a:t>Parameter Datentyp</a:t>
            </a:r>
            <a:r>
              <a:rPr lang="de-DE" sz="1800" dirty="0">
                <a:solidFill>
                  <a:srgbClr val="0000CC"/>
                </a:solidFill>
                <a:latin typeface="+mj-lt"/>
                <a:ea typeface="Calibri" pitchFamily="34" charset="0"/>
                <a:cs typeface="Calibri" pitchFamily="34" charset="0"/>
              </a:rPr>
              <a:t>)</a:t>
            </a:r>
            <a:br>
              <a:rPr lang="de-DE" sz="1800" dirty="0">
                <a:solidFill>
                  <a:srgbClr val="0000CC"/>
                </a:solidFill>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RETURN </a:t>
            </a:r>
            <a:r>
              <a:rPr lang="de-DE" sz="1800" i="1" dirty="0">
                <a:solidFill>
                  <a:srgbClr val="0000CC"/>
                </a:solidFill>
                <a:latin typeface="+mj-lt"/>
                <a:ea typeface="Calibri" pitchFamily="34" charset="0"/>
                <a:cs typeface="Calibri" pitchFamily="34" charset="0"/>
              </a:rPr>
              <a:t>Datentyp </a:t>
            </a:r>
            <a:r>
              <a:rPr lang="de-DE" sz="1800" dirty="0">
                <a:solidFill>
                  <a:srgbClr val="0000CC"/>
                </a:solidFill>
                <a:latin typeface="+mj-lt"/>
                <a:ea typeface="Calibri" pitchFamily="34" charset="0"/>
                <a:cs typeface="Calibri" pitchFamily="34" charset="0"/>
              </a:rPr>
              <a:t>]</a:t>
            </a:r>
            <a:br>
              <a:rPr lang="de-DE" sz="1800" dirty="0">
                <a:solidFill>
                  <a:srgbClr val="0000CC"/>
                </a:solidFill>
                <a:latin typeface="+mj-lt"/>
                <a:ea typeface="Calibri" pitchFamily="34" charset="0"/>
                <a:cs typeface="Calibri" pitchFamily="34" charset="0"/>
              </a:rPr>
            </a:br>
            <a:r>
              <a:rPr lang="de-DE" sz="1800" dirty="0">
                <a:solidFill>
                  <a:srgbClr val="0000CC"/>
                </a:solidFill>
                <a:latin typeface="+mj-lt"/>
                <a:ea typeface="Calibri" pitchFamily="34" charset="0"/>
                <a:cs typeface="Calibri" pitchFamily="34" charset="0"/>
              </a:rPr>
              <a:t>[ { IS | AS } LANGUAGE { JAVA | C } </a:t>
            </a: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jc_dec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 ]</a:t>
            </a:r>
          </a:p>
          <a:p>
            <a:pPr marL="344488" indent="-344488">
              <a:spcBef>
                <a:spcPct val="20000"/>
              </a:spcBef>
              <a:defRPr/>
            </a:pPr>
            <a:r>
              <a:rPr lang="de-DE" sz="1800" i="1" dirty="0">
                <a:solidFill>
                  <a:srgbClr val="0000CC"/>
                </a:solidFill>
                <a:latin typeface="+mj-lt"/>
                <a:ea typeface="Calibri" pitchFamily="34" charset="0"/>
                <a:cs typeface="Calibri" pitchFamily="34" charset="0"/>
              </a:rPr>
              <a:t>&lt;</a:t>
            </a:r>
            <a:r>
              <a:rPr lang="de-DE" sz="1800" i="1" dirty="0" err="1">
                <a:solidFill>
                  <a:srgbClr val="0000CC"/>
                </a:solidFill>
                <a:latin typeface="+mj-lt"/>
                <a:ea typeface="Calibri" pitchFamily="34" charset="0"/>
                <a:cs typeface="Calibri" pitchFamily="34" charset="0"/>
              </a:rPr>
              <a:t>jc_dec</a:t>
            </a:r>
            <a:r>
              <a:rPr lang="de-DE" sz="1800" i="1" dirty="0">
                <a:solidFill>
                  <a:srgbClr val="0000CC"/>
                </a:solidFill>
                <a:latin typeface="+mj-lt"/>
                <a:ea typeface="Calibri" pitchFamily="34" charset="0"/>
                <a:cs typeface="Calibri" pitchFamily="34" charset="0"/>
              </a:rPr>
              <a:t>&gt;</a:t>
            </a:r>
            <a:r>
              <a:rPr lang="de-DE" sz="1800" dirty="0">
                <a:solidFill>
                  <a:srgbClr val="0000CC"/>
                </a:solidFill>
                <a:latin typeface="+mj-lt"/>
                <a:ea typeface="Calibri" pitchFamily="34" charset="0"/>
                <a:cs typeface="Calibri" pitchFamily="34" charset="0"/>
              </a:rPr>
              <a:t> ::= Deklaration des Java/C-Programms</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8"/>
          <p:cNvSpPr>
            <a:spLocks noChangeArrowheads="1"/>
          </p:cNvSpPr>
          <p:nvPr/>
        </p:nvSpPr>
        <p:spPr bwMode="auto">
          <a:xfrm>
            <a:off x="285750" y="571500"/>
            <a:ext cx="8572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99331" name="Rectangle 29"/>
          <p:cNvSpPr>
            <a:spLocks noChangeArrowheads="1"/>
          </p:cNvSpPr>
          <p:nvPr/>
        </p:nvSpPr>
        <p:spPr bwMode="auto">
          <a:xfrm>
            <a:off x="406400" y="1773238"/>
            <a:ext cx="8737600" cy="4054475"/>
          </a:xfrm>
          <a:prstGeom prst="rect">
            <a:avLst/>
          </a:prstGeom>
          <a:noFill/>
          <a:ln w="9525">
            <a:noFill/>
            <a:miter lim="800000"/>
            <a:headEnd/>
            <a:tailEnd/>
          </a:ln>
        </p:spPr>
        <p:txBody>
          <a:bodyPr>
            <a:spAutoFit/>
          </a:bodyPr>
          <a:lstStyle/>
          <a:p>
            <a:pPr marL="344488" indent="-344488">
              <a:spcBef>
                <a:spcPct val="50000"/>
              </a:spcBef>
              <a:defRPr/>
            </a:pPr>
            <a:r>
              <a:rPr lang="de-DE" sz="2000" dirty="0">
                <a:latin typeface="+mj-lt"/>
                <a:ea typeface="Calibri" pitchFamily="34" charset="0"/>
                <a:cs typeface="Calibri" pitchFamily="34" charset="0"/>
              </a:rPr>
              <a:t>CREATE TYPE BODY-Anweisung </a:t>
            </a:r>
            <a:r>
              <a:rPr lang="de-DE" sz="2000" b="1" dirty="0">
                <a:latin typeface="+mj-lt"/>
                <a:ea typeface="Calibri" pitchFamily="34" charset="0"/>
                <a:cs typeface="Calibri" pitchFamily="34" charset="0"/>
              </a:rPr>
              <a:t>(Auszug)</a:t>
            </a:r>
            <a:r>
              <a:rPr lang="de-DE" sz="2000" dirty="0">
                <a:latin typeface="+mj-lt"/>
                <a:ea typeface="Calibri" pitchFamily="34" charset="0"/>
                <a:cs typeface="Calibri" pitchFamily="34" charset="0"/>
              </a:rPr>
              <a:t> ::= </a:t>
            </a:r>
          </a:p>
          <a:p>
            <a:pPr marL="344488" indent="-344488">
              <a:spcBef>
                <a:spcPct val="50000"/>
              </a:spcBef>
              <a:defRPr/>
            </a:pPr>
            <a:r>
              <a:rPr lang="de-DE" sz="2000" dirty="0">
                <a:latin typeface="+mj-lt"/>
                <a:ea typeface="Calibri" pitchFamily="34" charset="0"/>
                <a:cs typeface="Calibri" pitchFamily="34" charset="0"/>
              </a:rPr>
              <a:t>	CREATE [ OR REPLACE ] </a:t>
            </a:r>
            <a:r>
              <a:rPr lang="de-DE" sz="2000" dirty="0">
                <a:solidFill>
                  <a:srgbClr val="0000CC"/>
                </a:solidFill>
                <a:latin typeface="+mj-lt"/>
                <a:ea typeface="Calibri" pitchFamily="34" charset="0"/>
                <a:cs typeface="Calibri" pitchFamily="34" charset="0"/>
              </a:rPr>
              <a:t>TYPE BODY</a:t>
            </a:r>
            <a:r>
              <a:rPr lang="de-DE" sz="2000" dirty="0">
                <a:latin typeface="+mj-lt"/>
                <a:ea typeface="Calibri" pitchFamily="34" charset="0"/>
                <a:cs typeface="Calibri" pitchFamily="34" charset="0"/>
              </a:rPr>
              <a:t> </a:t>
            </a:r>
            <a:r>
              <a:rPr lang="de-DE" sz="2000" i="1" dirty="0" err="1">
                <a:latin typeface="+mj-lt"/>
                <a:ea typeface="Calibri" pitchFamily="34" charset="0"/>
                <a:cs typeface="Calibri" pitchFamily="34" charset="0"/>
              </a:rPr>
              <a:t>Typname</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AS     { MEMBER | STATIC }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proc_dec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func_dec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 , { MEMBER | STATIC }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proc_dec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func_dec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 …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END; </a:t>
            </a:r>
          </a:p>
          <a:p>
            <a:pPr marL="344488" indent="-344488">
              <a:spcBef>
                <a:spcPct val="50000"/>
              </a:spcBef>
              <a:defRPr/>
            </a:pP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proc|func_dec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PROCEDURE | FUNCTION } </a:t>
            </a:r>
            <a:r>
              <a:rPr lang="de-DE" sz="2000" i="1" dirty="0">
                <a:latin typeface="+mj-lt"/>
                <a:ea typeface="Calibri" pitchFamily="34" charset="0"/>
                <a:cs typeface="Calibri" pitchFamily="34" charset="0"/>
              </a:rPr>
              <a:t>Name </a:t>
            </a:r>
            <a:r>
              <a:rPr lang="de-DE" sz="2000" dirty="0">
                <a:latin typeface="+mj-lt"/>
                <a:ea typeface="Calibri" pitchFamily="34" charset="0"/>
                <a:cs typeface="Calibri" pitchFamily="34" charset="0"/>
              </a:rPr>
              <a:t>(</a:t>
            </a:r>
            <a:r>
              <a:rPr lang="de-DE" sz="2000" i="1" dirty="0">
                <a:latin typeface="+mj-lt"/>
                <a:ea typeface="Calibri" pitchFamily="34" charset="0"/>
                <a:cs typeface="Calibri" pitchFamily="34" charset="0"/>
              </a:rPr>
              <a:t>Parameter Datentyp</a:t>
            </a:r>
            <a:r>
              <a:rPr lang="de-DE" sz="2000" dirty="0">
                <a:latin typeface="+mj-lt"/>
                <a:ea typeface="Calibri" pitchFamily="34" charset="0"/>
                <a:cs typeface="Calibri" pitchFamily="34" charset="0"/>
              </a:rPr>
              <a:t>)</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RETURN </a:t>
            </a:r>
            <a:r>
              <a:rPr lang="de-DE" sz="2000" i="1" dirty="0">
                <a:latin typeface="+mj-lt"/>
                <a:ea typeface="Calibri" pitchFamily="34" charset="0"/>
                <a:cs typeface="Calibri" pitchFamily="34" charset="0"/>
              </a:rPr>
              <a:t>Datentyp </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IS | AS }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pl</a:t>
            </a:r>
            <a:r>
              <a:rPr lang="de-DE" sz="2000" i="1" dirty="0">
                <a:latin typeface="+mj-lt"/>
                <a:ea typeface="Calibri" pitchFamily="34" charset="0"/>
                <a:cs typeface="Calibri" pitchFamily="34" charset="0"/>
              </a:rPr>
              <a:t>/</a:t>
            </a:r>
            <a:r>
              <a:rPr lang="de-DE" sz="2000" i="1" dirty="0" err="1">
                <a:latin typeface="+mj-lt"/>
                <a:ea typeface="Calibri" pitchFamily="34" charset="0"/>
                <a:cs typeface="Calibri" pitchFamily="34" charset="0"/>
              </a:rPr>
              <a:t>sql_block</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LANGUAGE { JAVA | C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jc_dec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a:t>
            </a:r>
          </a:p>
          <a:p>
            <a:pPr marL="344488" indent="-344488">
              <a:spcBef>
                <a:spcPct val="50000"/>
              </a:spcBef>
              <a:defRPr/>
            </a:pP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pl</a:t>
            </a:r>
            <a:r>
              <a:rPr lang="de-DE" sz="2000" i="1" dirty="0">
                <a:latin typeface="+mj-lt"/>
                <a:ea typeface="Calibri" pitchFamily="34" charset="0"/>
                <a:cs typeface="Calibri" pitchFamily="34" charset="0"/>
              </a:rPr>
              <a:t>/</a:t>
            </a:r>
            <a:r>
              <a:rPr lang="de-DE" sz="2000" i="1" dirty="0" err="1">
                <a:latin typeface="+mj-lt"/>
                <a:ea typeface="Calibri" pitchFamily="34" charset="0"/>
                <a:cs typeface="Calibri" pitchFamily="34" charset="0"/>
              </a:rPr>
              <a:t>sql_block</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ganz normales PL/SQL-Programm</a:t>
            </a:r>
            <a:r>
              <a:rPr lang="de-DE" sz="2000" i="1" dirty="0">
                <a:latin typeface="+mj-lt"/>
                <a:ea typeface="Calibri" pitchFamily="34" charset="0"/>
                <a:cs typeface="Calibri" pitchFamily="34" charset="0"/>
              </a:rPr>
              <a:t> </a:t>
            </a:r>
          </a:p>
          <a:p>
            <a:pPr marL="344488" indent="-344488">
              <a:spcBef>
                <a:spcPct val="50000"/>
              </a:spcBef>
              <a:defRPr/>
            </a:pP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jc_dec</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Deklaration des Java/C-Programms</a:t>
            </a:r>
          </a:p>
        </p:txBody>
      </p:sp>
      <p:sp>
        <p:nvSpPr>
          <p:cNvPr id="136222" name="AutoShape 30"/>
          <p:cNvSpPr>
            <a:spLocks noChangeArrowheads="1"/>
          </p:cNvSpPr>
          <p:nvPr/>
        </p:nvSpPr>
        <p:spPr bwMode="auto">
          <a:xfrm>
            <a:off x="6300788" y="5300663"/>
            <a:ext cx="1992312" cy="968375"/>
          </a:xfrm>
          <a:prstGeom prst="verticalScroll">
            <a:avLst>
              <a:gd name="adj" fmla="val 12500"/>
            </a:avLst>
          </a:prstGeom>
          <a:solidFill>
            <a:srgbClr val="FF0000">
              <a:alpha val="72940"/>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900" b="1"/>
              <a:t>Dictionary:</a:t>
            </a:r>
            <a:br>
              <a:rPr lang="de-DE" altLang="de-DE" sz="900" b="1"/>
            </a:br>
            <a:r>
              <a:rPr lang="de-DE" altLang="de-DE" sz="900" b="1"/>
              <a:t>USER_TYPE_METHODS</a:t>
            </a:r>
          </a:p>
          <a:p>
            <a:r>
              <a:rPr lang="de-DE" altLang="de-DE" sz="900" b="1">
                <a:latin typeface="Calibri" panose="020F0502020204030204" pitchFamily="34" charset="0"/>
                <a:ea typeface="Calibri" panose="020F0502020204030204" pitchFamily="34" charset="0"/>
                <a:cs typeface="Calibri" panose="020F0502020204030204" pitchFamily="34" charset="0"/>
              </a:rPr>
              <a:t>USER_METHOD_PARAMS</a:t>
            </a:r>
          </a:p>
          <a:p>
            <a:pPr>
              <a:spcBef>
                <a:spcPct val="20000"/>
              </a:spcBef>
            </a:pPr>
            <a:r>
              <a:rPr lang="de-DE" altLang="de-DE" sz="900" b="1"/>
              <a:t>USER_METHOD_RESULTS</a:t>
            </a:r>
            <a:br>
              <a:rPr lang="de-DE" altLang="de-DE" sz="900" b="1"/>
            </a:br>
            <a:r>
              <a:rPr lang="de-DE" altLang="de-DE" sz="900" b="1"/>
              <a:t>USER_SOURCE</a:t>
            </a:r>
            <a:endParaRPr lang="de-DE" altLang="de-DE" sz="1600" b="1"/>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6222"/>
                                        </p:tgtEl>
                                        <p:attrNameLst>
                                          <p:attrName>style.visibility</p:attrName>
                                        </p:attrNameLst>
                                      </p:cBhvr>
                                      <p:to>
                                        <p:strVal val="visible"/>
                                      </p:to>
                                    </p:set>
                                    <p:animEffect transition="in" filter="wipe(up)">
                                      <p:cBhvr>
                                        <p:cTn id="7" dur="1000"/>
                                        <p:tgtEl>
                                          <p:spTgt spid="136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22"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6"/>
          <p:cNvSpPr>
            <a:spLocks noChangeArrowheads="1"/>
          </p:cNvSpPr>
          <p:nvPr/>
        </p:nvSpPr>
        <p:spPr bwMode="auto">
          <a:xfrm>
            <a:off x="285750" y="2286000"/>
            <a:ext cx="7643813" cy="4032250"/>
          </a:xfrm>
          <a:prstGeom prst="rect">
            <a:avLst/>
          </a:prstGeom>
          <a:noFill/>
          <a:ln w="9525">
            <a:noFill/>
            <a:miter lim="800000"/>
            <a:headEnd/>
            <a:tailEnd/>
          </a:ln>
        </p:spPr>
        <p:txBody>
          <a:bodyPr>
            <a:spAutoFit/>
          </a:bodyPr>
          <a:lstStyle/>
          <a:p>
            <a:pPr marL="344488" indent="-344488">
              <a:lnSpc>
                <a:spcPct val="80000"/>
              </a:lnSpc>
              <a:spcBef>
                <a:spcPct val="20000"/>
              </a:spcBef>
              <a:defRPr/>
            </a:pPr>
            <a:r>
              <a:rPr lang="de-DE" sz="2000" dirty="0">
                <a:latin typeface="+mj-lt"/>
                <a:ea typeface="Calibri" pitchFamily="34" charset="0"/>
                <a:cs typeface="Calibri" pitchFamily="34" charset="0"/>
              </a:rPr>
              <a:t>	</a:t>
            </a:r>
            <a:r>
              <a:rPr lang="de-DE" sz="2000" b="1" dirty="0">
                <a:latin typeface="+mj-lt"/>
                <a:ea typeface="Calibri" pitchFamily="34" charset="0"/>
                <a:cs typeface="Calibri" pitchFamily="34" charset="0"/>
              </a:rPr>
              <a:t>CREATE OR REPLACE TYPE </a:t>
            </a:r>
            <a:r>
              <a:rPr lang="de-DE" sz="2000" b="1" dirty="0" err="1">
                <a:solidFill>
                  <a:srgbClr val="0000CC"/>
                </a:solidFill>
                <a:latin typeface="+mj-lt"/>
                <a:ea typeface="Calibri" pitchFamily="34" charset="0"/>
                <a:cs typeface="Calibri" pitchFamily="34" charset="0"/>
              </a:rPr>
              <a:t>kd_t_meth</a:t>
            </a:r>
            <a:r>
              <a:rPr lang="de-DE" sz="2000" b="1" dirty="0">
                <a:latin typeface="+mj-lt"/>
                <a:ea typeface="Calibri" pitchFamily="34" charset="0"/>
                <a:cs typeface="Calibri" pitchFamily="34" charset="0"/>
              </a:rPr>
              <a:t> AS OBJECT</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firmenname</a:t>
            </a:r>
            <a:r>
              <a:rPr lang="de-DE" sz="2000" b="1" dirty="0">
                <a:latin typeface="+mj-lt"/>
                <a:ea typeface="Calibri" pitchFamily="34" charset="0"/>
                <a:cs typeface="Calibri" pitchFamily="34" charset="0"/>
              </a:rPr>
              <a:t> 		VARCHAR2(20), </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strasse</a:t>
            </a:r>
            <a:r>
              <a:rPr lang="de-DE" sz="2000" b="1" dirty="0">
                <a:latin typeface="+mj-lt"/>
                <a:ea typeface="Calibri" pitchFamily="34" charset="0"/>
                <a:cs typeface="Calibri" pitchFamily="34" charset="0"/>
              </a:rPr>
              <a:t>			VARCHAR2(20),</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hausnummer</a:t>
            </a:r>
            <a:r>
              <a:rPr lang="de-DE" sz="2000" b="1" dirty="0">
                <a:latin typeface="+mj-lt"/>
                <a:ea typeface="Calibri" pitchFamily="34" charset="0"/>
                <a:cs typeface="Calibri" pitchFamily="34" charset="0"/>
              </a:rPr>
              <a:t>		VARCHAR2(5),</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plz</a:t>
            </a:r>
            <a:r>
              <a:rPr lang="de-DE" sz="2000" b="1" dirty="0">
                <a:latin typeface="+mj-lt"/>
                <a:ea typeface="Calibri" pitchFamily="34" charset="0"/>
                <a:cs typeface="Calibri" pitchFamily="34" charset="0"/>
              </a:rPr>
              <a:t>			NUMBER(5),</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ort</a:t>
            </a:r>
            <a:r>
              <a:rPr lang="de-DE" sz="2000" b="1" dirty="0">
                <a:latin typeface="+mj-lt"/>
                <a:ea typeface="Calibri" pitchFamily="34" charset="0"/>
                <a:cs typeface="Calibri" pitchFamily="34" charset="0"/>
              </a:rPr>
              <a:t>			VARCHAR2(20),</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ansprechpartner</a:t>
            </a:r>
            <a:r>
              <a:rPr lang="de-DE" sz="2000" b="1" dirty="0">
                <a:latin typeface="+mj-lt"/>
                <a:ea typeface="Calibri" pitchFamily="34" charset="0"/>
                <a:cs typeface="Calibri" pitchFamily="34" charset="0"/>
              </a:rPr>
              <a:t> 	</a:t>
            </a:r>
            <a:r>
              <a:rPr lang="de-DE" sz="2000" b="1" dirty="0" err="1">
                <a:latin typeface="+mj-lt"/>
                <a:ea typeface="Calibri" pitchFamily="34" charset="0"/>
                <a:cs typeface="Calibri" pitchFamily="34" charset="0"/>
              </a:rPr>
              <a:t>ansp_t</a:t>
            </a:r>
            <a:r>
              <a:rPr lang="de-DE" sz="2000" b="1" dirty="0">
                <a:latin typeface="+mj-lt"/>
                <a:ea typeface="Calibri" pitchFamily="34" charset="0"/>
                <a:cs typeface="Calibri" pitchFamily="34" charset="0"/>
              </a:rPr>
              <a:t>, 	 </a:t>
            </a:r>
            <a:br>
              <a:rPr lang="de-DE" sz="2000" b="1" dirty="0">
                <a:latin typeface="+mj-lt"/>
                <a:ea typeface="Calibri" pitchFamily="34" charset="0"/>
                <a:cs typeface="Calibri" pitchFamily="34" charset="0"/>
              </a:rPr>
            </a:br>
            <a:endParaRPr lang="de-DE" sz="2000" b="1" dirty="0">
              <a:latin typeface="+mj-lt"/>
              <a:ea typeface="Calibri" pitchFamily="34" charset="0"/>
              <a:cs typeface="Calibri" pitchFamily="34" charset="0"/>
            </a:endParaRPr>
          </a:p>
          <a:p>
            <a:pPr marL="344488" indent="-344488">
              <a:lnSpc>
                <a:spcPct val="80000"/>
              </a:lnSpc>
              <a:spcBef>
                <a:spcPct val="20000"/>
              </a:spcBef>
              <a:defRPr/>
            </a:pPr>
            <a:r>
              <a:rPr lang="de-DE" sz="2000" b="1" dirty="0">
                <a:latin typeface="+mj-lt"/>
                <a:ea typeface="Calibri" pitchFamily="34" charset="0"/>
                <a:cs typeface="Calibri" pitchFamily="34" charset="0"/>
              </a:rPr>
              <a:t>		 </a:t>
            </a:r>
            <a:r>
              <a:rPr lang="de-DE" sz="2000" b="1" dirty="0">
                <a:solidFill>
                  <a:srgbClr val="0000CC"/>
                </a:solidFill>
                <a:latin typeface="+mj-lt"/>
                <a:ea typeface="Calibri" pitchFamily="34" charset="0"/>
                <a:cs typeface="Calibri" pitchFamily="34" charset="0"/>
              </a:rPr>
              <a:t>MEMBER FUNCTION  </a:t>
            </a:r>
            <a:r>
              <a:rPr lang="de-DE" sz="2000" b="1" dirty="0" err="1">
                <a:solidFill>
                  <a:srgbClr val="0000CC"/>
                </a:solidFill>
                <a:latin typeface="+mj-lt"/>
                <a:ea typeface="Calibri" pitchFamily="34" charset="0"/>
                <a:cs typeface="Calibri" pitchFamily="34" charset="0"/>
              </a:rPr>
              <a:t>get_plzort</a:t>
            </a:r>
            <a:r>
              <a:rPr lang="de-DE" sz="2000" b="1" dirty="0">
                <a:solidFill>
                  <a:srgbClr val="0000CC"/>
                </a:solidFill>
                <a:latin typeface="+mj-lt"/>
                <a:ea typeface="Calibri" pitchFamily="34" charset="0"/>
                <a:cs typeface="Calibri" pitchFamily="34" charset="0"/>
              </a:rPr>
              <a:t>  RETURN VARCHAR2</a:t>
            </a:r>
            <a:r>
              <a:rPr lang="de-DE" sz="2000" b="1" dirty="0">
                <a:latin typeface="+mj-lt"/>
                <a:ea typeface="Calibri" pitchFamily="34" charset="0"/>
                <a:cs typeface="Calibri" pitchFamily="34" charset="0"/>
              </a:rPr>
              <a:t>,</a:t>
            </a:r>
          </a:p>
          <a:p>
            <a:pPr marL="344488" indent="-344488">
              <a:lnSpc>
                <a:spcPct val="80000"/>
              </a:lnSpc>
              <a:spcBef>
                <a:spcPct val="20000"/>
              </a:spcBef>
              <a:defRPr/>
            </a:pP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dirty="0">
                <a:solidFill>
                  <a:srgbClr val="0000CC"/>
                </a:solidFill>
                <a:latin typeface="+mj-lt"/>
                <a:ea typeface="Calibri" pitchFamily="34" charset="0"/>
                <a:cs typeface="Calibri" pitchFamily="34" charset="0"/>
              </a:rPr>
              <a:t>STATIC    FUNCTION  </a:t>
            </a:r>
            <a:r>
              <a:rPr lang="de-DE" sz="2000" b="1" dirty="0" err="1">
                <a:solidFill>
                  <a:srgbClr val="0000CC"/>
                </a:solidFill>
                <a:latin typeface="+mj-lt"/>
                <a:ea typeface="Calibri" pitchFamily="34" charset="0"/>
                <a:cs typeface="Calibri" pitchFamily="34" charset="0"/>
              </a:rPr>
              <a:t>get_strnr</a:t>
            </a:r>
            <a:r>
              <a:rPr lang="de-DE" sz="2000" b="1" dirty="0">
                <a:solidFill>
                  <a:srgbClr val="0000CC"/>
                </a:solidFill>
                <a:latin typeface="+mj-lt"/>
                <a:ea typeface="Calibri" pitchFamily="34" charset="0"/>
                <a:cs typeface="Calibri" pitchFamily="34" charset="0"/>
              </a:rPr>
              <a:t>   (</a:t>
            </a:r>
            <a:r>
              <a:rPr lang="de-DE" sz="2000" b="1" dirty="0" err="1">
                <a:solidFill>
                  <a:srgbClr val="0000CC"/>
                </a:solidFill>
                <a:latin typeface="+mj-lt"/>
                <a:ea typeface="Calibri" pitchFamily="34" charset="0"/>
                <a:cs typeface="Calibri" pitchFamily="34" charset="0"/>
              </a:rPr>
              <a:t>p_str</a:t>
            </a:r>
            <a:r>
              <a:rPr lang="de-DE" sz="2000" b="1" dirty="0">
                <a:solidFill>
                  <a:srgbClr val="0000CC"/>
                </a:solidFill>
                <a:latin typeface="+mj-lt"/>
                <a:ea typeface="Calibri" pitchFamily="34" charset="0"/>
                <a:cs typeface="Calibri" pitchFamily="34" charset="0"/>
              </a:rPr>
              <a:t>  IN VARCHAR2, </a:t>
            </a:r>
            <a:br>
              <a:rPr lang="de-DE" sz="2000" b="1" dirty="0">
                <a:solidFill>
                  <a:srgbClr val="0000CC"/>
                </a:solidFill>
                <a:latin typeface="+mj-lt"/>
                <a:ea typeface="Calibri" pitchFamily="34" charset="0"/>
                <a:cs typeface="Calibri" pitchFamily="34" charset="0"/>
              </a:rPr>
            </a:br>
            <a:r>
              <a:rPr lang="de-DE" sz="2000" b="1" dirty="0">
                <a:solidFill>
                  <a:srgbClr val="0000CC"/>
                </a:solidFill>
                <a:latin typeface="+mj-lt"/>
                <a:ea typeface="Calibri" pitchFamily="34" charset="0"/>
                <a:cs typeface="Calibri" pitchFamily="34" charset="0"/>
              </a:rPr>
              <a:t>					      </a:t>
            </a:r>
            <a:r>
              <a:rPr lang="de-DE" sz="2000" b="1" dirty="0" err="1">
                <a:solidFill>
                  <a:srgbClr val="0000CC"/>
                </a:solidFill>
                <a:latin typeface="+mj-lt"/>
                <a:ea typeface="Calibri" pitchFamily="34" charset="0"/>
                <a:cs typeface="Calibri" pitchFamily="34" charset="0"/>
              </a:rPr>
              <a:t>p_hnr</a:t>
            </a:r>
            <a:r>
              <a:rPr lang="de-DE" sz="2000" b="1" dirty="0">
                <a:solidFill>
                  <a:srgbClr val="0000CC"/>
                </a:solidFill>
                <a:latin typeface="+mj-lt"/>
                <a:ea typeface="Calibri" pitchFamily="34" charset="0"/>
                <a:cs typeface="Calibri" pitchFamily="34" charset="0"/>
              </a:rPr>
              <a:t> IN VARCHAR2) </a:t>
            </a:r>
            <a:br>
              <a:rPr lang="de-DE" sz="2000" b="1" dirty="0">
                <a:solidFill>
                  <a:srgbClr val="0000CC"/>
                </a:solidFill>
                <a:latin typeface="+mj-lt"/>
                <a:ea typeface="Calibri" pitchFamily="34" charset="0"/>
                <a:cs typeface="Calibri" pitchFamily="34" charset="0"/>
              </a:rPr>
            </a:br>
            <a:r>
              <a:rPr lang="de-DE" sz="2000" b="1" dirty="0">
                <a:solidFill>
                  <a:srgbClr val="0000CC"/>
                </a:solidFill>
                <a:latin typeface="+mj-lt"/>
                <a:ea typeface="Calibri" pitchFamily="34" charset="0"/>
                <a:cs typeface="Calibri" pitchFamily="34" charset="0"/>
              </a:rPr>
              <a:t>					      RETURN VARCHAR2</a:t>
            </a:r>
            <a:r>
              <a:rPr lang="de-DE" sz="2000" b="1" dirty="0">
                <a:latin typeface="+mj-lt"/>
                <a:ea typeface="Calibri" pitchFamily="34" charset="0"/>
                <a:cs typeface="Calibri" pitchFamily="34" charset="0"/>
              </a:rPr>
              <a:t>); </a:t>
            </a:r>
          </a:p>
          <a:p>
            <a:pPr marL="344488" indent="-344488">
              <a:lnSpc>
                <a:spcPct val="80000"/>
              </a:lnSpc>
              <a:spcBef>
                <a:spcPct val="20000"/>
              </a:spcBef>
              <a:defRPr/>
            </a:pPr>
            <a:r>
              <a:rPr lang="de-DE" sz="2000" b="1" dirty="0">
                <a:latin typeface="+mj-lt"/>
                <a:ea typeface="Calibri" pitchFamily="34" charset="0"/>
                <a:cs typeface="Calibri" pitchFamily="34" charset="0"/>
              </a:rPr>
              <a:t>	/</a:t>
            </a:r>
          </a:p>
          <a:p>
            <a:pPr marL="344488" indent="-344488">
              <a:lnSpc>
                <a:spcPct val="80000"/>
              </a:lnSpc>
              <a:spcBef>
                <a:spcPct val="20000"/>
              </a:spcBef>
              <a:defRPr/>
            </a:pPr>
            <a:r>
              <a:rPr lang="de-DE" sz="2000" b="1" dirty="0">
                <a:latin typeface="+mj-lt"/>
                <a:ea typeface="Calibri" pitchFamily="34" charset="0"/>
                <a:cs typeface="Calibri" pitchFamily="34" charset="0"/>
              </a:rPr>
              <a:t>	</a:t>
            </a:r>
          </a:p>
        </p:txBody>
      </p:sp>
      <p:sp>
        <p:nvSpPr>
          <p:cNvPr id="100356" name="Text Box 27"/>
          <p:cNvSpPr txBox="1">
            <a:spLocks noChangeArrowheads="1"/>
          </p:cNvSpPr>
          <p:nvPr/>
        </p:nvSpPr>
        <p:spPr bwMode="auto">
          <a:xfrm>
            <a:off x="642938" y="1785938"/>
            <a:ext cx="7858125" cy="400050"/>
          </a:xfrm>
          <a:prstGeom prst="rect">
            <a:avLst/>
          </a:prstGeom>
          <a:noFill/>
          <a:ln w="9525">
            <a:noFill/>
            <a:miter lim="800000"/>
            <a:headEnd/>
            <a:tailEnd/>
          </a:ln>
        </p:spPr>
        <p:txBody>
          <a:bodyPr>
            <a:spAutoFit/>
          </a:bodyPr>
          <a:lstStyle/>
          <a:p>
            <a:pPr>
              <a:defRPr/>
            </a:pPr>
            <a:r>
              <a:rPr lang="de-DE" sz="2000" b="1">
                <a:solidFill>
                  <a:srgbClr val="0000CC"/>
                </a:solidFill>
                <a:latin typeface="+mj-lt"/>
                <a:ea typeface="Calibri" pitchFamily="34" charset="0"/>
                <a:cs typeface="Calibri" pitchFamily="34" charset="0"/>
              </a:rPr>
              <a:t>Kunden-TYP-Definition mit Methoden-Spezifikation</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611560" y="1736043"/>
            <a:ext cx="8153400" cy="23762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de-CH" sz="8800" dirty="0"/>
              <a:t>Spezialisierung / Generalisierung</a:t>
            </a:r>
          </a:p>
        </p:txBody>
      </p:sp>
      <p:sp>
        <p:nvSpPr>
          <p:cNvPr id="5" name="Fußzeilenplatzhalter 4"/>
          <p:cNvSpPr>
            <a:spLocks noGrp="1"/>
          </p:cNvSpPr>
          <p:nvPr>
            <p:ph type="ftr" sz="quarter" idx="10"/>
          </p:nvPr>
        </p:nvSpPr>
        <p:spPr/>
        <p:txBody>
          <a:bodyPr/>
          <a:lstStyle/>
          <a:p>
            <a:pPr>
              <a:defRPr/>
            </a:pPr>
            <a:r>
              <a:rPr lang="en-US"/>
              <a:t>Lukas Müller</a:t>
            </a:r>
            <a:endParaRPr lang="en-US"/>
          </a:p>
        </p:txBody>
      </p:sp>
      <p:sp>
        <p:nvSpPr>
          <p:cNvPr id="4" name="Foliennummernplatzhalter 3"/>
          <p:cNvSpPr>
            <a:spLocks noGrp="1"/>
          </p:cNvSpPr>
          <p:nvPr>
            <p:ph type="sldNum" sz="quarter" idx="11"/>
          </p:nvPr>
        </p:nvSpPr>
        <p:spPr/>
        <p:txBody>
          <a:bodyPr/>
          <a:lstStyle/>
          <a:p>
            <a:fld id="{2D58F0F5-1AED-4708-8201-50C3A73CD50D}" type="slidenum">
              <a:rPr lang="en-US" altLang="de-DE" smtClean="0"/>
              <a:pPr/>
              <a:t>17</a:t>
            </a:fld>
            <a:endParaRPr lang="en-US" altLang="de-DE"/>
          </a:p>
        </p:txBody>
      </p:sp>
    </p:spTree>
    <p:extLst>
      <p:ext uri="{BB962C8B-B14F-4D97-AF65-F5344CB8AC3E}">
        <p14:creationId xmlns:p14="http://schemas.microsoft.com/office/powerpoint/2010/main" val="18934037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7"/>
          <p:cNvSpPr>
            <a:spLocks noChangeArrowheads="1"/>
          </p:cNvSpPr>
          <p:nvPr/>
        </p:nvSpPr>
        <p:spPr bwMode="auto">
          <a:xfrm>
            <a:off x="406400" y="571500"/>
            <a:ext cx="8380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01379" name="Rectangle 28"/>
          <p:cNvSpPr>
            <a:spLocks noChangeArrowheads="1"/>
          </p:cNvSpPr>
          <p:nvPr/>
        </p:nvSpPr>
        <p:spPr bwMode="auto">
          <a:xfrm>
            <a:off x="444500" y="2341563"/>
            <a:ext cx="8699500" cy="3803650"/>
          </a:xfrm>
          <a:prstGeom prst="rect">
            <a:avLst/>
          </a:prstGeom>
          <a:noFill/>
          <a:ln w="9525">
            <a:noFill/>
            <a:miter lim="800000"/>
            <a:headEnd/>
            <a:tailEnd/>
          </a:ln>
        </p:spPr>
        <p:txBody>
          <a:bodyPr>
            <a:spAutoFit/>
          </a:bodyPr>
          <a:lstStyle/>
          <a:p>
            <a:pPr marL="344488" indent="-344488">
              <a:lnSpc>
                <a:spcPct val="80000"/>
              </a:lnSpc>
              <a:spcBef>
                <a:spcPct val="20000"/>
              </a:spcBef>
              <a:defRPr/>
            </a:pPr>
            <a:r>
              <a:rPr lang="de-DE" sz="1800" dirty="0">
                <a:latin typeface="+mj-lt"/>
                <a:ea typeface="Calibri" pitchFamily="34" charset="0"/>
                <a:cs typeface="Calibri" pitchFamily="34" charset="0"/>
              </a:rPr>
              <a:t>	CREATE OR REPLACE TYPE BODY </a:t>
            </a:r>
            <a:r>
              <a:rPr lang="de-DE" sz="1800" dirty="0" err="1">
                <a:latin typeface="+mj-lt"/>
                <a:ea typeface="Calibri" pitchFamily="34" charset="0"/>
                <a:cs typeface="Calibri" pitchFamily="34" charset="0"/>
              </a:rPr>
              <a:t>kd_t_meth</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AS </a:t>
            </a:r>
          </a:p>
          <a:p>
            <a:pPr marL="344488" indent="-344488">
              <a:lnSpc>
                <a:spcPct val="80000"/>
              </a:lnSpc>
              <a:spcBef>
                <a:spcPct val="20000"/>
              </a:spcBef>
              <a:defRPr/>
            </a:pP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MEMBER FUNCTION </a:t>
            </a:r>
            <a:r>
              <a:rPr lang="de-DE" sz="1800" dirty="0" err="1">
                <a:latin typeface="+mj-lt"/>
                <a:ea typeface="Calibri" pitchFamily="34" charset="0"/>
                <a:cs typeface="Calibri" pitchFamily="34" charset="0"/>
              </a:rPr>
              <a:t>get_plzort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RETURN VARCHAR2 IS</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BEGIN</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RETURN ( 'D  '|| </a:t>
            </a:r>
            <a:r>
              <a:rPr lang="de-DE" sz="1800" dirty="0">
                <a:solidFill>
                  <a:srgbClr val="0000CC"/>
                </a:solidFill>
                <a:latin typeface="+mj-lt"/>
                <a:ea typeface="Calibri" pitchFamily="34" charset="0"/>
                <a:cs typeface="Calibri" pitchFamily="34" charset="0"/>
              </a:rPr>
              <a:t>SELF</a:t>
            </a:r>
            <a:r>
              <a:rPr lang="de-DE" sz="1800" dirty="0">
                <a:latin typeface="+mj-lt"/>
                <a:ea typeface="Calibri" pitchFamily="34" charset="0"/>
                <a:cs typeface="Calibri" pitchFamily="34" charset="0"/>
              </a:rPr>
              <a:t>.plz||' '||</a:t>
            </a:r>
            <a:r>
              <a:rPr lang="de-DE" sz="1800" dirty="0" err="1">
                <a:solidFill>
                  <a:srgbClr val="0000CC"/>
                </a:solidFill>
                <a:latin typeface="+mj-lt"/>
                <a:ea typeface="Calibri" pitchFamily="34" charset="0"/>
                <a:cs typeface="Calibri" pitchFamily="34" charset="0"/>
              </a:rPr>
              <a:t>SELF</a:t>
            </a:r>
            <a:r>
              <a:rPr lang="de-DE" sz="1800" dirty="0" err="1">
                <a:latin typeface="+mj-lt"/>
                <a:ea typeface="Calibri" pitchFamily="34" charset="0"/>
                <a:cs typeface="Calibri" pitchFamily="34" charset="0"/>
              </a:rPr>
              <a:t>.ort</a:t>
            </a:r>
            <a:r>
              <a:rPr lang="de-DE" sz="1800" dirty="0">
                <a:latin typeface="+mj-lt"/>
                <a:ea typeface="Calibri" pitchFamily="34" charset="0"/>
                <a:cs typeface="Calibri" pitchFamily="34" charset="0"/>
              </a:rPr>
              <a:t> );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END;</a:t>
            </a:r>
          </a:p>
          <a:p>
            <a:pPr marL="344488" indent="-344488">
              <a:lnSpc>
                <a:spcPct val="80000"/>
              </a:lnSpc>
              <a:spcBef>
                <a:spcPct val="20000"/>
              </a:spcBef>
              <a:defRPr/>
            </a:pP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STATIC FUNCTION  </a:t>
            </a:r>
            <a:r>
              <a:rPr lang="de-DE" sz="1800" dirty="0" err="1">
                <a:latin typeface="+mj-lt"/>
                <a:ea typeface="Calibri" pitchFamily="34" charset="0"/>
                <a:cs typeface="Calibri" pitchFamily="34" charset="0"/>
              </a:rPr>
              <a:t>get_strnr</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p_str</a:t>
            </a:r>
            <a:r>
              <a:rPr lang="de-DE" sz="1800" dirty="0">
                <a:latin typeface="+mj-lt"/>
                <a:ea typeface="Calibri" pitchFamily="34" charset="0"/>
                <a:cs typeface="Calibri" pitchFamily="34" charset="0"/>
              </a:rPr>
              <a:t>  IN VARCHAR2,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p_hnr</a:t>
            </a:r>
            <a:r>
              <a:rPr lang="de-DE" sz="1800" dirty="0">
                <a:latin typeface="+mj-lt"/>
                <a:ea typeface="Calibri" pitchFamily="34" charset="0"/>
                <a:cs typeface="Calibri" pitchFamily="34" charset="0"/>
              </a:rPr>
              <a:t> IN VARCHAR2)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RETURN VARCHAR2 IS</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BEGIN</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RETURN ( </a:t>
            </a:r>
            <a:r>
              <a:rPr lang="de-DE" sz="1800" dirty="0" err="1">
                <a:latin typeface="+mj-lt"/>
                <a:ea typeface="Calibri" pitchFamily="34" charset="0"/>
                <a:cs typeface="Calibri" pitchFamily="34" charset="0"/>
              </a:rPr>
              <a:t>p_str</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p_hnr</a:t>
            </a:r>
            <a:r>
              <a:rPr lang="de-DE" sz="1800" dirty="0">
                <a:latin typeface="+mj-lt"/>
                <a:ea typeface="Calibri" pitchFamily="34" charset="0"/>
                <a:cs typeface="Calibri" pitchFamily="34" charset="0"/>
              </a:rPr>
              <a:t> );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END;</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END;</a:t>
            </a:r>
          </a:p>
          <a:p>
            <a:pPr marL="344488" indent="-344488">
              <a:lnSpc>
                <a:spcPct val="80000"/>
              </a:lnSpc>
              <a:spcBef>
                <a:spcPct val="20000"/>
              </a:spcBef>
              <a:defRPr/>
            </a:pPr>
            <a:r>
              <a:rPr lang="de-DE" sz="1800" dirty="0">
                <a:latin typeface="+mj-lt"/>
                <a:ea typeface="Calibri" pitchFamily="34" charset="0"/>
                <a:cs typeface="Calibri" pitchFamily="34" charset="0"/>
              </a:rPr>
              <a:t>	/</a:t>
            </a:r>
          </a:p>
        </p:txBody>
      </p:sp>
      <p:sp>
        <p:nvSpPr>
          <p:cNvPr id="101380" name="Text Box 29"/>
          <p:cNvSpPr txBox="1">
            <a:spLocks noChangeArrowheads="1"/>
          </p:cNvSpPr>
          <p:nvPr/>
        </p:nvSpPr>
        <p:spPr bwMode="auto">
          <a:xfrm>
            <a:off x="258763" y="1857375"/>
            <a:ext cx="6654800" cy="369888"/>
          </a:xfrm>
          <a:prstGeom prst="rect">
            <a:avLst/>
          </a:prstGeom>
          <a:noFill/>
          <a:ln w="9525">
            <a:noFill/>
            <a:miter lim="800000"/>
            <a:headEnd/>
            <a:tailEnd/>
          </a:ln>
        </p:spPr>
        <p:txBody>
          <a:bodyPr wrap="none">
            <a:spAutoFit/>
          </a:bodyPr>
          <a:lstStyle/>
          <a:p>
            <a:pPr>
              <a:defRPr/>
            </a:pPr>
            <a:r>
              <a:rPr lang="de-DE" sz="1800">
                <a:solidFill>
                  <a:srgbClr val="0000CC"/>
                </a:solidFill>
                <a:latin typeface="+mj-lt"/>
                <a:ea typeface="Calibri" pitchFamily="34" charset="0"/>
                <a:cs typeface="Calibri" pitchFamily="34" charset="0"/>
              </a:rPr>
              <a:t>Beispiel: Kunden-TYPE-BODY-Definition mit Methoden-Programmierung</a:t>
            </a:r>
          </a:p>
        </p:txBody>
      </p:sp>
      <p:sp>
        <p:nvSpPr>
          <p:cNvPr id="139294" name="AutoShape 30"/>
          <p:cNvSpPr>
            <a:spLocks noChangeArrowheads="1"/>
          </p:cNvSpPr>
          <p:nvPr/>
        </p:nvSpPr>
        <p:spPr bwMode="auto">
          <a:xfrm>
            <a:off x="5583238" y="2328863"/>
            <a:ext cx="2852737" cy="1100137"/>
          </a:xfrm>
          <a:prstGeom prst="cloudCallout">
            <a:avLst>
              <a:gd name="adj1" fmla="val -36769"/>
              <a:gd name="adj2" fmla="val 69940"/>
            </a:avLst>
          </a:prstGeom>
          <a:solidFill>
            <a:srgbClr val="FF6600"/>
          </a:solidFill>
          <a:ln w="9525">
            <a:solidFill>
              <a:schemeClr val="tx1"/>
            </a:solidFill>
            <a:round/>
            <a:headEnd/>
            <a:tailEnd/>
          </a:ln>
        </p:spPr>
        <p:txBody>
          <a:bodyPr/>
          <a:lstStyle/>
          <a:p>
            <a:pPr algn="ctr">
              <a:defRPr/>
            </a:pPr>
            <a:r>
              <a:rPr lang="de-DE" sz="1800" b="1">
                <a:latin typeface="+mj-lt"/>
                <a:ea typeface="Calibri" pitchFamily="34" charset="0"/>
                <a:cs typeface="Calibri" pitchFamily="34" charset="0"/>
              </a:rPr>
              <a:t>SELF nur in MEMBER-Funktion möglich</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9294"/>
                                        </p:tgtEl>
                                        <p:attrNameLst>
                                          <p:attrName>style.visibility</p:attrName>
                                        </p:attrNameLst>
                                      </p:cBhvr>
                                      <p:to>
                                        <p:strVal val="visible"/>
                                      </p:to>
                                    </p:set>
                                    <p:anim calcmode="lin" valueType="num">
                                      <p:cBhvr additive="base">
                                        <p:cTn id="7" dur="500" fill="hold"/>
                                        <p:tgtEl>
                                          <p:spTgt spid="139294"/>
                                        </p:tgtEl>
                                        <p:attrNameLst>
                                          <p:attrName>ppt_x</p:attrName>
                                        </p:attrNameLst>
                                      </p:cBhvr>
                                      <p:tavLst>
                                        <p:tav tm="0">
                                          <p:val>
                                            <p:strVal val="0-#ppt_w/2"/>
                                          </p:val>
                                        </p:tav>
                                        <p:tav tm="100000">
                                          <p:val>
                                            <p:strVal val="#ppt_x"/>
                                          </p:val>
                                        </p:tav>
                                      </p:tavLst>
                                    </p:anim>
                                    <p:anim calcmode="lin" valueType="num">
                                      <p:cBhvr additive="base">
                                        <p:cTn id="8" dur="500" fill="hold"/>
                                        <p:tgtEl>
                                          <p:spTgt spid="1392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94"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Rectangle 30"/>
          <p:cNvSpPr>
            <a:spLocks noChangeArrowheads="1"/>
          </p:cNvSpPr>
          <p:nvPr/>
        </p:nvSpPr>
        <p:spPr bwMode="auto">
          <a:xfrm>
            <a:off x="406400" y="1643063"/>
            <a:ext cx="8451850" cy="4524375"/>
          </a:xfrm>
          <a:prstGeom prst="rect">
            <a:avLst/>
          </a:prstGeom>
          <a:noFill/>
          <a:ln w="9525">
            <a:noFill/>
            <a:miter lim="800000"/>
            <a:headEnd/>
            <a:tailEnd/>
          </a:ln>
        </p:spPr>
        <p:txBody>
          <a:bodyPr>
            <a:spAutoFit/>
          </a:bodyPr>
          <a:lstStyle/>
          <a:p>
            <a:pPr marL="344488" indent="-344488">
              <a:lnSpc>
                <a:spcPct val="80000"/>
              </a:lnSpc>
              <a:spcBef>
                <a:spcPct val="20000"/>
              </a:spcBef>
              <a:buFontTx/>
              <a:buChar char="•"/>
              <a:defRPr/>
            </a:pPr>
            <a:r>
              <a:rPr lang="de-DE" sz="2000" b="1" dirty="0">
                <a:latin typeface="+mj-lt"/>
                <a:ea typeface="Calibri" pitchFamily="34" charset="0"/>
                <a:cs typeface="Calibri" pitchFamily="34" charset="0"/>
              </a:rPr>
              <a:t>Beispiele mit einer </a:t>
            </a:r>
            <a:r>
              <a:rPr lang="de-DE" sz="2000" b="1" dirty="0">
                <a:solidFill>
                  <a:srgbClr val="0000CC"/>
                </a:solidFill>
                <a:latin typeface="+mj-lt"/>
                <a:ea typeface="Calibri" pitchFamily="34" charset="0"/>
                <a:cs typeface="Calibri" pitchFamily="34" charset="0"/>
              </a:rPr>
              <a:t>Objekt</a:t>
            </a:r>
            <a:r>
              <a:rPr lang="de-DE" sz="2000" b="1" dirty="0">
                <a:latin typeface="+mj-lt"/>
                <a:ea typeface="Calibri" pitchFamily="34" charset="0"/>
                <a:cs typeface="Calibri" pitchFamily="34" charset="0"/>
              </a:rPr>
              <a:t>-Tabelle:</a:t>
            </a:r>
          </a:p>
          <a:p>
            <a:pPr marL="344488" indent="-344488">
              <a:lnSpc>
                <a:spcPct val="80000"/>
              </a:lnSpc>
              <a:spcBef>
                <a:spcPct val="100000"/>
              </a:spcBef>
              <a:defRPr/>
            </a:pPr>
            <a:r>
              <a:rPr lang="de-DE" sz="2000" b="1" dirty="0">
                <a:latin typeface="+mj-lt"/>
                <a:ea typeface="Calibri" pitchFamily="34" charset="0"/>
                <a:cs typeface="Calibri" pitchFamily="34" charset="0"/>
              </a:rPr>
              <a:t>	</a:t>
            </a:r>
            <a:r>
              <a:rPr lang="de-DE" sz="2000" dirty="0">
                <a:latin typeface="+mj-lt"/>
                <a:ea typeface="Calibri" pitchFamily="34" charset="0"/>
                <a:cs typeface="Calibri" pitchFamily="34" charset="0"/>
              </a:rPr>
              <a:t>CREATE TABLE </a:t>
            </a:r>
            <a:r>
              <a:rPr lang="de-DE" sz="2000" dirty="0" err="1">
                <a:latin typeface="+mj-lt"/>
                <a:ea typeface="Calibri" pitchFamily="34" charset="0"/>
                <a:cs typeface="Calibri" pitchFamily="34" charset="0"/>
              </a:rPr>
              <a:t>kunden_meth_o</a:t>
            </a: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OF </a:t>
            </a:r>
            <a:r>
              <a:rPr lang="de-DE" sz="2000" dirty="0" err="1">
                <a:solidFill>
                  <a:srgbClr val="0000CC"/>
                </a:solidFill>
                <a:latin typeface="+mj-lt"/>
                <a:ea typeface="Calibri" pitchFamily="34" charset="0"/>
                <a:cs typeface="Calibri" pitchFamily="34" charset="0"/>
              </a:rPr>
              <a:t>kd_t_meth</a:t>
            </a:r>
            <a:r>
              <a:rPr lang="de-DE" sz="2000" dirty="0">
                <a:latin typeface="+mj-lt"/>
                <a:ea typeface="Calibri" pitchFamily="34" charset="0"/>
                <a:cs typeface="Calibri" pitchFamily="34" charset="0"/>
              </a:rPr>
              <a:t>;</a:t>
            </a:r>
          </a:p>
          <a:p>
            <a:pPr marL="344488" indent="-344488">
              <a:lnSpc>
                <a:spcPct val="80000"/>
              </a:lnSpc>
              <a:spcBef>
                <a:spcPct val="20000"/>
              </a:spcBef>
              <a:defRPr/>
            </a:pPr>
            <a:r>
              <a:rPr lang="de-DE" sz="2000" dirty="0">
                <a:latin typeface="+mj-lt"/>
                <a:ea typeface="Calibri" pitchFamily="34" charset="0"/>
                <a:cs typeface="Calibri" pitchFamily="34" charset="0"/>
              </a:rPr>
              <a:t>	INSERT INTO </a:t>
            </a:r>
            <a:r>
              <a:rPr lang="de-DE" sz="2000" dirty="0" err="1">
                <a:latin typeface="+mj-lt"/>
                <a:ea typeface="Calibri" pitchFamily="34" charset="0"/>
                <a:cs typeface="Calibri" pitchFamily="34" charset="0"/>
              </a:rPr>
              <a:t>kunden_meth_o</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VALUES ('Konkurs AG', 'Blumenweg', '14', 51647, 'GM',</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ansp_t</a:t>
            </a:r>
            <a:r>
              <a:rPr lang="de-DE" sz="2000" dirty="0">
                <a:latin typeface="+mj-lt"/>
                <a:ea typeface="Calibri" pitchFamily="34" charset="0"/>
                <a:cs typeface="Calibri" pitchFamily="34" charset="0"/>
              </a:rPr>
              <a:t> ('Müller', 'Elfriede', 02261819623) );</a:t>
            </a:r>
          </a:p>
          <a:p>
            <a:pPr marL="344488" indent="-344488">
              <a:lnSpc>
                <a:spcPct val="80000"/>
              </a:lnSpc>
              <a:spcBef>
                <a:spcPct val="20000"/>
              </a:spcBef>
              <a:defRPr/>
            </a:pPr>
            <a:r>
              <a:rPr lang="de-DE" sz="2000" dirty="0">
                <a:latin typeface="+mj-lt"/>
                <a:ea typeface="Calibri" pitchFamily="34" charset="0"/>
                <a:cs typeface="Calibri" pitchFamily="34" charset="0"/>
              </a:rPr>
              <a:t>	INSERT INTO </a:t>
            </a:r>
            <a:r>
              <a:rPr lang="de-DE" sz="2000" dirty="0" err="1">
                <a:latin typeface="+mj-lt"/>
                <a:ea typeface="Calibri" pitchFamily="34" charset="0"/>
                <a:cs typeface="Calibri" pitchFamily="34" charset="0"/>
              </a:rPr>
              <a:t>kunden_meth_o</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VALUES ('Pleite </a:t>
            </a:r>
            <a:r>
              <a:rPr lang="de-DE" sz="2000" dirty="0" err="1">
                <a:latin typeface="+mj-lt"/>
                <a:ea typeface="Calibri" pitchFamily="34" charset="0"/>
                <a:cs typeface="Calibri" pitchFamily="34" charset="0"/>
              </a:rPr>
              <a:t>GbR.</a:t>
            </a:r>
            <a:r>
              <a:rPr lang="de-DE" sz="2000" dirty="0">
                <a:latin typeface="+mj-lt"/>
                <a:ea typeface="Calibri" pitchFamily="34" charset="0"/>
                <a:cs typeface="Calibri" pitchFamily="34" charset="0"/>
              </a:rPr>
              <a:t> ', '</a:t>
            </a:r>
            <a:r>
              <a:rPr lang="de-DE" sz="2000" dirty="0" err="1">
                <a:latin typeface="+mj-lt"/>
                <a:ea typeface="Calibri" pitchFamily="34" charset="0"/>
                <a:cs typeface="Calibri" pitchFamily="34" charset="0"/>
              </a:rPr>
              <a:t>Baumalle</a:t>
            </a:r>
            <a:r>
              <a:rPr lang="de-DE" sz="2000" dirty="0">
                <a:latin typeface="+mj-lt"/>
                <a:ea typeface="Calibri" pitchFamily="34" charset="0"/>
                <a:cs typeface="Calibri" pitchFamily="34" charset="0"/>
              </a:rPr>
              <a:t>', '18c', 51099, 'Köln',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ansp_t</a:t>
            </a:r>
            <a:r>
              <a:rPr lang="de-DE" sz="2000" dirty="0">
                <a:latin typeface="+mj-lt"/>
                <a:ea typeface="Calibri" pitchFamily="34" charset="0"/>
                <a:cs typeface="Calibri" pitchFamily="34" charset="0"/>
              </a:rPr>
              <a:t> ('Mende', 'Else', 02211665677) );</a:t>
            </a:r>
          </a:p>
          <a:p>
            <a:pPr marL="344488" indent="-344488">
              <a:lnSpc>
                <a:spcPct val="80000"/>
              </a:lnSpc>
              <a:spcBef>
                <a:spcPct val="20000"/>
              </a:spcBef>
              <a:defRPr/>
            </a:pPr>
            <a:endParaRPr lang="de-DE" sz="2000" dirty="0">
              <a:latin typeface="+mj-lt"/>
              <a:ea typeface="Calibri" pitchFamily="34" charset="0"/>
              <a:cs typeface="Calibri" pitchFamily="34" charset="0"/>
            </a:endParaRPr>
          </a:p>
          <a:p>
            <a:pPr marL="344488" indent="-344488">
              <a:lnSpc>
                <a:spcPct val="80000"/>
              </a:lnSpc>
              <a:spcBef>
                <a:spcPct val="20000"/>
              </a:spcBef>
              <a:defRPr/>
            </a:pPr>
            <a:endParaRPr lang="de-DE" sz="2000" dirty="0">
              <a:latin typeface="+mj-lt"/>
              <a:ea typeface="Calibri" pitchFamily="34" charset="0"/>
              <a:cs typeface="Calibri" pitchFamily="34" charset="0"/>
            </a:endParaRPr>
          </a:p>
          <a:p>
            <a:pPr marL="344488" indent="-344488">
              <a:lnSpc>
                <a:spcPct val="80000"/>
              </a:lnSpc>
              <a:spcBef>
                <a:spcPct val="20000"/>
              </a:spcBef>
              <a:defRPr/>
            </a:pPr>
            <a:endParaRPr lang="de-DE" sz="2000" dirty="0">
              <a:latin typeface="+mj-lt"/>
              <a:ea typeface="Calibri" pitchFamily="34" charset="0"/>
              <a:cs typeface="Calibri" pitchFamily="34" charset="0"/>
            </a:endParaRPr>
          </a:p>
          <a:p>
            <a:pPr marL="344488" indent="-344488">
              <a:lnSpc>
                <a:spcPct val="80000"/>
              </a:lnSpc>
              <a:spcBef>
                <a:spcPct val="20000"/>
              </a:spcBef>
              <a:defRPr/>
            </a:pPr>
            <a:r>
              <a:rPr lang="de-DE" sz="2000" dirty="0">
                <a:latin typeface="+mj-lt"/>
                <a:ea typeface="Calibri" pitchFamily="34" charset="0"/>
                <a:cs typeface="Calibri" pitchFamily="34" charset="0"/>
              </a:rPr>
              <a:t>	SELECT </a:t>
            </a:r>
            <a:r>
              <a:rPr lang="de-DE" sz="2000" dirty="0" err="1">
                <a:solidFill>
                  <a:srgbClr val="0000CC"/>
                </a:solidFill>
                <a:latin typeface="+mj-lt"/>
                <a:ea typeface="Calibri" pitchFamily="34" charset="0"/>
                <a:cs typeface="Calibri" pitchFamily="34" charset="0"/>
              </a:rPr>
              <a:t>k.get_plzort</a:t>
            </a:r>
            <a:r>
              <a:rPr lang="de-DE" sz="2000" dirty="0">
                <a:solidFill>
                  <a:srgbClr val="0000CC"/>
                </a:solidFill>
                <a:latin typeface="+mj-lt"/>
                <a:ea typeface="Calibri" pitchFamily="34" charset="0"/>
                <a:cs typeface="Calibri" pitchFamily="34" charset="0"/>
              </a:rPr>
              <a:t>() </a:t>
            </a:r>
            <a:r>
              <a:rPr lang="de-DE" sz="2000" dirty="0" err="1">
                <a:solidFill>
                  <a:srgbClr val="0000CC"/>
                </a:solidFill>
                <a:latin typeface="+mj-lt"/>
                <a:ea typeface="Calibri" pitchFamily="34" charset="0"/>
                <a:cs typeface="Calibri" pitchFamily="34" charset="0"/>
              </a:rPr>
              <a:t>PLZ_Ort</a:t>
            </a:r>
            <a:r>
              <a:rPr lang="de-DE" sz="2000" dirty="0">
                <a:solidFill>
                  <a:srgbClr val="0000CC"/>
                </a:solidFill>
                <a:latin typeface="+mj-lt"/>
                <a:ea typeface="Calibri" pitchFamily="34" charset="0"/>
                <a:cs typeface="Calibri" pitchFamily="34" charset="0"/>
              </a:rPr>
              <a:t>,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	       </a:t>
            </a:r>
            <a:r>
              <a:rPr lang="de-DE" sz="2000" dirty="0" err="1">
                <a:solidFill>
                  <a:srgbClr val="0000CC"/>
                </a:solidFill>
                <a:latin typeface="+mj-lt"/>
                <a:ea typeface="Calibri" pitchFamily="34" charset="0"/>
                <a:cs typeface="Calibri" pitchFamily="34" charset="0"/>
              </a:rPr>
              <a:t>kd_t_meth.get_strnr</a:t>
            </a:r>
            <a:r>
              <a:rPr lang="de-DE" sz="2000" dirty="0">
                <a:solidFill>
                  <a:srgbClr val="0000CC"/>
                </a:solidFill>
                <a:latin typeface="+mj-lt"/>
                <a:ea typeface="Calibri" pitchFamily="34" charset="0"/>
                <a:cs typeface="Calibri" pitchFamily="34" charset="0"/>
              </a:rPr>
              <a:t>(</a:t>
            </a:r>
            <a:r>
              <a:rPr lang="de-DE" sz="2000" dirty="0" err="1">
                <a:solidFill>
                  <a:srgbClr val="0000CC"/>
                </a:solidFill>
                <a:latin typeface="+mj-lt"/>
                <a:ea typeface="Calibri" pitchFamily="34" charset="0"/>
                <a:cs typeface="Calibri" pitchFamily="34" charset="0"/>
              </a:rPr>
              <a:t>k.strasse</a:t>
            </a:r>
            <a:r>
              <a:rPr lang="de-DE" sz="2000" dirty="0">
                <a:solidFill>
                  <a:srgbClr val="0000CC"/>
                </a:solidFill>
                <a:latin typeface="+mj-lt"/>
                <a:ea typeface="Calibri" pitchFamily="34" charset="0"/>
                <a:cs typeface="Calibri" pitchFamily="34" charset="0"/>
              </a:rPr>
              <a:t>, </a:t>
            </a:r>
            <a:r>
              <a:rPr lang="de-DE" sz="2000" dirty="0" err="1">
                <a:solidFill>
                  <a:srgbClr val="0000CC"/>
                </a:solidFill>
                <a:latin typeface="+mj-lt"/>
                <a:ea typeface="Calibri" pitchFamily="34" charset="0"/>
                <a:cs typeface="Calibri" pitchFamily="34" charset="0"/>
              </a:rPr>
              <a:t>k.hausnummer</a:t>
            </a:r>
            <a:r>
              <a:rPr lang="de-DE" sz="2000" dirty="0">
                <a:solidFill>
                  <a:srgbClr val="0000CC"/>
                </a:solidFill>
                <a:latin typeface="+mj-lt"/>
                <a:ea typeface="Calibri" pitchFamily="34" charset="0"/>
                <a:cs typeface="Calibri" pitchFamily="34" charset="0"/>
              </a:rPr>
              <a:t>) </a:t>
            </a:r>
            <a:r>
              <a:rPr lang="de-DE" sz="2000" dirty="0" err="1">
                <a:solidFill>
                  <a:srgbClr val="0000CC"/>
                </a:solidFill>
                <a:latin typeface="+mj-lt"/>
                <a:ea typeface="Calibri" pitchFamily="34" charset="0"/>
                <a:cs typeface="Calibri" pitchFamily="34" charset="0"/>
              </a:rPr>
              <a:t>Str_HNr</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FROM </a:t>
            </a:r>
            <a:r>
              <a:rPr lang="de-DE" sz="2000" dirty="0" err="1">
                <a:latin typeface="+mj-lt"/>
                <a:ea typeface="Calibri" pitchFamily="34" charset="0"/>
                <a:cs typeface="Calibri" pitchFamily="34" charset="0"/>
              </a:rPr>
              <a:t>kunden_meth_o</a:t>
            </a:r>
            <a:r>
              <a:rPr lang="de-DE" sz="2000" dirty="0">
                <a:latin typeface="+mj-lt"/>
                <a:ea typeface="Calibri" pitchFamily="34" charset="0"/>
                <a:cs typeface="Calibri" pitchFamily="34" charset="0"/>
              </a:rPr>
              <a:t> k;</a:t>
            </a:r>
          </a:p>
          <a:p>
            <a:pPr marL="344488" indent="-344488">
              <a:lnSpc>
                <a:spcPct val="80000"/>
              </a:lnSpc>
              <a:spcBef>
                <a:spcPct val="20000"/>
              </a:spcBef>
              <a:defRPr/>
            </a:pPr>
            <a:endParaRPr lang="de-DE" sz="2000" dirty="0">
              <a:latin typeface="+mj-lt"/>
              <a:ea typeface="Calibri" pitchFamily="34" charset="0"/>
              <a:cs typeface="Calibri" pitchFamily="34" charset="0"/>
            </a:endParaRPr>
          </a:p>
        </p:txBody>
      </p:sp>
      <p:sp>
        <p:nvSpPr>
          <p:cNvPr id="140319" name="AutoShape 31"/>
          <p:cNvSpPr>
            <a:spLocks/>
          </p:cNvSpPr>
          <p:nvPr/>
        </p:nvSpPr>
        <p:spPr bwMode="auto">
          <a:xfrm>
            <a:off x="214313" y="4286250"/>
            <a:ext cx="2143125" cy="530225"/>
          </a:xfrm>
          <a:prstGeom prst="accentCallout2">
            <a:avLst>
              <a:gd name="adj1" fmla="val 17264"/>
              <a:gd name="adj2" fmla="val 102676"/>
              <a:gd name="adj3" fmla="val 17264"/>
              <a:gd name="adj4" fmla="val 111713"/>
              <a:gd name="adj5" fmla="val 163565"/>
              <a:gd name="adj6" fmla="val 128611"/>
            </a:avLst>
          </a:prstGeom>
          <a:solidFill>
            <a:srgbClr val="FF0000"/>
          </a:solidFill>
          <a:ln w="9525">
            <a:solidFill>
              <a:schemeClr val="tx1"/>
            </a:solidFill>
            <a:miter lim="800000"/>
            <a:headEnd/>
            <a:tailEnd/>
          </a:ln>
        </p:spPr>
        <p:txBody>
          <a:bodyPr/>
          <a:lstStyle/>
          <a:p>
            <a:pPr>
              <a:defRPr/>
            </a:pPr>
            <a:r>
              <a:rPr lang="de-DE" sz="1400">
                <a:latin typeface="+mj-lt"/>
                <a:ea typeface="Calibri" pitchFamily="34" charset="0"/>
                <a:cs typeface="Calibri" pitchFamily="34" charset="0"/>
              </a:rPr>
              <a:t>mit Klammern, auch wenn </a:t>
            </a:r>
          </a:p>
          <a:p>
            <a:pPr>
              <a:defRPr/>
            </a:pPr>
            <a:r>
              <a:rPr lang="de-DE" sz="1400">
                <a:latin typeface="+mj-lt"/>
                <a:ea typeface="Calibri" pitchFamily="34" charset="0"/>
                <a:cs typeface="Calibri" pitchFamily="34" charset="0"/>
              </a:rPr>
              <a:t>keine Argumente</a:t>
            </a:r>
          </a:p>
        </p:txBody>
      </p:sp>
      <p:sp>
        <p:nvSpPr>
          <p:cNvPr id="140320" name="AutoShape 32"/>
          <p:cNvSpPr>
            <a:spLocks/>
          </p:cNvSpPr>
          <p:nvPr/>
        </p:nvSpPr>
        <p:spPr bwMode="auto">
          <a:xfrm>
            <a:off x="4451350" y="5635625"/>
            <a:ext cx="3162300" cy="547688"/>
          </a:xfrm>
          <a:prstGeom prst="accentCallout2">
            <a:avLst>
              <a:gd name="adj1" fmla="val 16782"/>
              <a:gd name="adj2" fmla="val -1931"/>
              <a:gd name="adj3" fmla="val 16782"/>
              <a:gd name="adj4" fmla="val -13903"/>
              <a:gd name="adj5" fmla="val -2329"/>
              <a:gd name="adj6" fmla="val -26519"/>
            </a:avLst>
          </a:prstGeom>
          <a:solidFill>
            <a:srgbClr val="FF0000"/>
          </a:solidFill>
          <a:ln w="9525">
            <a:solidFill>
              <a:schemeClr val="tx1"/>
            </a:solidFill>
            <a:miter lim="800000"/>
            <a:headEnd/>
            <a:tailEnd/>
          </a:ln>
        </p:spPr>
        <p:txBody>
          <a:bodyPr/>
          <a:lstStyle/>
          <a:p>
            <a:pPr>
              <a:defRPr/>
            </a:pPr>
            <a:r>
              <a:rPr lang="de-DE" sz="1400">
                <a:latin typeface="+mj-lt"/>
                <a:ea typeface="Calibri" pitchFamily="34" charset="0"/>
                <a:cs typeface="Calibri" pitchFamily="34" charset="0"/>
              </a:rPr>
              <a:t>Aufruf STATIC: mit Objekttypnamen;</a:t>
            </a:r>
            <a:br>
              <a:rPr lang="de-DE" sz="1400">
                <a:latin typeface="+mj-lt"/>
                <a:ea typeface="Calibri" pitchFamily="34" charset="0"/>
                <a:cs typeface="Calibri" pitchFamily="34" charset="0"/>
              </a:rPr>
            </a:br>
            <a:r>
              <a:rPr lang="de-DE" sz="1400">
                <a:latin typeface="+mj-lt"/>
                <a:ea typeface="Calibri" pitchFamily="34" charset="0"/>
                <a:cs typeface="Calibri" pitchFamily="34" charset="0"/>
              </a:rPr>
              <a:t>expl. Prarameterübergabe</a:t>
            </a:r>
          </a:p>
        </p:txBody>
      </p:sp>
      <p:sp>
        <p:nvSpPr>
          <p:cNvPr id="140321" name="AutoShape 33"/>
          <p:cNvSpPr>
            <a:spLocks/>
          </p:cNvSpPr>
          <p:nvPr/>
        </p:nvSpPr>
        <p:spPr bwMode="auto">
          <a:xfrm>
            <a:off x="5357813" y="4286250"/>
            <a:ext cx="3217862" cy="530225"/>
          </a:xfrm>
          <a:prstGeom prst="accentCallout2">
            <a:avLst>
              <a:gd name="adj1" fmla="val 17264"/>
              <a:gd name="adj2" fmla="val -1898"/>
              <a:gd name="adj3" fmla="val 17264"/>
              <a:gd name="adj4" fmla="val -16750"/>
              <a:gd name="adj5" fmla="val 132852"/>
              <a:gd name="adj6" fmla="val -32398"/>
            </a:avLst>
          </a:prstGeom>
          <a:solidFill>
            <a:srgbClr val="FF0000"/>
          </a:solidFill>
          <a:ln w="9525">
            <a:solidFill>
              <a:schemeClr val="tx1"/>
            </a:solidFill>
            <a:miter lim="800000"/>
            <a:headEnd/>
            <a:tailEnd/>
          </a:ln>
        </p:spPr>
        <p:txBody>
          <a:bodyPr/>
          <a:lstStyle/>
          <a:p>
            <a:pPr>
              <a:defRPr/>
            </a:pPr>
            <a:r>
              <a:rPr lang="de-DE" sz="1400">
                <a:latin typeface="+mj-lt"/>
                <a:ea typeface="Calibri" pitchFamily="34" charset="0"/>
                <a:cs typeface="Calibri" pitchFamily="34" charset="0"/>
              </a:rPr>
              <a:t>Aufruf MEMBER: object_exp.method</a:t>
            </a:r>
          </a:p>
          <a:p>
            <a:pPr>
              <a:defRPr/>
            </a:pPr>
            <a:r>
              <a:rPr lang="de-DE" sz="1400">
                <a:latin typeface="+mj-lt"/>
                <a:ea typeface="Calibri" pitchFamily="34" charset="0"/>
                <a:cs typeface="Calibri" pitchFamily="34" charset="0"/>
              </a:rPr>
              <a:t>Instanziiert durch Tabellenalias k</a:t>
            </a:r>
          </a:p>
        </p:txBody>
      </p:sp>
      <p:sp>
        <p:nvSpPr>
          <p:cNvPr id="7" name="Titel 6"/>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0318">
                                            <p:txEl>
                                              <p:charRg st="362" end="478"/>
                                            </p:txEl>
                                          </p:spTgt>
                                        </p:tgtEl>
                                        <p:attrNameLst>
                                          <p:attrName>style.visibility</p:attrName>
                                        </p:attrNameLst>
                                      </p:cBhvr>
                                      <p:to>
                                        <p:strVal val="visible"/>
                                      </p:to>
                                    </p:set>
                                    <p:animEffect transition="in" filter="wipe(left)">
                                      <p:cBhvr>
                                        <p:cTn id="7" dur="500"/>
                                        <p:tgtEl>
                                          <p:spTgt spid="140318">
                                            <p:txEl>
                                              <p:charRg st="362" end="478"/>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321"/>
                                        </p:tgtEl>
                                        <p:attrNameLst>
                                          <p:attrName>style.visibility</p:attrName>
                                        </p:attrNameLst>
                                      </p:cBhvr>
                                      <p:to>
                                        <p:strVal val="visible"/>
                                      </p:to>
                                    </p:set>
                                    <p:animEffect transition="in" filter="wipe(left)">
                                      <p:cBhvr>
                                        <p:cTn id="12" dur="500"/>
                                        <p:tgtEl>
                                          <p:spTgt spid="1403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0319"/>
                                        </p:tgtEl>
                                        <p:attrNameLst>
                                          <p:attrName>style.visibility</p:attrName>
                                        </p:attrNameLst>
                                      </p:cBhvr>
                                      <p:to>
                                        <p:strVal val="visible"/>
                                      </p:to>
                                    </p:set>
                                    <p:animEffect transition="in" filter="wipe(left)">
                                      <p:cBhvr>
                                        <p:cTn id="17" dur="500"/>
                                        <p:tgtEl>
                                          <p:spTgt spid="1403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320"/>
                                        </p:tgtEl>
                                        <p:attrNameLst>
                                          <p:attrName>style.visibility</p:attrName>
                                        </p:attrNameLst>
                                      </p:cBhvr>
                                      <p:to>
                                        <p:strVal val="visible"/>
                                      </p:to>
                                    </p:set>
                                    <p:animEffect transition="in" filter="wipe(left)">
                                      <p:cBhvr>
                                        <p:cTn id="22" dur="500"/>
                                        <p:tgtEl>
                                          <p:spTgt spid="140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19" grpId="0" animBg="1"/>
      <p:bldP spid="140320" grpId="0" animBg="1"/>
      <p:bldP spid="14032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4"/>
          <p:cNvSpPr>
            <a:spLocks noChangeArrowheads="1"/>
          </p:cNvSpPr>
          <p:nvPr/>
        </p:nvSpPr>
        <p:spPr bwMode="auto">
          <a:xfrm>
            <a:off x="285750" y="428625"/>
            <a:ext cx="846772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41337" name="Rectangle 25"/>
          <p:cNvSpPr>
            <a:spLocks noChangeArrowheads="1"/>
          </p:cNvSpPr>
          <p:nvPr/>
        </p:nvSpPr>
        <p:spPr bwMode="auto">
          <a:xfrm>
            <a:off x="250825" y="1628775"/>
            <a:ext cx="8737600" cy="4806950"/>
          </a:xfrm>
          <a:prstGeom prst="rect">
            <a:avLst/>
          </a:prstGeom>
          <a:noFill/>
          <a:ln w="9525">
            <a:noFill/>
            <a:miter lim="800000"/>
            <a:headEnd/>
            <a:tailEnd/>
          </a:ln>
        </p:spPr>
        <p:txBody>
          <a:bodyPr>
            <a:spAutoFit/>
          </a:bodyPr>
          <a:lstStyle/>
          <a:p>
            <a:pPr marL="344488" indent="-344488">
              <a:lnSpc>
                <a:spcPct val="80000"/>
              </a:lnSpc>
              <a:spcBef>
                <a:spcPct val="20000"/>
              </a:spcBef>
              <a:buFontTx/>
              <a:buChar char="•"/>
              <a:defRPr/>
            </a:pPr>
            <a:r>
              <a:rPr lang="de-DE" sz="2000" b="1">
                <a:latin typeface="+mj-lt"/>
                <a:ea typeface="Calibri" pitchFamily="34" charset="0"/>
                <a:cs typeface="Calibri" pitchFamily="34" charset="0"/>
              </a:rPr>
              <a:t>Beispiel mit einer </a:t>
            </a:r>
            <a:r>
              <a:rPr lang="de-DE" sz="2000" b="1">
                <a:solidFill>
                  <a:srgbClr val="0000CC"/>
                </a:solidFill>
                <a:latin typeface="+mj-lt"/>
                <a:ea typeface="Calibri" pitchFamily="34" charset="0"/>
                <a:cs typeface="Calibri" pitchFamily="34" charset="0"/>
              </a:rPr>
              <a:t>relationalen</a:t>
            </a:r>
            <a:r>
              <a:rPr lang="de-DE" sz="2000" b="1">
                <a:latin typeface="+mj-lt"/>
                <a:ea typeface="Calibri" pitchFamily="34" charset="0"/>
                <a:cs typeface="Calibri" pitchFamily="34" charset="0"/>
              </a:rPr>
              <a:t> Tabelle und Spalten</a:t>
            </a:r>
            <a:br>
              <a:rPr lang="de-DE" sz="2000" b="1">
                <a:latin typeface="+mj-lt"/>
                <a:ea typeface="Calibri" pitchFamily="34" charset="0"/>
                <a:cs typeface="Calibri" pitchFamily="34" charset="0"/>
              </a:rPr>
            </a:br>
            <a:r>
              <a:rPr lang="de-DE" sz="2000" b="1">
                <a:latin typeface="+mj-lt"/>
                <a:ea typeface="Calibri" pitchFamily="34" charset="0"/>
                <a:cs typeface="Calibri" pitchFamily="34" charset="0"/>
              </a:rPr>
              <a:t>basierend auf object types:</a:t>
            </a:r>
            <a:r>
              <a:rPr lang="de-DE" b="1">
                <a:latin typeface="+mj-lt"/>
                <a:ea typeface="Calibri" pitchFamily="34" charset="0"/>
                <a:cs typeface="Calibri" pitchFamily="34" charset="0"/>
              </a:rPr>
              <a:t>	</a:t>
            </a:r>
          </a:p>
          <a:p>
            <a:pPr marL="344488" indent="-344488">
              <a:lnSpc>
                <a:spcPct val="120000"/>
              </a:lnSpc>
              <a:spcBef>
                <a:spcPct val="50000"/>
              </a:spcBef>
              <a:defRPr/>
            </a:pPr>
            <a:r>
              <a:rPr lang="de-DE" b="1">
                <a:latin typeface="+mj-lt"/>
                <a:ea typeface="Calibri" pitchFamily="34" charset="0"/>
                <a:cs typeface="Calibri" pitchFamily="34" charset="0"/>
              </a:rPr>
              <a:t>	</a:t>
            </a:r>
            <a:r>
              <a:rPr lang="de-DE" sz="1800" b="1">
                <a:latin typeface="+mj-lt"/>
                <a:ea typeface="Calibri" pitchFamily="34" charset="0"/>
                <a:cs typeface="Calibri" pitchFamily="34" charset="0"/>
              </a:rPr>
              <a:t>CREATE TABLE kunden_meth_r (	kund_id   	NUMBER(9),</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kd_data		</a:t>
            </a:r>
            <a:r>
              <a:rPr lang="de-DE" sz="1800" b="1">
                <a:solidFill>
                  <a:srgbClr val="0000CC"/>
                </a:solidFill>
                <a:latin typeface="+mj-lt"/>
                <a:ea typeface="Calibri" pitchFamily="34" charset="0"/>
                <a:cs typeface="Calibri" pitchFamily="34" charset="0"/>
              </a:rPr>
              <a:t>kd_t_meth</a:t>
            </a:r>
            <a:r>
              <a:rPr lang="de-DE" sz="1800" b="1">
                <a:latin typeface="+mj-lt"/>
                <a:ea typeface="Calibri" pitchFamily="34" charset="0"/>
                <a:cs typeface="Calibri" pitchFamily="34" charset="0"/>
              </a:rPr>
              <a:t>);</a:t>
            </a:r>
          </a:p>
          <a:p>
            <a:pPr marL="344488" indent="-344488">
              <a:lnSpc>
                <a:spcPct val="120000"/>
              </a:lnSpc>
              <a:spcBef>
                <a:spcPct val="50000"/>
              </a:spcBef>
              <a:defRPr/>
            </a:pPr>
            <a:r>
              <a:rPr lang="de-DE" sz="1800" b="1">
                <a:latin typeface="+mj-lt"/>
                <a:ea typeface="Calibri" pitchFamily="34" charset="0"/>
                <a:cs typeface="Calibri" pitchFamily="34" charset="0"/>
              </a:rPr>
              <a:t>	INSERT INTO kunden_meth_r </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VALUES (13, </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kd_t_meth('Konkurs AG', 'Blumenweg', '14', 51647, 'GM',</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ansp_t ('Müller', 'Elfriede', 02261819623)) );</a:t>
            </a:r>
          </a:p>
          <a:p>
            <a:pPr marL="344488" indent="-344488">
              <a:lnSpc>
                <a:spcPct val="120000"/>
              </a:lnSpc>
              <a:spcBef>
                <a:spcPct val="50000"/>
              </a:spcBef>
              <a:defRPr/>
            </a:pPr>
            <a:r>
              <a:rPr lang="de-DE" sz="1800" b="1">
                <a:latin typeface="+mj-lt"/>
                <a:ea typeface="Calibri" pitchFamily="34" charset="0"/>
                <a:cs typeface="Calibri" pitchFamily="34" charset="0"/>
              </a:rPr>
              <a:t>	INSERT INTO kunden_meth_r </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VALUES (14, </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kd_t_meth('Pleite Gbr. ', 'Baumalle', '18c', 51099, 'Köln',</a:t>
            </a:r>
            <a:br>
              <a:rPr lang="de-DE" sz="1800" b="1">
                <a:latin typeface="+mj-lt"/>
                <a:ea typeface="Calibri" pitchFamily="34" charset="0"/>
                <a:cs typeface="Calibri" pitchFamily="34" charset="0"/>
              </a:rPr>
            </a:br>
            <a:r>
              <a:rPr lang="de-DE" sz="1800" b="1">
                <a:latin typeface="+mj-lt"/>
                <a:ea typeface="Calibri" pitchFamily="34" charset="0"/>
                <a:cs typeface="Calibri" pitchFamily="34" charset="0"/>
              </a:rPr>
              <a:t>			   ansp_t ('Mende', 'Else', 02211665677)) );</a:t>
            </a:r>
          </a:p>
          <a:p>
            <a:pPr marL="344488" indent="-344488">
              <a:lnSpc>
                <a:spcPct val="80000"/>
              </a:lnSpc>
              <a:spcBef>
                <a:spcPct val="20000"/>
              </a:spcBef>
              <a:defRPr/>
            </a:pPr>
            <a:r>
              <a:rPr lang="de-DE" sz="1800" b="1">
                <a:latin typeface="+mj-lt"/>
                <a:ea typeface="Calibri" pitchFamily="34" charset="0"/>
                <a:cs typeface="Calibri" pitchFamily="34" charset="0"/>
              </a:rPr>
              <a:t>	</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1337">
                                            <p:txEl>
                                              <p:pRg st="0" end="0"/>
                                            </p:txEl>
                                          </p:spTgt>
                                        </p:tgtEl>
                                        <p:attrNameLst>
                                          <p:attrName>style.visibility</p:attrName>
                                        </p:attrNameLst>
                                      </p:cBhvr>
                                      <p:to>
                                        <p:strVal val="visible"/>
                                      </p:to>
                                    </p:set>
                                    <p:anim calcmode="lin" valueType="num">
                                      <p:cBhvr additive="base">
                                        <p:cTn id="7" dur="500" fill="hold"/>
                                        <p:tgtEl>
                                          <p:spTgt spid="1413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37">
                                            <p:txEl>
                                              <p:pRg st="1" end="1"/>
                                            </p:txEl>
                                          </p:spTgt>
                                        </p:tgtEl>
                                        <p:attrNameLst>
                                          <p:attrName>style.visibility</p:attrName>
                                        </p:attrNameLst>
                                      </p:cBhvr>
                                      <p:to>
                                        <p:strVal val="visible"/>
                                      </p:to>
                                    </p:set>
                                    <p:anim calcmode="lin" valueType="num">
                                      <p:cBhvr additive="base">
                                        <p:cTn id="13" dur="500" fill="hold"/>
                                        <p:tgtEl>
                                          <p:spTgt spid="14133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37">
                                            <p:txEl>
                                              <p:pRg st="2" end="2"/>
                                            </p:txEl>
                                          </p:spTgt>
                                        </p:tgtEl>
                                        <p:attrNameLst>
                                          <p:attrName>style.visibility</p:attrName>
                                        </p:attrNameLst>
                                      </p:cBhvr>
                                      <p:to>
                                        <p:strVal val="visible"/>
                                      </p:to>
                                    </p:set>
                                    <p:anim calcmode="lin" valueType="num">
                                      <p:cBhvr additive="base">
                                        <p:cTn id="19" dur="500" fill="hold"/>
                                        <p:tgtEl>
                                          <p:spTgt spid="14133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37">
                                            <p:txEl>
                                              <p:pRg st="3" end="3"/>
                                            </p:txEl>
                                          </p:spTgt>
                                        </p:tgtEl>
                                        <p:attrNameLst>
                                          <p:attrName>style.visibility</p:attrName>
                                        </p:attrNameLst>
                                      </p:cBhvr>
                                      <p:to>
                                        <p:strVal val="visible"/>
                                      </p:to>
                                    </p:set>
                                    <p:anim calcmode="lin" valueType="num">
                                      <p:cBhvr additive="base">
                                        <p:cTn id="25" dur="500" fill="hold"/>
                                        <p:tgtEl>
                                          <p:spTgt spid="14133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3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37">
                                            <p:txEl>
                                              <p:pRg st="4" end="4"/>
                                            </p:txEl>
                                          </p:spTgt>
                                        </p:tgtEl>
                                        <p:attrNameLst>
                                          <p:attrName>style.visibility</p:attrName>
                                        </p:attrNameLst>
                                      </p:cBhvr>
                                      <p:to>
                                        <p:strVal val="visible"/>
                                      </p:to>
                                    </p:set>
                                    <p:anim calcmode="lin" valueType="num">
                                      <p:cBhvr additive="base">
                                        <p:cTn id="31" dur="500" fill="hold"/>
                                        <p:tgtEl>
                                          <p:spTgt spid="14133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3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37" grpId="0" build="p"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78" name="Rectangle 42"/>
          <p:cNvSpPr>
            <a:spLocks noChangeArrowheads="1"/>
          </p:cNvSpPr>
          <p:nvPr/>
        </p:nvSpPr>
        <p:spPr bwMode="auto">
          <a:xfrm>
            <a:off x="428625" y="1714500"/>
            <a:ext cx="8534400" cy="4449763"/>
          </a:xfrm>
          <a:prstGeom prst="rect">
            <a:avLst/>
          </a:prstGeom>
          <a:noFill/>
          <a:ln w="9525">
            <a:noFill/>
            <a:miter lim="800000"/>
            <a:headEnd/>
            <a:tailEnd/>
          </a:ln>
        </p:spPr>
        <p:txBody>
          <a:bodyPr>
            <a:spAutoFit/>
          </a:bodyPr>
          <a:lstStyle/>
          <a:p>
            <a:pPr marL="344488" indent="-344488">
              <a:lnSpc>
                <a:spcPct val="80000"/>
              </a:lnSpc>
              <a:spcBef>
                <a:spcPct val="20000"/>
              </a:spcBef>
              <a:defRPr/>
            </a:pPr>
            <a:r>
              <a:rPr lang="de-DE" b="1" dirty="0">
                <a:latin typeface="+mj-lt"/>
                <a:ea typeface="Calibri" pitchFamily="34" charset="0"/>
                <a:cs typeface="Calibri" pitchFamily="34" charset="0"/>
              </a:rPr>
              <a:t>	Aufruf für </a:t>
            </a:r>
            <a:r>
              <a:rPr lang="de-DE" b="1" dirty="0">
                <a:solidFill>
                  <a:srgbClr val="0000CC"/>
                </a:solidFill>
                <a:latin typeface="+mj-lt"/>
                <a:ea typeface="Calibri" pitchFamily="34" charset="0"/>
                <a:cs typeface="Calibri" pitchFamily="34" charset="0"/>
              </a:rPr>
              <a:t>MEMBER</a:t>
            </a:r>
            <a:r>
              <a:rPr lang="de-DE" b="1" dirty="0">
                <a:latin typeface="+mj-lt"/>
                <a:ea typeface="Calibri" pitchFamily="34" charset="0"/>
                <a:cs typeface="Calibri" pitchFamily="34" charset="0"/>
              </a:rPr>
              <a:t> Methode:</a:t>
            </a:r>
          </a:p>
          <a:p>
            <a:pPr marL="344488" indent="-344488">
              <a:lnSpc>
                <a:spcPct val="80000"/>
              </a:lnSpc>
              <a:spcBef>
                <a:spcPct val="20000"/>
              </a:spcBef>
              <a:defRPr/>
            </a:pPr>
            <a:endParaRPr lang="de-DE" b="1" dirty="0">
              <a:latin typeface="+mj-lt"/>
              <a:ea typeface="Calibri" pitchFamily="34" charset="0"/>
              <a:cs typeface="Calibri" pitchFamily="34" charset="0"/>
            </a:endParaRPr>
          </a:p>
          <a:p>
            <a:pPr marL="344488" indent="-344488">
              <a:lnSpc>
                <a:spcPct val="80000"/>
              </a:lnSpc>
              <a:spcBef>
                <a:spcPct val="20000"/>
              </a:spcBef>
              <a:defRPr/>
            </a:pPr>
            <a:r>
              <a:rPr lang="de-DE" b="1" dirty="0">
                <a:latin typeface="+mj-lt"/>
                <a:ea typeface="Calibri" pitchFamily="34" charset="0"/>
                <a:cs typeface="Calibri" pitchFamily="34" charset="0"/>
              </a:rPr>
              <a:t>	SELECT </a:t>
            </a:r>
            <a:r>
              <a:rPr lang="de-DE" b="1" dirty="0" err="1">
                <a:latin typeface="+mj-lt"/>
                <a:ea typeface="Calibri" pitchFamily="34" charset="0"/>
                <a:cs typeface="Calibri" pitchFamily="34" charset="0"/>
              </a:rPr>
              <a:t>k.kund_id</a:t>
            </a:r>
            <a:r>
              <a:rPr lang="de-DE" b="1" dirty="0">
                <a:latin typeface="+mj-lt"/>
                <a:ea typeface="Calibri" pitchFamily="34" charset="0"/>
                <a:cs typeface="Calibri" pitchFamily="34" charset="0"/>
              </a:rPr>
              <a:t>, </a:t>
            </a:r>
            <a:r>
              <a:rPr lang="de-DE" b="1" dirty="0" err="1">
                <a:solidFill>
                  <a:srgbClr val="0000CC"/>
                </a:solidFill>
                <a:latin typeface="+mj-lt"/>
                <a:ea typeface="Calibri" pitchFamily="34" charset="0"/>
                <a:cs typeface="Calibri" pitchFamily="34" charset="0"/>
              </a:rPr>
              <a:t>k.kd_data.get_plzort</a:t>
            </a:r>
            <a:r>
              <a:rPr lang="de-DE" b="1" dirty="0">
                <a:solidFill>
                  <a:srgbClr val="0000CC"/>
                </a:solidFill>
                <a:latin typeface="+mj-lt"/>
                <a:ea typeface="Calibri" pitchFamily="34" charset="0"/>
                <a:cs typeface="Calibri" pitchFamily="34" charset="0"/>
              </a:rPr>
              <a:t>()</a:t>
            </a:r>
            <a:br>
              <a:rPr lang="de-DE" b="1" dirty="0">
                <a:solidFill>
                  <a:srgbClr val="0000CC"/>
                </a:solidFill>
                <a:latin typeface="+mj-lt"/>
                <a:ea typeface="Calibri" pitchFamily="34" charset="0"/>
                <a:cs typeface="Calibri" pitchFamily="34" charset="0"/>
              </a:rPr>
            </a:br>
            <a:r>
              <a:rPr lang="de-DE" b="1" dirty="0">
                <a:latin typeface="+mj-lt"/>
                <a:ea typeface="Calibri" pitchFamily="34" charset="0"/>
                <a:cs typeface="Calibri" pitchFamily="34" charset="0"/>
              </a:rPr>
              <a:t>FROM </a:t>
            </a:r>
            <a:r>
              <a:rPr lang="de-DE" b="1" dirty="0" err="1">
                <a:latin typeface="+mj-lt"/>
                <a:ea typeface="Calibri" pitchFamily="34" charset="0"/>
                <a:cs typeface="Calibri" pitchFamily="34" charset="0"/>
              </a:rPr>
              <a:t>kunden_meth_r</a:t>
            </a:r>
            <a:r>
              <a:rPr lang="de-DE" b="1" dirty="0">
                <a:latin typeface="+mj-lt"/>
                <a:ea typeface="Calibri" pitchFamily="34" charset="0"/>
                <a:cs typeface="Calibri" pitchFamily="34" charset="0"/>
              </a:rPr>
              <a:t> k;</a:t>
            </a:r>
          </a:p>
          <a:p>
            <a:pPr marL="344488" indent="-344488">
              <a:lnSpc>
                <a:spcPct val="80000"/>
              </a:lnSpc>
              <a:spcBef>
                <a:spcPct val="20000"/>
              </a:spcBef>
              <a:defRPr/>
            </a:pPr>
            <a:endParaRPr lang="de-DE" b="1" dirty="0">
              <a:latin typeface="+mj-lt"/>
              <a:ea typeface="Calibri" pitchFamily="34" charset="0"/>
              <a:cs typeface="Calibri" pitchFamily="34" charset="0"/>
            </a:endParaRPr>
          </a:p>
          <a:p>
            <a:pPr marL="344488" indent="-344488">
              <a:lnSpc>
                <a:spcPct val="80000"/>
              </a:lnSpc>
              <a:spcBef>
                <a:spcPct val="20000"/>
              </a:spcBef>
              <a:defRPr/>
            </a:pPr>
            <a:r>
              <a:rPr lang="de-DE" b="1" dirty="0">
                <a:latin typeface="+mj-lt"/>
                <a:ea typeface="Calibri" pitchFamily="34" charset="0"/>
                <a:cs typeface="Calibri" pitchFamily="34" charset="0"/>
              </a:rPr>
              <a:t>	Aufruf </a:t>
            </a:r>
            <a:r>
              <a:rPr lang="de-DE" b="1" dirty="0">
                <a:solidFill>
                  <a:srgbClr val="0000CC"/>
                </a:solidFill>
                <a:latin typeface="+mj-lt"/>
                <a:ea typeface="Calibri" pitchFamily="34" charset="0"/>
                <a:cs typeface="Calibri" pitchFamily="34" charset="0"/>
              </a:rPr>
              <a:t>funktioniert </a:t>
            </a:r>
            <a:r>
              <a:rPr lang="de-DE" b="1" dirty="0">
                <a:solidFill>
                  <a:srgbClr val="FF0000"/>
                </a:solidFill>
                <a:latin typeface="+mj-lt"/>
                <a:ea typeface="Calibri" pitchFamily="34" charset="0"/>
                <a:cs typeface="Calibri" pitchFamily="34" charset="0"/>
              </a:rPr>
              <a:t>nicht</a:t>
            </a:r>
            <a:r>
              <a:rPr lang="de-DE" b="1" dirty="0">
                <a:latin typeface="+mj-lt"/>
                <a:ea typeface="Calibri" pitchFamily="34" charset="0"/>
                <a:cs typeface="Calibri" pitchFamily="34" charset="0"/>
              </a:rPr>
              <a:t> für STATIC Methode:</a:t>
            </a:r>
          </a:p>
          <a:p>
            <a:pPr marL="344488" indent="-344488">
              <a:lnSpc>
                <a:spcPct val="80000"/>
              </a:lnSpc>
              <a:spcBef>
                <a:spcPct val="20000"/>
              </a:spcBef>
              <a:defRPr/>
            </a:pPr>
            <a:r>
              <a:rPr lang="de-DE" b="1" dirty="0">
                <a:latin typeface="+mj-lt"/>
                <a:ea typeface="Calibri" pitchFamily="34" charset="0"/>
                <a:cs typeface="Calibri" pitchFamily="34" charset="0"/>
              </a:rPr>
              <a:t>	SELECT  </a:t>
            </a:r>
            <a:r>
              <a:rPr lang="de-DE" b="1" dirty="0" err="1">
                <a:solidFill>
                  <a:srgbClr val="0000CC"/>
                </a:solidFill>
                <a:latin typeface="+mj-lt"/>
                <a:ea typeface="Calibri" pitchFamily="34" charset="0"/>
                <a:cs typeface="Calibri" pitchFamily="34" charset="0"/>
              </a:rPr>
              <a:t>k.kd_data.get_strnr</a:t>
            </a:r>
            <a:r>
              <a:rPr lang="de-DE" b="1" dirty="0">
                <a:latin typeface="+mj-lt"/>
                <a:ea typeface="Calibri" pitchFamily="34" charset="0"/>
                <a:cs typeface="Calibri" pitchFamily="34" charset="0"/>
              </a:rPr>
              <a:t>	(</a:t>
            </a:r>
            <a:r>
              <a:rPr lang="de-DE" b="1" dirty="0" err="1">
                <a:latin typeface="+mj-lt"/>
                <a:ea typeface="Calibri" pitchFamily="34" charset="0"/>
                <a:cs typeface="Calibri" pitchFamily="34" charset="0"/>
              </a:rPr>
              <a:t>k.kd_data.strasse</a:t>
            </a:r>
            <a:r>
              <a:rPr lang="de-DE" b="1" dirty="0">
                <a:latin typeface="+mj-lt"/>
                <a:ea typeface="Calibri" pitchFamily="34" charset="0"/>
                <a:cs typeface="Calibri" pitchFamily="34" charset="0"/>
              </a:rPr>
              <a:t>,  						                </a:t>
            </a:r>
            <a:r>
              <a:rPr lang="de-DE" b="1" dirty="0" err="1">
                <a:latin typeface="+mj-lt"/>
                <a:ea typeface="Calibri" pitchFamily="34" charset="0"/>
                <a:cs typeface="Calibri" pitchFamily="34" charset="0"/>
              </a:rPr>
              <a:t>k.kd_data.hausnummer</a:t>
            </a:r>
            <a:r>
              <a:rPr lang="de-DE" b="1" dirty="0">
                <a:latin typeface="+mj-lt"/>
                <a:ea typeface="Calibri" pitchFamily="34" charset="0"/>
                <a:cs typeface="Calibri" pitchFamily="34" charset="0"/>
              </a:rPr>
              <a:t>) </a:t>
            </a:r>
            <a:br>
              <a:rPr lang="de-DE" b="1" dirty="0">
                <a:latin typeface="+mj-lt"/>
                <a:ea typeface="Calibri" pitchFamily="34" charset="0"/>
                <a:cs typeface="Calibri" pitchFamily="34" charset="0"/>
              </a:rPr>
            </a:br>
            <a:r>
              <a:rPr lang="de-DE" b="1" dirty="0">
                <a:latin typeface="+mj-lt"/>
                <a:ea typeface="Calibri" pitchFamily="34" charset="0"/>
                <a:cs typeface="Calibri" pitchFamily="34" charset="0"/>
              </a:rPr>
              <a:t>FROM      </a:t>
            </a:r>
            <a:r>
              <a:rPr lang="de-DE" b="1" dirty="0" err="1">
                <a:latin typeface="+mj-lt"/>
                <a:ea typeface="Calibri" pitchFamily="34" charset="0"/>
                <a:cs typeface="Calibri" pitchFamily="34" charset="0"/>
              </a:rPr>
              <a:t>kunden_meth_r</a:t>
            </a:r>
            <a:r>
              <a:rPr lang="de-DE" b="1" dirty="0">
                <a:latin typeface="+mj-lt"/>
                <a:ea typeface="Calibri" pitchFamily="34" charset="0"/>
                <a:cs typeface="Calibri" pitchFamily="34" charset="0"/>
              </a:rPr>
              <a:t> k; 	</a:t>
            </a:r>
          </a:p>
          <a:p>
            <a:pPr marL="344488" indent="-344488">
              <a:lnSpc>
                <a:spcPct val="80000"/>
              </a:lnSpc>
              <a:spcBef>
                <a:spcPct val="20000"/>
              </a:spcBef>
              <a:defRPr/>
            </a:pPr>
            <a:r>
              <a:rPr lang="de-DE" b="1" dirty="0">
                <a:latin typeface="+mj-lt"/>
                <a:ea typeface="Calibri" pitchFamily="34" charset="0"/>
                <a:cs typeface="Calibri" pitchFamily="34" charset="0"/>
              </a:rPr>
              <a:t>	</a:t>
            </a:r>
          </a:p>
          <a:p>
            <a:pPr marL="344488" indent="-344488">
              <a:lnSpc>
                <a:spcPct val="80000"/>
              </a:lnSpc>
              <a:spcBef>
                <a:spcPct val="20000"/>
              </a:spcBef>
              <a:defRPr/>
            </a:pPr>
            <a:r>
              <a:rPr lang="de-DE" b="1" dirty="0">
                <a:latin typeface="+mj-lt"/>
                <a:ea typeface="Calibri" pitchFamily="34" charset="0"/>
                <a:cs typeface="Calibri" pitchFamily="34" charset="0"/>
              </a:rPr>
              <a:t>     SELECT  </a:t>
            </a:r>
            <a:r>
              <a:rPr lang="de-DE" b="1" dirty="0" err="1">
                <a:solidFill>
                  <a:srgbClr val="0000CC"/>
                </a:solidFill>
                <a:latin typeface="+mj-lt"/>
                <a:ea typeface="Calibri" pitchFamily="34" charset="0"/>
                <a:cs typeface="Calibri" pitchFamily="34" charset="0"/>
              </a:rPr>
              <a:t>kd_data.get_strnr</a:t>
            </a:r>
            <a:r>
              <a:rPr lang="de-DE" b="1" dirty="0">
                <a:latin typeface="+mj-lt"/>
                <a:ea typeface="Calibri" pitchFamily="34" charset="0"/>
                <a:cs typeface="Calibri" pitchFamily="34" charset="0"/>
              </a:rPr>
              <a:t>  (</a:t>
            </a:r>
            <a:r>
              <a:rPr lang="de-DE" b="1" dirty="0" err="1">
                <a:latin typeface="+mj-lt"/>
                <a:ea typeface="Calibri" pitchFamily="34" charset="0"/>
                <a:cs typeface="Calibri" pitchFamily="34" charset="0"/>
              </a:rPr>
              <a:t>k.kd_data.strasse</a:t>
            </a:r>
            <a:r>
              <a:rPr lang="de-DE" b="1" dirty="0">
                <a:latin typeface="+mj-lt"/>
                <a:ea typeface="Calibri" pitchFamily="34" charset="0"/>
                <a:cs typeface="Calibri" pitchFamily="34" charset="0"/>
              </a:rPr>
              <a:t>, </a:t>
            </a:r>
            <a:r>
              <a:rPr lang="de-DE" b="1" dirty="0" err="1">
                <a:latin typeface="+mj-lt"/>
                <a:ea typeface="Calibri" pitchFamily="34" charset="0"/>
                <a:cs typeface="Calibri" pitchFamily="34" charset="0"/>
              </a:rPr>
              <a:t>k.kd_data.hausnummer</a:t>
            </a:r>
            <a:r>
              <a:rPr lang="de-DE" b="1" dirty="0">
                <a:latin typeface="+mj-lt"/>
                <a:ea typeface="Calibri" pitchFamily="34" charset="0"/>
                <a:cs typeface="Calibri" pitchFamily="34" charset="0"/>
              </a:rPr>
              <a:t>) </a:t>
            </a:r>
            <a:br>
              <a:rPr lang="de-DE" b="1" dirty="0">
                <a:latin typeface="+mj-lt"/>
                <a:ea typeface="Calibri" pitchFamily="34" charset="0"/>
                <a:cs typeface="Calibri" pitchFamily="34" charset="0"/>
              </a:rPr>
            </a:br>
            <a:r>
              <a:rPr lang="de-DE" b="1" dirty="0">
                <a:latin typeface="+mj-lt"/>
                <a:ea typeface="Calibri" pitchFamily="34" charset="0"/>
                <a:cs typeface="Calibri" pitchFamily="34" charset="0"/>
              </a:rPr>
              <a:t>FROM      </a:t>
            </a:r>
            <a:r>
              <a:rPr lang="de-DE" b="1" dirty="0" err="1">
                <a:latin typeface="+mj-lt"/>
                <a:ea typeface="Calibri" pitchFamily="34" charset="0"/>
                <a:cs typeface="Calibri" pitchFamily="34" charset="0"/>
              </a:rPr>
              <a:t>kunden_meth_r</a:t>
            </a:r>
            <a:r>
              <a:rPr lang="de-DE" b="1" dirty="0">
                <a:latin typeface="+mj-lt"/>
                <a:ea typeface="Calibri" pitchFamily="34" charset="0"/>
                <a:cs typeface="Calibri" pitchFamily="34" charset="0"/>
              </a:rPr>
              <a:t> k;</a:t>
            </a:r>
          </a:p>
        </p:txBody>
      </p:sp>
      <p:sp>
        <p:nvSpPr>
          <p:cNvPr id="142379" name="AutoShape 43"/>
          <p:cNvSpPr>
            <a:spLocks/>
          </p:cNvSpPr>
          <p:nvPr/>
        </p:nvSpPr>
        <p:spPr bwMode="auto">
          <a:xfrm>
            <a:off x="6000750" y="5857875"/>
            <a:ext cx="2065338" cy="347663"/>
          </a:xfrm>
          <a:prstGeom prst="accentCallout2">
            <a:avLst>
              <a:gd name="adj1" fmla="val 29750"/>
              <a:gd name="adj2" fmla="val -3329"/>
              <a:gd name="adj3" fmla="val 29750"/>
              <a:gd name="adj4" fmla="val -43727"/>
              <a:gd name="adj5" fmla="val -107306"/>
              <a:gd name="adj6" fmla="val -70694"/>
            </a:avLst>
          </a:prstGeom>
          <a:solidFill>
            <a:srgbClr val="FF0000"/>
          </a:solidFill>
          <a:ln w="9525">
            <a:solidFill>
              <a:schemeClr val="tx1"/>
            </a:solidFill>
            <a:miter lim="800000"/>
            <a:headEnd/>
            <a:tailEnd/>
          </a:ln>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a:latin typeface="Calibri" panose="020F0502020204030204" pitchFamily="34" charset="0"/>
                <a:ea typeface="Calibri" panose="020F0502020204030204" pitchFamily="34" charset="0"/>
                <a:cs typeface="Calibri" panose="020F0502020204030204" pitchFamily="34" charset="0"/>
              </a:rPr>
              <a:t>Relationale Tabelle</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user</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defined</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type </a:t>
            </a:r>
            <a:r>
              <a:rPr lang="de-DE" b="1" dirty="0" err="1">
                <a:solidFill>
                  <a:srgbClr val="0000CC"/>
                </a:solidFill>
                <a:latin typeface="Calibri" pitchFamily="34" charset="0"/>
                <a:cs typeface="Calibri" pitchFamily="34" charset="0"/>
              </a:rPr>
              <a:t>body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2378">
                                            <p:txEl>
                                              <p:pRg st="0" end="0"/>
                                            </p:txEl>
                                          </p:spTgt>
                                        </p:tgtEl>
                                        <p:attrNameLst>
                                          <p:attrName>style.visibility</p:attrName>
                                        </p:attrNameLst>
                                      </p:cBhvr>
                                      <p:to>
                                        <p:strVal val="visible"/>
                                      </p:to>
                                    </p:set>
                                    <p:anim calcmode="lin" valueType="num">
                                      <p:cBhvr additive="base">
                                        <p:cTn id="7" dur="500" fill="hold"/>
                                        <p:tgtEl>
                                          <p:spTgt spid="14237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2378">
                                            <p:txEl>
                                              <p:pRg st="2" end="2"/>
                                            </p:txEl>
                                          </p:spTgt>
                                        </p:tgtEl>
                                        <p:attrNameLst>
                                          <p:attrName>style.visibility</p:attrName>
                                        </p:attrNameLst>
                                      </p:cBhvr>
                                      <p:to>
                                        <p:strVal val="visible"/>
                                      </p:to>
                                    </p:set>
                                    <p:anim calcmode="lin" valueType="num">
                                      <p:cBhvr additive="base">
                                        <p:cTn id="13" dur="500" fill="hold"/>
                                        <p:tgtEl>
                                          <p:spTgt spid="14237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2378">
                                            <p:txEl>
                                              <p:pRg st="4" end="4"/>
                                            </p:txEl>
                                          </p:spTgt>
                                        </p:tgtEl>
                                        <p:attrNameLst>
                                          <p:attrName>style.visibility</p:attrName>
                                        </p:attrNameLst>
                                      </p:cBhvr>
                                      <p:to>
                                        <p:strVal val="visible"/>
                                      </p:to>
                                    </p:set>
                                    <p:anim calcmode="lin" valueType="num">
                                      <p:cBhvr additive="base">
                                        <p:cTn id="19" dur="500" fill="hold"/>
                                        <p:tgtEl>
                                          <p:spTgt spid="14237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2378">
                                            <p:txEl>
                                              <p:pRg st="5" end="5"/>
                                            </p:txEl>
                                          </p:spTgt>
                                        </p:tgtEl>
                                        <p:attrNameLst>
                                          <p:attrName>style.visibility</p:attrName>
                                        </p:attrNameLst>
                                      </p:cBhvr>
                                      <p:to>
                                        <p:strVal val="visible"/>
                                      </p:to>
                                    </p:set>
                                    <p:anim calcmode="lin" valueType="num">
                                      <p:cBhvr additive="base">
                                        <p:cTn id="25" dur="500" fill="hold"/>
                                        <p:tgtEl>
                                          <p:spTgt spid="142378">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7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2378">
                                            <p:txEl>
                                              <p:pRg st="6" end="6"/>
                                            </p:txEl>
                                          </p:spTgt>
                                        </p:tgtEl>
                                        <p:attrNameLst>
                                          <p:attrName>style.visibility</p:attrName>
                                        </p:attrNameLst>
                                      </p:cBhvr>
                                      <p:to>
                                        <p:strVal val="visible"/>
                                      </p:to>
                                    </p:set>
                                    <p:anim calcmode="lin" valueType="num">
                                      <p:cBhvr additive="base">
                                        <p:cTn id="31" dur="500" fill="hold"/>
                                        <p:tgtEl>
                                          <p:spTgt spid="142378">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2378">
                                            <p:txEl>
                                              <p:pRg st="7" end="7"/>
                                            </p:txEl>
                                          </p:spTgt>
                                        </p:tgtEl>
                                        <p:attrNameLst>
                                          <p:attrName>style.visibility</p:attrName>
                                        </p:attrNameLst>
                                      </p:cBhvr>
                                      <p:to>
                                        <p:strVal val="visible"/>
                                      </p:to>
                                    </p:set>
                                    <p:anim calcmode="lin" valueType="num">
                                      <p:cBhvr additive="base">
                                        <p:cTn id="37" dur="500" fill="hold"/>
                                        <p:tgtEl>
                                          <p:spTgt spid="142378">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23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2379"/>
                                        </p:tgtEl>
                                        <p:attrNameLst>
                                          <p:attrName>style.visibility</p:attrName>
                                        </p:attrNameLst>
                                      </p:cBhvr>
                                      <p:to>
                                        <p:strVal val="visible"/>
                                      </p:to>
                                    </p:set>
                                    <p:animEffect transition="in" filter="wipe(left)">
                                      <p:cBhvr>
                                        <p:cTn id="43" dur="500"/>
                                        <p:tgtEl>
                                          <p:spTgt spid="142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78" grpId="0" build="p" autoUpdateAnimBg="0"/>
      <p:bldP spid="14237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AutoShape 31"/>
          <p:cNvSpPr>
            <a:spLocks noChangeArrowheads="1"/>
          </p:cNvSpPr>
          <p:nvPr/>
        </p:nvSpPr>
        <p:spPr bwMode="auto">
          <a:xfrm>
            <a:off x="695325" y="3303588"/>
            <a:ext cx="6902450" cy="792162"/>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Arial" panose="020B0604020202020204" pitchFamily="34" charset="0"/>
            </a:endParaRPr>
          </a:p>
        </p:txBody>
      </p:sp>
      <p:sp>
        <p:nvSpPr>
          <p:cNvPr id="175107" name="Rectangle 32"/>
          <p:cNvSpPr>
            <a:spLocks noChangeArrowheads="1"/>
          </p:cNvSpPr>
          <p:nvPr/>
        </p:nvSpPr>
        <p:spPr bwMode="auto">
          <a:xfrm>
            <a:off x="357188" y="500063"/>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latin typeface="Arial" panose="020B0604020202020204" pitchFamily="34" charset="0"/>
            </a:endParaRPr>
          </a:p>
        </p:txBody>
      </p:sp>
      <p:sp>
        <p:nvSpPr>
          <p:cNvPr id="105476" name="Rectangle 33"/>
          <p:cNvSpPr>
            <a:spLocks noChangeArrowheads="1"/>
          </p:cNvSpPr>
          <p:nvPr/>
        </p:nvSpPr>
        <p:spPr bwMode="auto">
          <a:xfrm>
            <a:off x="684213" y="1557338"/>
            <a:ext cx="7721600" cy="5564187"/>
          </a:xfrm>
          <a:prstGeom prst="rect">
            <a:avLst/>
          </a:prstGeom>
          <a:noFill/>
          <a:ln w="9525">
            <a:noFill/>
            <a:miter lim="800000"/>
            <a:headEnd/>
            <a:tailEnd/>
          </a:ln>
        </p:spPr>
        <p:txBody>
          <a:bodyPr>
            <a:spAutoFit/>
          </a:bodyPr>
          <a:lstStyle/>
          <a:p>
            <a:pPr marL="344488" indent="-344488">
              <a:spcBef>
                <a:spcPct val="50000"/>
              </a:spcBef>
              <a:buFontTx/>
              <a:buChar char="•"/>
              <a:defRPr/>
            </a:pPr>
            <a:r>
              <a:rPr lang="de-DE" sz="2800" dirty="0">
                <a:latin typeface="+mj-lt"/>
                <a:ea typeface="Calibri" pitchFamily="34" charset="0"/>
                <a:cs typeface="Calibri" pitchFamily="34" charset="0"/>
              </a:rPr>
              <a:t>Benutzerdefinierte Datentypen:</a:t>
            </a:r>
            <a:br>
              <a:rPr lang="de-DE" sz="2800" dirty="0">
                <a:latin typeface="+mj-lt"/>
                <a:ea typeface="Calibri" pitchFamily="34" charset="0"/>
                <a:cs typeface="Calibri" pitchFamily="34" charset="0"/>
              </a:rPr>
            </a:br>
            <a:r>
              <a:rPr lang="de-DE" sz="2800" dirty="0">
                <a:latin typeface="+mj-lt"/>
                <a:ea typeface="Calibri" pitchFamily="34" charset="0"/>
                <a:cs typeface="Calibri" pitchFamily="34" charset="0"/>
              </a:rPr>
              <a:t>	</a:t>
            </a:r>
            <a:r>
              <a:rPr lang="de-DE" sz="2800" dirty="0" err="1">
                <a:latin typeface="+mj-lt"/>
                <a:ea typeface="Calibri" pitchFamily="34" charset="0"/>
                <a:cs typeface="Calibri" pitchFamily="34" charset="0"/>
              </a:rPr>
              <a:t>user</a:t>
            </a:r>
            <a:r>
              <a:rPr lang="de-DE" sz="2800" dirty="0">
                <a:latin typeface="+mj-lt"/>
                <a:ea typeface="Calibri" pitchFamily="34" charset="0"/>
                <a:cs typeface="Calibri" pitchFamily="34" charset="0"/>
              </a:rPr>
              <a:t> </a:t>
            </a:r>
            <a:r>
              <a:rPr lang="de-DE" sz="2800" dirty="0" err="1">
                <a:latin typeface="+mj-lt"/>
                <a:ea typeface="Calibri" pitchFamily="34" charset="0"/>
                <a:cs typeface="Calibri" pitchFamily="34" charset="0"/>
              </a:rPr>
              <a:t>defined</a:t>
            </a:r>
            <a:r>
              <a:rPr lang="de-DE" sz="2800" dirty="0">
                <a:latin typeface="+mj-lt"/>
                <a:ea typeface="Calibri" pitchFamily="34" charset="0"/>
                <a:cs typeface="Calibri" pitchFamily="34" charset="0"/>
              </a:rPr>
              <a:t> </a:t>
            </a:r>
            <a:r>
              <a:rPr lang="de-DE" sz="2800" dirty="0" err="1">
                <a:latin typeface="+mj-lt"/>
                <a:ea typeface="Calibri" pitchFamily="34" charset="0"/>
                <a:cs typeface="Calibri" pitchFamily="34" charset="0"/>
              </a:rPr>
              <a:t>object</a:t>
            </a:r>
            <a:r>
              <a:rPr lang="de-DE" sz="2800" dirty="0">
                <a:latin typeface="+mj-lt"/>
                <a:ea typeface="Calibri" pitchFamily="34" charset="0"/>
                <a:cs typeface="Calibri" pitchFamily="34" charset="0"/>
              </a:rPr>
              <a:t> </a:t>
            </a:r>
            <a:r>
              <a:rPr lang="de-DE" sz="2800" dirty="0" err="1">
                <a:latin typeface="+mj-lt"/>
                <a:ea typeface="Calibri" pitchFamily="34" charset="0"/>
                <a:cs typeface="Calibri" pitchFamily="34" charset="0"/>
              </a:rPr>
              <a:t>types</a:t>
            </a:r>
            <a:r>
              <a:rPr lang="de-DE" sz="2800" dirty="0">
                <a:latin typeface="+mj-lt"/>
                <a:ea typeface="Calibri" pitchFamily="34" charset="0"/>
                <a:cs typeface="Calibri" pitchFamily="34" charset="0"/>
                <a:sym typeface="Wingdings" pitchFamily="2" charset="2"/>
              </a:rPr>
              <a:t> </a:t>
            </a:r>
          </a:p>
          <a:p>
            <a:pPr marL="344488" indent="-344488">
              <a:spcBef>
                <a:spcPct val="50000"/>
              </a:spcBef>
              <a:buFontTx/>
              <a:buChar char="•"/>
              <a:defRPr/>
            </a:pPr>
            <a:r>
              <a:rPr lang="de-DE" sz="2800" dirty="0">
                <a:latin typeface="+mj-lt"/>
                <a:ea typeface="Calibri" pitchFamily="34" charset="0"/>
                <a:cs typeface="Calibri" pitchFamily="34" charset="0"/>
                <a:sym typeface="Wingdings" pitchFamily="2" charset="2"/>
              </a:rPr>
              <a:t>Klassen und Methoden: </a:t>
            </a:r>
            <a:r>
              <a:rPr lang="de-DE" sz="2800" dirty="0" err="1">
                <a:latin typeface="+mj-lt"/>
                <a:ea typeface="Calibri" pitchFamily="34" charset="0"/>
                <a:cs typeface="Calibri" pitchFamily="34" charset="0"/>
                <a:sym typeface="Wingdings" pitchFamily="2" charset="2"/>
              </a:rPr>
              <a:t>object</a:t>
            </a: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tables</a:t>
            </a:r>
            <a:endParaRPr lang="de-DE" sz="2800"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sz="2800" dirty="0">
                <a:latin typeface="+mj-lt"/>
                <a:ea typeface="Calibri" pitchFamily="34" charset="0"/>
                <a:cs typeface="Calibri" pitchFamily="34" charset="0"/>
                <a:sym typeface="Wingdings" pitchFamily="2" charset="2"/>
              </a:rPr>
              <a:t>Vererbung: SQL type </a:t>
            </a:r>
            <a:r>
              <a:rPr lang="de-DE" sz="2800" dirty="0" err="1">
                <a:latin typeface="+mj-lt"/>
                <a:ea typeface="Calibri" pitchFamily="34" charset="0"/>
                <a:cs typeface="Calibri" pitchFamily="34" charset="0"/>
                <a:sym typeface="Wingdings" pitchFamily="2" charset="2"/>
              </a:rPr>
              <a:t>inheritance</a:t>
            </a:r>
            <a:endParaRPr lang="de-DE" sz="2800"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sz="2800" dirty="0">
                <a:latin typeface="+mj-lt"/>
                <a:ea typeface="Calibri" pitchFamily="34" charset="0"/>
                <a:cs typeface="Calibri" pitchFamily="34" charset="0"/>
                <a:sym typeface="Wingdings" pitchFamily="2" charset="2"/>
              </a:rPr>
              <a:t>Spezialisierte Beziehungen: </a:t>
            </a:r>
            <a:r>
              <a:rPr lang="de-DE" sz="2800" dirty="0" err="1">
                <a:latin typeface="+mj-lt"/>
                <a:ea typeface="Calibri" pitchFamily="34" charset="0"/>
                <a:cs typeface="Calibri" pitchFamily="34" charset="0"/>
                <a:sym typeface="Wingdings" pitchFamily="2" charset="2"/>
              </a:rPr>
              <a:t>ref</a:t>
            </a:r>
            <a:endParaRPr lang="de-DE" sz="2800"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sz="2800" dirty="0">
                <a:latin typeface="+mj-lt"/>
                <a:ea typeface="Calibri" pitchFamily="34" charset="0"/>
                <a:cs typeface="Calibri" pitchFamily="34" charset="0"/>
                <a:sym typeface="Wingdings" pitchFamily="2" charset="2"/>
              </a:rPr>
              <a:t>Schnittstelle zwischen R- + OR-DBMS:</a:t>
            </a:r>
            <a:br>
              <a:rPr lang="de-DE" sz="2800" dirty="0">
                <a:latin typeface="+mj-lt"/>
                <a:ea typeface="Calibri" pitchFamily="34" charset="0"/>
                <a:cs typeface="Calibri" pitchFamily="34" charset="0"/>
                <a:sym typeface="Wingdings" pitchFamily="2" charset="2"/>
              </a:rPr>
            </a:b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object</a:t>
            </a: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views</a:t>
            </a:r>
            <a:endParaRPr lang="de-DE" sz="2800"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sz="2800" dirty="0">
                <a:latin typeface="+mj-lt"/>
                <a:ea typeface="Calibri" pitchFamily="34" charset="0"/>
                <a:cs typeface="Calibri" pitchFamily="34" charset="0"/>
                <a:sym typeface="Wingdings" pitchFamily="2" charset="2"/>
              </a:rPr>
              <a:t>Komplexe Datentypen: </a:t>
            </a:r>
            <a:br>
              <a:rPr lang="de-DE" sz="2800" dirty="0">
                <a:latin typeface="+mj-lt"/>
                <a:ea typeface="Calibri" pitchFamily="34" charset="0"/>
                <a:cs typeface="Calibri" pitchFamily="34" charset="0"/>
                <a:sym typeface="Wingdings" pitchFamily="2" charset="2"/>
              </a:rPr>
            </a:b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collections</a:t>
            </a: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varray</a:t>
            </a:r>
            <a:r>
              <a:rPr lang="de-DE" sz="2800" dirty="0">
                <a:latin typeface="+mj-lt"/>
                <a:ea typeface="Calibri" pitchFamily="34" charset="0"/>
                <a:cs typeface="Calibri" pitchFamily="34" charset="0"/>
                <a:sym typeface="Wingdings" pitchFamily="2" charset="2"/>
              </a:rPr>
              <a:t> + </a:t>
            </a:r>
            <a:r>
              <a:rPr lang="de-DE" sz="2800" dirty="0" err="1">
                <a:latin typeface="+mj-lt"/>
                <a:ea typeface="Calibri" pitchFamily="34" charset="0"/>
                <a:cs typeface="Calibri" pitchFamily="34" charset="0"/>
                <a:sym typeface="Wingdings" pitchFamily="2" charset="2"/>
              </a:rPr>
              <a:t>nested</a:t>
            </a:r>
            <a:r>
              <a:rPr lang="de-DE" sz="2800" dirty="0">
                <a:latin typeface="+mj-lt"/>
                <a:ea typeface="Calibri" pitchFamily="34" charset="0"/>
                <a:cs typeface="Calibri" pitchFamily="34" charset="0"/>
                <a:sym typeface="Wingdings" pitchFamily="2" charset="2"/>
              </a:rPr>
              <a:t> </a:t>
            </a:r>
            <a:r>
              <a:rPr lang="de-DE" sz="2800" dirty="0" err="1">
                <a:latin typeface="+mj-lt"/>
                <a:ea typeface="Calibri" pitchFamily="34" charset="0"/>
                <a:cs typeface="Calibri" pitchFamily="34" charset="0"/>
                <a:sym typeface="Wingdings" pitchFamily="2" charset="2"/>
              </a:rPr>
              <a:t>table</a:t>
            </a:r>
            <a:endParaRPr lang="de-DE" sz="2800" dirty="0">
              <a:latin typeface="+mj-lt"/>
              <a:ea typeface="Calibri" pitchFamily="34" charset="0"/>
              <a:cs typeface="Calibri" pitchFamily="34" charset="0"/>
              <a:sym typeface="Wingdings" pitchFamily="2" charset="2"/>
            </a:endParaRPr>
          </a:p>
          <a:p>
            <a:pPr marL="344488" indent="-344488">
              <a:spcBef>
                <a:spcPct val="20000"/>
              </a:spcBef>
              <a:buFontTx/>
              <a:buChar char="•"/>
              <a:defRPr/>
            </a:pPr>
            <a:endParaRPr lang="de-DE" sz="2800" dirty="0">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3"/>
          <p:cNvSpPr>
            <a:spLocks noChangeArrowheads="1"/>
          </p:cNvSpPr>
          <p:nvPr/>
        </p:nvSpPr>
        <p:spPr bwMode="auto">
          <a:xfrm>
            <a:off x="285750" y="571500"/>
            <a:ext cx="839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44408" name="Rectangle 24"/>
          <p:cNvSpPr>
            <a:spLocks noChangeArrowheads="1"/>
          </p:cNvSpPr>
          <p:nvPr/>
        </p:nvSpPr>
        <p:spPr bwMode="auto">
          <a:xfrm>
            <a:off x="214313" y="2000250"/>
            <a:ext cx="8715375" cy="3554413"/>
          </a:xfrm>
          <a:prstGeom prst="rect">
            <a:avLst/>
          </a:prstGeom>
          <a:noFill/>
          <a:ln w="9525">
            <a:noFill/>
            <a:miter lim="800000"/>
            <a:headEnd/>
            <a:tailEnd/>
          </a:ln>
        </p:spPr>
        <p:txBody>
          <a:bodyPr>
            <a:spAutoFit/>
          </a:bodyPr>
          <a:lstStyle/>
          <a:p>
            <a:pPr marL="344488" indent="-344488">
              <a:spcBef>
                <a:spcPct val="50000"/>
              </a:spcBef>
              <a:buFontTx/>
              <a:buChar char="•"/>
              <a:defRPr/>
            </a:pPr>
            <a:r>
              <a:rPr lang="en-US" sz="1800" dirty="0" err="1">
                <a:latin typeface="+mj-lt"/>
                <a:ea typeface="Calibri" pitchFamily="34" charset="0"/>
                <a:cs typeface="Calibri" pitchFamily="34" charset="0"/>
              </a:rPr>
              <a:t>Eine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Typ-Hierarchie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ist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ein</a:t>
            </a:r>
            <a:r>
              <a:rPr lang="en-US" sz="1800" dirty="0">
                <a:latin typeface="+mj-lt"/>
                <a:ea typeface="Calibri" pitchFamily="34" charset="0"/>
                <a:cs typeface="Calibri" pitchFamily="34" charset="0"/>
              </a:rPr>
              <a:t> Baum von object types </a:t>
            </a:r>
            <a:r>
              <a:rPr lang="en-US" sz="1800" dirty="0" err="1">
                <a:latin typeface="+mj-lt"/>
                <a:ea typeface="Calibri" pitchFamily="34" charset="0"/>
                <a:cs typeface="Calibri" pitchFamily="34" charset="0"/>
              </a:rPr>
              <a:t>mit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einem</a:t>
            </a:r>
            <a:r>
              <a:rPr lang="en-US" sz="1800" dirty="0">
                <a:latin typeface="+mj-lt"/>
                <a:ea typeface="Calibri" pitchFamily="34" charset="0"/>
                <a:cs typeface="Calibri" pitchFamily="34" charset="0"/>
              </a:rPr>
              <a:t> Basis- </a:t>
            </a:r>
            <a:r>
              <a:rPr lang="en-US" sz="1800" dirty="0" err="1">
                <a:latin typeface="+mj-lt"/>
                <a:ea typeface="Calibri" pitchFamily="34" charset="0"/>
                <a:cs typeface="Calibri" pitchFamily="34" charset="0"/>
              </a:rPr>
              <a:t>Elterntyp</a:t>
            </a:r>
            <a:r>
              <a:rPr lang="en-US" sz="1800" dirty="0">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supertype</a:t>
            </a:r>
            <a:r>
              <a:rPr lang="en-US" sz="1800" dirty="0">
                <a:latin typeface="+mj-lt"/>
                <a:ea typeface="Calibri" pitchFamily="34" charset="0"/>
                <a:cs typeface="Calibri" pitchFamily="34" charset="0"/>
              </a:rPr>
              <a:t>) und </a:t>
            </a:r>
            <a:r>
              <a:rPr lang="en-US" sz="1800" dirty="0" err="1">
                <a:latin typeface="+mj-lt"/>
                <a:ea typeface="Calibri" pitchFamily="34" charset="0"/>
                <a:cs typeface="Calibri" pitchFamily="34" charset="0"/>
              </a:rPr>
              <a:t>einer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oder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mehrerer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Schichten</a:t>
            </a:r>
            <a:r>
              <a:rPr lang="en-US" sz="1800" dirty="0">
                <a:latin typeface="+mj-lt"/>
                <a:ea typeface="Calibri" pitchFamily="34" charset="0"/>
                <a:cs typeface="Calibri" pitchFamily="34" charset="0"/>
              </a:rPr>
              <a:t> (</a:t>
            </a:r>
            <a:r>
              <a:rPr lang="en-US" sz="1800" dirty="0">
                <a:solidFill>
                  <a:srgbClr val="0000CC"/>
                </a:solidFill>
                <a:latin typeface="+mj-lt"/>
                <a:ea typeface="Calibri" pitchFamily="34" charset="0"/>
                <a:cs typeface="Calibri" pitchFamily="34" charset="0"/>
              </a:rPr>
              <a:t>level</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mit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Kindertypen</a:t>
            </a:r>
            <a:r>
              <a:rPr lang="en-US" sz="1800" dirty="0">
                <a:latin typeface="+mj-lt"/>
                <a:ea typeface="Calibri" pitchFamily="34" charset="0"/>
                <a:cs typeface="Calibri" pitchFamily="34" charset="0"/>
              </a:rPr>
              <a:t> (</a:t>
            </a:r>
            <a:r>
              <a:rPr lang="en-US" sz="1800" dirty="0">
                <a:solidFill>
                  <a:srgbClr val="0000CC"/>
                </a:solidFill>
                <a:latin typeface="+mj-lt"/>
                <a:ea typeface="Calibri" pitchFamily="34" charset="0"/>
                <a:cs typeface="Calibri" pitchFamily="34" charset="0"/>
              </a:rPr>
              <a:t>subtypes</a:t>
            </a:r>
            <a:r>
              <a:rPr lang="en-US" sz="1800" dirty="0">
                <a:latin typeface="+mj-lt"/>
                <a:ea typeface="Calibri" pitchFamily="34" charset="0"/>
                <a:cs typeface="Calibri" pitchFamily="34" charset="0"/>
              </a:rPr>
              <a:t>).</a:t>
            </a:r>
          </a:p>
          <a:p>
            <a:pPr marL="344488" indent="-344488">
              <a:spcBef>
                <a:spcPct val="50000"/>
              </a:spcBef>
              <a:buFontTx/>
              <a:buChar char="•"/>
              <a:defRPr/>
            </a:pPr>
            <a:r>
              <a:rPr lang="en-US" sz="1800" dirty="0">
                <a:latin typeface="+mj-lt"/>
                <a:ea typeface="Calibri" pitchFamily="34" charset="0"/>
                <a:cs typeface="Calibri" pitchFamily="34" charset="0"/>
              </a:rPr>
              <a:t>Die Definition </a:t>
            </a:r>
            <a:r>
              <a:rPr lang="en-US" sz="1800" dirty="0" err="1">
                <a:latin typeface="+mj-lt"/>
                <a:ea typeface="Calibri" pitchFamily="34" charset="0"/>
                <a:cs typeface="Calibri" pitchFamily="34" charset="0"/>
              </a:rPr>
              <a:t>eines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Subtyps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leitet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sich</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vom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jeweiligen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a:t>
            </a:r>
            <a:r>
              <a:rPr lang="en-US" sz="1800" dirty="0">
                <a:latin typeface="+mj-lt"/>
                <a:ea typeface="Calibri" pitchFamily="34" charset="0"/>
                <a:cs typeface="Calibri" pitchFamily="34" charset="0"/>
              </a:rPr>
              <a:t> ab.</a:t>
            </a:r>
          </a:p>
          <a:p>
            <a:pPr marL="344488" indent="-344488">
              <a:spcBef>
                <a:spcPct val="50000"/>
              </a:spcBef>
              <a:buFontTx/>
              <a:buChar char="•"/>
              <a:defRPr/>
            </a:pPr>
            <a:r>
              <a:rPr lang="en-US" sz="1800" dirty="0" err="1">
                <a:latin typeface="+mj-lt"/>
                <a:ea typeface="Calibri" pitchFamily="34" charset="0"/>
                <a:cs typeface="Calibri" pitchFamily="34" charset="0"/>
              </a:rPr>
              <a:t>Mehrere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Eltern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einen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sind</a:t>
            </a:r>
            <a:r>
              <a:rPr lang="en-US" sz="1800" dirty="0">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nicht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möglich</a:t>
            </a:r>
            <a:r>
              <a:rPr lang="en-US" sz="1800" dirty="0">
                <a:latin typeface="+mj-lt"/>
                <a:ea typeface="Calibri" pitchFamily="34" charset="0"/>
                <a:cs typeface="Calibri" pitchFamily="34" charset="0"/>
              </a:rPr>
              <a:t>.  </a:t>
            </a:r>
          </a:p>
          <a:p>
            <a:pPr marL="344488" indent="-344488">
              <a:spcBef>
                <a:spcPct val="50000"/>
              </a:spcBef>
              <a:buFontTx/>
              <a:buChar char="•"/>
              <a:defRPr/>
            </a:pPr>
            <a:r>
              <a:rPr lang="en-US" sz="1800" dirty="0" err="1">
                <a:latin typeface="+mj-lt"/>
                <a:ea typeface="Calibri" pitchFamily="34" charset="0"/>
                <a:cs typeface="Calibri" pitchFamily="34" charset="0"/>
              </a:rPr>
              <a:t>Vererbung</a:t>
            </a:r>
            <a:r>
              <a:rPr lang="en-US" sz="1800" dirty="0">
                <a:latin typeface="+mj-lt"/>
                <a:ea typeface="Calibri" pitchFamily="34" charset="0"/>
                <a:cs typeface="Calibri" pitchFamily="34" charset="0"/>
              </a:rPr>
              <a:t> (</a:t>
            </a:r>
            <a:r>
              <a:rPr lang="en-US" sz="1800" dirty="0">
                <a:solidFill>
                  <a:srgbClr val="0000CC"/>
                </a:solidFill>
                <a:latin typeface="+mj-lt"/>
                <a:ea typeface="Calibri" pitchFamily="34" charset="0"/>
                <a:cs typeface="Calibri" pitchFamily="34" charset="0"/>
              </a:rPr>
              <a:t>inheritance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alle</a:t>
            </a:r>
            <a:r>
              <a:rPr lang="en-US" sz="1800" dirty="0">
                <a:latin typeface="+mj-lt"/>
                <a:ea typeface="Calibri" pitchFamily="34" charset="0"/>
                <a:cs typeface="Calibri" pitchFamily="34" charset="0"/>
              </a:rPr>
              <a:t> Attribute und </a:t>
            </a:r>
            <a:r>
              <a:rPr lang="en-US" sz="1800" dirty="0" err="1">
                <a:latin typeface="+mj-lt"/>
                <a:ea typeface="Calibri" pitchFamily="34" charset="0"/>
                <a:cs typeface="Calibri" pitchFamily="34" charset="0"/>
              </a:rPr>
              <a:t>Methoden</a:t>
            </a:r>
            <a:r>
              <a:rPr lang="en-US" sz="1800" dirty="0">
                <a:latin typeface="+mj-lt"/>
                <a:ea typeface="Calibri" pitchFamily="34" charset="0"/>
                <a:cs typeface="Calibri" pitchFamily="34" charset="0"/>
              </a:rPr>
              <a:t> des </a:t>
            </a:r>
            <a:r>
              <a:rPr lang="en-US" sz="1800" dirty="0" err="1">
                <a:latin typeface="+mj-lt"/>
                <a:ea typeface="Calibri" pitchFamily="34" charset="0"/>
                <a:cs typeface="Calibri" pitchFamily="34" charset="0"/>
              </a:rPr>
              <a:t>Supertypen</a:t>
            </a:r>
            <a:br>
              <a:rPr lang="en-US" sz="1800" dirty="0">
                <a:latin typeface="+mj-lt"/>
                <a:ea typeface="Calibri" pitchFamily="34" charset="0"/>
                <a:cs typeface="Calibri" pitchFamily="34" charset="0"/>
              </a:rPr>
            </a:br>
            <a:r>
              <a:rPr lang="en-US" sz="1800" dirty="0" err="1">
                <a:latin typeface="+mj-lt"/>
                <a:ea typeface="Calibri" pitchFamily="34" charset="0"/>
                <a:cs typeface="Calibri" pitchFamily="34" charset="0"/>
              </a:rPr>
              <a:t>gehören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automatisch</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zum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Subtyp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ebenso</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alle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Änderungen</a:t>
            </a:r>
            <a:r>
              <a:rPr lang="en-US" sz="1800" dirty="0">
                <a:latin typeface="+mj-lt"/>
                <a:ea typeface="Calibri" pitchFamily="34" charset="0"/>
                <a:cs typeface="Calibri" pitchFamily="34" charset="0"/>
              </a:rPr>
              <a:t> am </a:t>
            </a:r>
            <a:r>
              <a:rPr lang="en-US" sz="1800" dirty="0" err="1">
                <a:latin typeface="+mj-lt"/>
                <a:ea typeface="Calibri" pitchFamily="34" charset="0"/>
                <a:cs typeface="Calibri" pitchFamily="34" charset="0"/>
              </a:rPr>
              <a:t>Supertyp</a:t>
            </a:r>
            <a:endParaRPr lang="en-US" sz="1800" dirty="0">
              <a:latin typeface="+mj-lt"/>
              <a:ea typeface="Calibri" pitchFamily="34" charset="0"/>
              <a:cs typeface="Calibri" pitchFamily="34" charset="0"/>
            </a:endParaRPr>
          </a:p>
          <a:p>
            <a:pPr marL="344488" indent="-344488">
              <a:spcBef>
                <a:spcPct val="50000"/>
              </a:spcBef>
              <a:buFontTx/>
              <a:buChar char="•"/>
              <a:defRPr/>
            </a:pPr>
            <a:r>
              <a:rPr lang="en-US" sz="1800" dirty="0" err="1">
                <a:latin typeface="+mj-lt"/>
                <a:ea typeface="Calibri" pitchFamily="34" charset="0"/>
                <a:cs typeface="Calibri" pitchFamily="34" charset="0"/>
              </a:rPr>
              <a:t>Subtypen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sind</a:t>
            </a:r>
            <a:r>
              <a:rPr lang="en-US" sz="1800" dirty="0">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Spezialisierungen</a:t>
            </a:r>
            <a:r>
              <a:rPr lang="en-US" sz="1800" dirty="0">
                <a:latin typeface="+mj-lt"/>
                <a:ea typeface="Calibri" pitchFamily="34" charset="0"/>
                <a:cs typeface="Calibri" pitchFamily="34" charset="0"/>
              </a:rPr>
              <a:t> des </a:t>
            </a:r>
            <a:r>
              <a:rPr lang="en-US" sz="1800" dirty="0" err="1">
                <a:latin typeface="+mj-lt"/>
                <a:ea typeface="Calibri" pitchFamily="34" charset="0"/>
                <a:cs typeface="Calibri" pitchFamily="34" charset="0"/>
              </a:rPr>
              <a:t>Supertypen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durch</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eigene</a:t>
            </a:r>
            <a:r>
              <a:rPr lang="en-US" sz="1800" dirty="0">
                <a:latin typeface="+mj-lt"/>
                <a:ea typeface="Calibri" pitchFamily="34" charset="0"/>
                <a:cs typeface="Calibri" pitchFamily="34" charset="0"/>
              </a:rPr>
              <a:t> Attribute</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und </a:t>
            </a:r>
            <a:r>
              <a:rPr lang="en-US" sz="1800" dirty="0" err="1">
                <a:latin typeface="+mj-lt"/>
                <a:ea typeface="Calibri" pitchFamily="34" charset="0"/>
                <a:cs typeface="Calibri" pitchFamily="34" charset="0"/>
              </a:rPr>
              <a:t>Methoden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oder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redefinierte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Supertyp-Methoden</a:t>
            </a:r>
            <a:r>
              <a:rPr lang="en-US" sz="1800" dirty="0">
                <a:latin typeface="+mj-lt"/>
                <a:ea typeface="Calibri" pitchFamily="34" charset="0"/>
                <a:cs typeface="Calibri" pitchFamily="34" charset="0"/>
              </a:rPr>
              <a:t> (polymorphism; Overloading: OVERRIDING) </a:t>
            </a:r>
          </a:p>
          <a:p>
            <a:pPr marL="344488" indent="-344488">
              <a:spcBef>
                <a:spcPct val="50000"/>
              </a:spcBef>
              <a:buClr>
                <a:schemeClr val="tx1"/>
              </a:buClr>
              <a:buFontTx/>
              <a:buChar char="•"/>
              <a:defRPr/>
            </a:pPr>
            <a:r>
              <a:rPr lang="en-US" sz="1800" dirty="0" err="1">
                <a:solidFill>
                  <a:srgbClr val="0000CC"/>
                </a:solidFill>
                <a:latin typeface="+mj-lt"/>
                <a:ea typeface="Calibri" pitchFamily="34" charset="0"/>
                <a:cs typeface="Calibri" pitchFamily="34" charset="0"/>
              </a:rPr>
              <a:t>Nicht</a:t>
            </a:r>
            <a:r>
              <a:rPr lang="en-US" sz="1800" dirty="0">
                <a:solidFill>
                  <a:srgbClr val="0000CC"/>
                </a:solidFill>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instanzierbare</a:t>
            </a:r>
            <a:r>
              <a:rPr lang="en-US" sz="1800" dirty="0">
                <a:solidFill>
                  <a:srgbClr val="0000CC"/>
                </a:solidFill>
                <a:latin typeface="+mj-lt"/>
                <a:ea typeface="Calibri" pitchFamily="34" charset="0"/>
                <a:cs typeface="Calibri" pitchFamily="34" charset="0"/>
              </a:rPr>
              <a:t> </a:t>
            </a:r>
            <a:r>
              <a:rPr lang="en-US" sz="1800" dirty="0" err="1">
                <a:solidFill>
                  <a:srgbClr val="0000CC"/>
                </a:solidFill>
                <a:latin typeface="+mj-lt"/>
                <a:ea typeface="Calibri" pitchFamily="34" charset="0"/>
                <a:cs typeface="Calibri" pitchFamily="34" charset="0"/>
              </a:rPr>
              <a:t>Typen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sind</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deklarierbar</a:t>
            </a:r>
            <a:r>
              <a:rPr lang="en-US" sz="1800" dirty="0">
                <a:latin typeface="+mj-lt"/>
                <a:ea typeface="Calibri" pitchFamily="34" charset="0"/>
                <a:cs typeface="Calibri" pitchFamily="34" charset="0"/>
              </a:rPr>
              <a:t> (</a:t>
            </a:r>
            <a:r>
              <a:rPr lang="de-DE" sz="1800" dirty="0">
                <a:latin typeface="+mj-lt"/>
                <a:ea typeface="Calibri" pitchFamily="34" charset="0"/>
                <a:cs typeface="Calibri" pitchFamily="34" charset="0"/>
              </a:rPr>
              <a:t>NOT INSTANTIABLE)</a:t>
            </a:r>
            <a:r>
              <a:rPr lang="en-US" sz="1800" dirty="0">
                <a:latin typeface="+mj-lt"/>
                <a:ea typeface="Calibri" pitchFamily="34" charset="0"/>
                <a:cs typeface="Calibri" pitchFamily="34" charset="0"/>
              </a:rPr>
              <a:t>.</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Vererbung</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408">
                                            <p:txEl>
                                              <p:pRg st="0" end="0"/>
                                            </p:txEl>
                                          </p:spTgt>
                                        </p:tgtEl>
                                        <p:attrNameLst>
                                          <p:attrName>style.visibility</p:attrName>
                                        </p:attrNameLst>
                                      </p:cBhvr>
                                      <p:to>
                                        <p:strVal val="visible"/>
                                      </p:to>
                                    </p:set>
                                    <p:anim calcmode="lin" valueType="num">
                                      <p:cBhvr additive="base">
                                        <p:cTn id="7" dur="500" fill="hold"/>
                                        <p:tgtEl>
                                          <p:spTgt spid="1444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44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4408">
                                            <p:txEl>
                                              <p:pRg st="1" end="1"/>
                                            </p:txEl>
                                          </p:spTgt>
                                        </p:tgtEl>
                                        <p:attrNameLst>
                                          <p:attrName>style.visibility</p:attrName>
                                        </p:attrNameLst>
                                      </p:cBhvr>
                                      <p:to>
                                        <p:strVal val="visible"/>
                                      </p:to>
                                    </p:set>
                                    <p:anim calcmode="lin" valueType="num">
                                      <p:cBhvr additive="base">
                                        <p:cTn id="13" dur="500" fill="hold"/>
                                        <p:tgtEl>
                                          <p:spTgt spid="14440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44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4408">
                                            <p:txEl>
                                              <p:pRg st="2" end="2"/>
                                            </p:txEl>
                                          </p:spTgt>
                                        </p:tgtEl>
                                        <p:attrNameLst>
                                          <p:attrName>style.visibility</p:attrName>
                                        </p:attrNameLst>
                                      </p:cBhvr>
                                      <p:to>
                                        <p:strVal val="visible"/>
                                      </p:to>
                                    </p:set>
                                    <p:anim calcmode="lin" valueType="num">
                                      <p:cBhvr additive="base">
                                        <p:cTn id="19" dur="500" fill="hold"/>
                                        <p:tgtEl>
                                          <p:spTgt spid="14440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44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4408">
                                            <p:txEl>
                                              <p:pRg st="3" end="3"/>
                                            </p:txEl>
                                          </p:spTgt>
                                        </p:tgtEl>
                                        <p:attrNameLst>
                                          <p:attrName>style.visibility</p:attrName>
                                        </p:attrNameLst>
                                      </p:cBhvr>
                                      <p:to>
                                        <p:strVal val="visible"/>
                                      </p:to>
                                    </p:set>
                                    <p:anim calcmode="lin" valueType="num">
                                      <p:cBhvr additive="base">
                                        <p:cTn id="25" dur="500" fill="hold"/>
                                        <p:tgtEl>
                                          <p:spTgt spid="14440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440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4408">
                                            <p:txEl>
                                              <p:pRg st="4" end="4"/>
                                            </p:txEl>
                                          </p:spTgt>
                                        </p:tgtEl>
                                        <p:attrNameLst>
                                          <p:attrName>style.visibility</p:attrName>
                                        </p:attrNameLst>
                                      </p:cBhvr>
                                      <p:to>
                                        <p:strVal val="visible"/>
                                      </p:to>
                                    </p:set>
                                    <p:anim calcmode="lin" valueType="num">
                                      <p:cBhvr additive="base">
                                        <p:cTn id="31" dur="500" fill="hold"/>
                                        <p:tgtEl>
                                          <p:spTgt spid="14440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440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4408">
                                            <p:txEl>
                                              <p:pRg st="5" end="5"/>
                                            </p:txEl>
                                          </p:spTgt>
                                        </p:tgtEl>
                                        <p:attrNameLst>
                                          <p:attrName>style.visibility</p:attrName>
                                        </p:attrNameLst>
                                      </p:cBhvr>
                                      <p:to>
                                        <p:strVal val="visible"/>
                                      </p:to>
                                    </p:set>
                                    <p:anim calcmode="lin" valueType="num">
                                      <p:cBhvr additive="base">
                                        <p:cTn id="37" dur="500" fill="hold"/>
                                        <p:tgtEl>
                                          <p:spTgt spid="144408">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440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8" grpId="0" build="p"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6"/>
          <p:cNvSpPr>
            <a:spLocks noChangeArrowheads="1"/>
          </p:cNvSpPr>
          <p:nvPr/>
        </p:nvSpPr>
        <p:spPr bwMode="auto">
          <a:xfrm>
            <a:off x="285750" y="571500"/>
            <a:ext cx="85010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3366CC"/>
              </a:solidFill>
              <a:latin typeface="Arial" panose="020B0604020202020204" pitchFamily="34" charset="0"/>
            </a:endParaRPr>
          </a:p>
        </p:txBody>
      </p:sp>
      <p:sp>
        <p:nvSpPr>
          <p:cNvPr id="107523" name="Rectangle 27"/>
          <p:cNvSpPr>
            <a:spLocks noChangeArrowheads="1"/>
          </p:cNvSpPr>
          <p:nvPr/>
        </p:nvSpPr>
        <p:spPr bwMode="auto">
          <a:xfrm>
            <a:off x="357188" y="1571625"/>
            <a:ext cx="8610600" cy="5078413"/>
          </a:xfrm>
          <a:prstGeom prst="rect">
            <a:avLst/>
          </a:prstGeom>
          <a:noFill/>
          <a:ln w="9525">
            <a:noFill/>
            <a:miter lim="800000"/>
            <a:headEnd/>
            <a:tailEnd/>
          </a:ln>
        </p:spPr>
        <p:txBody>
          <a:bodyPr>
            <a:spAutoFit/>
          </a:bodyPr>
          <a:lstStyle/>
          <a:p>
            <a:pPr marL="344488" indent="-344488">
              <a:spcBef>
                <a:spcPct val="20000"/>
              </a:spcBef>
              <a:defRPr/>
            </a:pPr>
            <a:r>
              <a:rPr lang="de-DE" sz="2000" dirty="0">
                <a:latin typeface="+mj-lt"/>
                <a:ea typeface="Calibri" pitchFamily="34" charset="0"/>
                <a:cs typeface="Calibri" pitchFamily="34" charset="0"/>
              </a:rPr>
              <a:t>CREATE TYPE-Anweisung </a:t>
            </a:r>
            <a:r>
              <a:rPr lang="de-DE" sz="2000" b="1" dirty="0">
                <a:latin typeface="+mj-lt"/>
                <a:ea typeface="Calibri" pitchFamily="34" charset="0"/>
                <a:cs typeface="Calibri" pitchFamily="34" charset="0"/>
              </a:rPr>
              <a:t>(Auszug)</a:t>
            </a:r>
            <a:r>
              <a:rPr lang="de-DE" sz="2000" dirty="0">
                <a:latin typeface="+mj-lt"/>
                <a:ea typeface="Calibri" pitchFamily="34" charset="0"/>
                <a:cs typeface="Calibri" pitchFamily="34" charset="0"/>
              </a:rPr>
              <a:t> ::= </a:t>
            </a:r>
          </a:p>
          <a:p>
            <a:pPr marL="344488" indent="-344488">
              <a:spcBef>
                <a:spcPct val="20000"/>
              </a:spcBef>
              <a:defRPr/>
            </a:pPr>
            <a:r>
              <a:rPr lang="de-DE" sz="2000" dirty="0">
                <a:latin typeface="+mj-lt"/>
                <a:ea typeface="Calibri" pitchFamily="34" charset="0"/>
                <a:cs typeface="Calibri" pitchFamily="34" charset="0"/>
              </a:rPr>
              <a:t>	CREATE [ OR REPLACE ] TYPE </a:t>
            </a:r>
            <a:r>
              <a:rPr lang="de-DE" sz="2000" i="1" dirty="0" err="1">
                <a:latin typeface="+mj-lt"/>
                <a:ea typeface="Calibri" pitchFamily="34" charset="0"/>
                <a:cs typeface="Calibri" pitchFamily="34" charset="0"/>
              </a:rPr>
              <a:t>Typname</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 { AS OBJECT }  |  </a:t>
            </a:r>
            <a:r>
              <a:rPr lang="de-DE" sz="2000" dirty="0">
                <a:solidFill>
                  <a:srgbClr val="0000CC"/>
                </a:solidFill>
                <a:latin typeface="+mj-lt"/>
                <a:ea typeface="Calibri" pitchFamily="34" charset="0"/>
                <a:cs typeface="Calibri" pitchFamily="34" charset="0"/>
              </a:rPr>
              <a:t>{ UNDER [</a:t>
            </a:r>
            <a:r>
              <a:rPr lang="de-DE" sz="2000" dirty="0" err="1">
                <a:solidFill>
                  <a:srgbClr val="0000CC"/>
                </a:solidFill>
                <a:latin typeface="+mj-lt"/>
                <a:ea typeface="Calibri" pitchFamily="34" charset="0"/>
                <a:cs typeface="Calibri" pitchFamily="34" charset="0"/>
              </a:rPr>
              <a:t>schemaname</a:t>
            </a:r>
            <a:r>
              <a:rPr lang="de-DE" sz="2000" dirty="0">
                <a:solidFill>
                  <a:srgbClr val="0000CC"/>
                </a:solidFill>
                <a:latin typeface="+mj-lt"/>
                <a:ea typeface="Calibri" pitchFamily="34" charset="0"/>
                <a:cs typeface="Calibri" pitchFamily="34" charset="0"/>
              </a:rPr>
              <a:t>.]</a:t>
            </a:r>
            <a:r>
              <a:rPr lang="de-DE" sz="2000" i="1" dirty="0">
                <a:solidFill>
                  <a:srgbClr val="0000CC"/>
                </a:solidFill>
                <a:latin typeface="+mj-lt"/>
                <a:ea typeface="Calibri" pitchFamily="34" charset="0"/>
                <a:cs typeface="Calibri" pitchFamily="34" charset="0"/>
              </a:rPr>
              <a:t>&lt;supertype&gt;</a:t>
            </a:r>
            <a:r>
              <a:rPr lang="de-DE" sz="2000" dirty="0">
                <a:solidFill>
                  <a:srgbClr val="0000CC"/>
                </a:solidFill>
                <a:latin typeface="+mj-lt"/>
                <a:ea typeface="Calibri" pitchFamily="34" charset="0"/>
                <a:cs typeface="Calibri" pitchFamily="34" charset="0"/>
              </a:rPr>
              <a:t> }</a:t>
            </a:r>
            <a:r>
              <a:rPr lang="de-DE" sz="2000" dirty="0">
                <a:latin typeface="+mj-lt"/>
                <a:ea typeface="Calibri" pitchFamily="34" charset="0"/>
                <a:cs typeface="Calibri" pitchFamily="34" charset="0"/>
              </a:rPr>
              <a:t> ]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element_list</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a:t>
            </a:r>
            <a:r>
              <a:rPr lang="de-DE" sz="2000" dirty="0">
                <a:solidFill>
                  <a:srgbClr val="0000CC"/>
                </a:solidFill>
                <a:latin typeface="+mj-lt"/>
                <a:ea typeface="Calibri" pitchFamily="34" charset="0"/>
                <a:cs typeface="Calibri" pitchFamily="34" charset="0"/>
              </a:rPr>
              <a:t>[ [NOT] FINAL ]</a:t>
            </a:r>
            <a:r>
              <a:rPr lang="de-DE" sz="2000" dirty="0">
                <a:latin typeface="+mj-lt"/>
                <a:ea typeface="Calibri" pitchFamily="34" charset="0"/>
                <a:cs typeface="Calibri" pitchFamily="34" charset="0"/>
              </a:rPr>
              <a:t>;</a:t>
            </a:r>
          </a:p>
          <a:p>
            <a:pPr marL="344488" indent="-344488">
              <a:spcBef>
                <a:spcPct val="100000"/>
              </a:spcBef>
              <a:defRPr/>
            </a:pPr>
            <a:r>
              <a:rPr lang="de-DE" sz="2000" b="1" i="1" dirty="0">
                <a:latin typeface="+mj-lt"/>
                <a:ea typeface="Calibri" pitchFamily="34" charset="0"/>
                <a:cs typeface="Calibri" pitchFamily="34" charset="0"/>
              </a:rPr>
              <a:t>&lt;</a:t>
            </a:r>
            <a:r>
              <a:rPr lang="de-DE" sz="2000" b="1" i="1" dirty="0" err="1">
                <a:latin typeface="+mj-lt"/>
                <a:ea typeface="Calibri" pitchFamily="34" charset="0"/>
                <a:cs typeface="Calibri" pitchFamily="34" charset="0"/>
              </a:rPr>
              <a:t>element_list</a:t>
            </a:r>
            <a:r>
              <a:rPr lang="de-DE" sz="2000" b="1" i="1" dirty="0">
                <a:latin typeface="+mj-lt"/>
                <a:ea typeface="Calibri" pitchFamily="34" charset="0"/>
                <a:cs typeface="Calibri" pitchFamily="34" charset="0"/>
              </a:rPr>
              <a:t>&gt;  </a:t>
            </a:r>
            <a:r>
              <a:rPr lang="de-DE" sz="2000" b="1" dirty="0">
                <a:latin typeface="+mj-lt"/>
                <a:ea typeface="Calibri" pitchFamily="34" charset="0"/>
                <a:cs typeface="Calibri" pitchFamily="34" charset="0"/>
              </a:rPr>
              <a:t>::=</a:t>
            </a:r>
            <a:br>
              <a:rPr lang="de-DE" sz="2000" b="1" dirty="0">
                <a:latin typeface="+mj-lt"/>
                <a:ea typeface="Calibri" pitchFamily="34" charset="0"/>
                <a:cs typeface="Calibri" pitchFamily="34" charset="0"/>
              </a:rPr>
            </a:br>
            <a:r>
              <a:rPr lang="de-DE" sz="2000" b="1" i="1" dirty="0">
                <a:latin typeface="+mj-lt"/>
                <a:ea typeface="Calibri" pitchFamily="34" charset="0"/>
                <a:cs typeface="Calibri" pitchFamily="34" charset="0"/>
              </a:rPr>
              <a:t>Attributname    Datentyp </a:t>
            </a:r>
            <a:r>
              <a:rPr lang="de-DE" sz="2000" b="1" dirty="0">
                <a:latin typeface="+mj-lt"/>
                <a:ea typeface="Calibri" pitchFamily="34" charset="0"/>
                <a:cs typeface="Calibri" pitchFamily="34" charset="0"/>
              </a:rPr>
              <a:t>[ , </a:t>
            </a:r>
            <a:r>
              <a:rPr lang="de-DE" sz="2000" b="1" i="1" dirty="0">
                <a:latin typeface="+mj-lt"/>
                <a:ea typeface="Calibri" pitchFamily="34" charset="0"/>
                <a:cs typeface="Calibri" pitchFamily="34" charset="0"/>
              </a:rPr>
              <a:t>Attributname    Datentyp </a:t>
            </a:r>
            <a:r>
              <a:rPr lang="de-DE" sz="2000" b="1" dirty="0">
                <a:latin typeface="+mj-lt"/>
                <a:ea typeface="Calibri" pitchFamily="34" charset="0"/>
                <a:cs typeface="Calibri" pitchFamily="34" charset="0"/>
              </a:rPr>
              <a:t>]… ,</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a:t>
            </a:r>
            <a:r>
              <a:rPr lang="de-DE" sz="2000" b="1" i="1" dirty="0">
                <a:solidFill>
                  <a:srgbClr val="0000CC"/>
                </a:solidFill>
                <a:latin typeface="+mj-lt"/>
                <a:ea typeface="Calibri" pitchFamily="34" charset="0"/>
                <a:cs typeface="Calibri" pitchFamily="34" charset="0"/>
              </a:rPr>
              <a:t>&lt;</a:t>
            </a:r>
            <a:r>
              <a:rPr lang="de-DE" sz="2000" b="1" i="1" dirty="0" err="1">
                <a:solidFill>
                  <a:srgbClr val="0000CC"/>
                </a:solidFill>
                <a:latin typeface="+mj-lt"/>
                <a:ea typeface="Calibri" pitchFamily="34" charset="0"/>
                <a:cs typeface="Calibri" pitchFamily="34" charset="0"/>
              </a:rPr>
              <a:t>inherritance_clause</a:t>
            </a:r>
            <a:r>
              <a:rPr lang="de-DE" sz="2000" b="1" i="1" dirty="0">
                <a:solidFill>
                  <a:srgbClr val="0000CC"/>
                </a:solidFill>
                <a:latin typeface="+mj-lt"/>
                <a:ea typeface="Calibri" pitchFamily="34" charset="0"/>
                <a:cs typeface="Calibri" pitchFamily="34" charset="0"/>
              </a:rPr>
              <a:t>&gt;</a:t>
            </a:r>
            <a:r>
              <a:rPr lang="de-DE" sz="2000" b="1" dirty="0">
                <a:latin typeface="+mj-lt"/>
                <a:ea typeface="Calibri" pitchFamily="34" charset="0"/>
                <a:cs typeface="Calibri" pitchFamily="34" charset="0"/>
              </a:rPr>
              <a:t>] { MEMBER | STATIC } { </a:t>
            </a:r>
            <a:r>
              <a:rPr lang="de-DE" sz="2000" b="1" i="1" dirty="0">
                <a:latin typeface="+mj-lt"/>
                <a:ea typeface="Calibri" pitchFamily="34" charset="0"/>
                <a:cs typeface="Calibri" pitchFamily="34" charset="0"/>
              </a:rPr>
              <a:t>&lt;</a:t>
            </a:r>
            <a:r>
              <a:rPr lang="de-DE" sz="2000" b="1" i="1" dirty="0" err="1">
                <a:latin typeface="+mj-lt"/>
                <a:ea typeface="Calibri" pitchFamily="34" charset="0"/>
                <a:cs typeface="Calibri" pitchFamily="34" charset="0"/>
              </a:rPr>
              <a:t>proc_spec</a:t>
            </a:r>
            <a:r>
              <a:rPr lang="de-DE" sz="2000" b="1" i="1" dirty="0">
                <a:latin typeface="+mj-lt"/>
                <a:ea typeface="Calibri" pitchFamily="34" charset="0"/>
                <a:cs typeface="Calibri" pitchFamily="34" charset="0"/>
              </a:rPr>
              <a:t>&gt;</a:t>
            </a:r>
            <a:r>
              <a:rPr lang="de-DE" sz="2000" b="1" dirty="0">
                <a:latin typeface="+mj-lt"/>
                <a:ea typeface="Calibri" pitchFamily="34" charset="0"/>
                <a:cs typeface="Calibri" pitchFamily="34" charset="0"/>
              </a:rPr>
              <a:t> | </a:t>
            </a:r>
            <a:r>
              <a:rPr lang="de-DE" sz="2000" b="1" i="1" dirty="0">
                <a:latin typeface="+mj-lt"/>
                <a:ea typeface="Calibri" pitchFamily="34" charset="0"/>
                <a:cs typeface="Calibri" pitchFamily="34" charset="0"/>
              </a:rPr>
              <a:t>&lt;</a:t>
            </a:r>
            <a:r>
              <a:rPr lang="de-DE" sz="2000" b="1" i="1" dirty="0" err="1">
                <a:latin typeface="+mj-lt"/>
                <a:ea typeface="Calibri" pitchFamily="34" charset="0"/>
                <a:cs typeface="Calibri" pitchFamily="34" charset="0"/>
              </a:rPr>
              <a:t>func_spec</a:t>
            </a:r>
            <a:r>
              <a:rPr lang="de-DE" sz="2000" b="1" i="1" dirty="0">
                <a:latin typeface="+mj-lt"/>
                <a:ea typeface="Calibri" pitchFamily="34" charset="0"/>
                <a:cs typeface="Calibri" pitchFamily="34" charset="0"/>
              </a:rPr>
              <a:t>&gt;</a:t>
            </a:r>
            <a:r>
              <a:rPr lang="de-DE" sz="2000" b="1" dirty="0">
                <a:latin typeface="+mj-lt"/>
                <a:ea typeface="Calibri" pitchFamily="34" charset="0"/>
                <a:cs typeface="Calibri" pitchFamily="34" charset="0"/>
              </a:rPr>
              <a:t> }</a:t>
            </a:r>
            <a:br>
              <a:rPr lang="de-DE" sz="2000" b="1" dirty="0">
                <a:latin typeface="+mj-lt"/>
                <a:ea typeface="Calibri" pitchFamily="34" charset="0"/>
                <a:cs typeface="Calibri" pitchFamily="34" charset="0"/>
              </a:rPr>
            </a:br>
            <a:r>
              <a:rPr lang="de-DE" sz="2000" b="1" dirty="0">
                <a:latin typeface="+mj-lt"/>
                <a:ea typeface="Calibri" pitchFamily="34" charset="0"/>
                <a:cs typeface="Calibri" pitchFamily="34" charset="0"/>
              </a:rPr>
              <a:t>  [,[</a:t>
            </a:r>
            <a:r>
              <a:rPr lang="de-DE" sz="2000" b="1" i="1" dirty="0">
                <a:solidFill>
                  <a:srgbClr val="0000CC"/>
                </a:solidFill>
                <a:latin typeface="+mj-lt"/>
                <a:ea typeface="Calibri" pitchFamily="34" charset="0"/>
                <a:cs typeface="Calibri" pitchFamily="34" charset="0"/>
              </a:rPr>
              <a:t>&lt;</a:t>
            </a:r>
            <a:r>
              <a:rPr lang="de-DE" sz="2000" b="1" i="1" dirty="0" err="1">
                <a:solidFill>
                  <a:srgbClr val="0000CC"/>
                </a:solidFill>
                <a:latin typeface="+mj-lt"/>
                <a:ea typeface="Calibri" pitchFamily="34" charset="0"/>
                <a:cs typeface="Calibri" pitchFamily="34" charset="0"/>
              </a:rPr>
              <a:t>inherritance_clause</a:t>
            </a:r>
            <a:r>
              <a:rPr lang="de-DE" sz="2000" b="1" i="1" dirty="0">
                <a:solidFill>
                  <a:srgbClr val="0000CC"/>
                </a:solidFill>
                <a:latin typeface="+mj-lt"/>
                <a:ea typeface="Calibri" pitchFamily="34" charset="0"/>
                <a:cs typeface="Calibri" pitchFamily="34" charset="0"/>
              </a:rPr>
              <a:t>&gt;</a:t>
            </a:r>
            <a:r>
              <a:rPr lang="de-DE" sz="2000" b="1" dirty="0">
                <a:latin typeface="+mj-lt"/>
                <a:ea typeface="Calibri" pitchFamily="34" charset="0"/>
                <a:cs typeface="Calibri" pitchFamily="34" charset="0"/>
              </a:rPr>
              <a:t>] {MEMBER | STATIC} {</a:t>
            </a:r>
            <a:r>
              <a:rPr lang="de-DE" sz="2000" b="1" i="1" dirty="0">
                <a:latin typeface="+mj-lt"/>
                <a:ea typeface="Calibri" pitchFamily="34" charset="0"/>
                <a:cs typeface="Calibri" pitchFamily="34" charset="0"/>
              </a:rPr>
              <a:t>&lt;</a:t>
            </a:r>
            <a:r>
              <a:rPr lang="de-DE" sz="2000" b="1" i="1" dirty="0" err="1">
                <a:latin typeface="+mj-lt"/>
                <a:ea typeface="Calibri" pitchFamily="34" charset="0"/>
                <a:cs typeface="Calibri" pitchFamily="34" charset="0"/>
              </a:rPr>
              <a:t>proc_spec</a:t>
            </a:r>
            <a:r>
              <a:rPr lang="de-DE" sz="2000" b="1" i="1" dirty="0">
                <a:latin typeface="+mj-lt"/>
                <a:ea typeface="Calibri" pitchFamily="34" charset="0"/>
                <a:cs typeface="Calibri" pitchFamily="34" charset="0"/>
              </a:rPr>
              <a:t>&gt;</a:t>
            </a:r>
            <a:r>
              <a:rPr lang="de-DE" sz="2000" b="1" dirty="0">
                <a:latin typeface="+mj-lt"/>
                <a:ea typeface="Calibri" pitchFamily="34" charset="0"/>
                <a:cs typeface="Calibri" pitchFamily="34" charset="0"/>
              </a:rPr>
              <a:t> | </a:t>
            </a:r>
            <a:r>
              <a:rPr lang="de-DE" sz="2000" b="1" i="1" dirty="0">
                <a:latin typeface="+mj-lt"/>
                <a:ea typeface="Calibri" pitchFamily="34" charset="0"/>
                <a:cs typeface="Calibri" pitchFamily="34" charset="0"/>
              </a:rPr>
              <a:t>&lt;</a:t>
            </a:r>
            <a:r>
              <a:rPr lang="de-DE" sz="2000" b="1" i="1" dirty="0" err="1">
                <a:latin typeface="+mj-lt"/>
                <a:ea typeface="Calibri" pitchFamily="34" charset="0"/>
                <a:cs typeface="Calibri" pitchFamily="34" charset="0"/>
              </a:rPr>
              <a:t>func_spec</a:t>
            </a:r>
            <a:r>
              <a:rPr lang="de-DE" sz="2000" b="1" i="1" dirty="0">
                <a:latin typeface="+mj-lt"/>
                <a:ea typeface="Calibri" pitchFamily="34" charset="0"/>
                <a:cs typeface="Calibri" pitchFamily="34" charset="0"/>
              </a:rPr>
              <a:t>&gt;</a:t>
            </a:r>
            <a:r>
              <a:rPr lang="de-DE" sz="2000" b="1" dirty="0">
                <a:latin typeface="+mj-lt"/>
                <a:ea typeface="Calibri" pitchFamily="34" charset="0"/>
                <a:cs typeface="Calibri" pitchFamily="34" charset="0"/>
              </a:rPr>
              <a:t>}]…  </a:t>
            </a:r>
          </a:p>
          <a:p>
            <a:pPr marL="344488" indent="-344488">
              <a:spcBef>
                <a:spcPct val="100000"/>
              </a:spcBef>
              <a:defRPr/>
            </a:pPr>
            <a:r>
              <a:rPr lang="de-DE" sz="2000" i="1" dirty="0">
                <a:solidFill>
                  <a:srgbClr val="0000CC"/>
                </a:solidFill>
                <a:latin typeface="+mj-lt"/>
                <a:ea typeface="Calibri" pitchFamily="34" charset="0"/>
                <a:cs typeface="Calibri" pitchFamily="34" charset="0"/>
              </a:rPr>
              <a:t>&lt;supertype&gt;  </a:t>
            </a:r>
            <a:r>
              <a:rPr lang="de-DE" sz="2000" dirty="0">
                <a:solidFill>
                  <a:srgbClr val="0000CC"/>
                </a:solidFill>
                <a:latin typeface="+mj-lt"/>
                <a:ea typeface="Calibri" pitchFamily="34" charset="0"/>
                <a:cs typeface="Calibri" pitchFamily="34" charset="0"/>
              </a:rPr>
              <a:t>::=  Name des Typs, der </a:t>
            </a:r>
            <a:r>
              <a:rPr lang="de-DE" sz="2000" dirty="0" err="1">
                <a:solidFill>
                  <a:srgbClr val="0000CC"/>
                </a:solidFill>
                <a:latin typeface="+mj-lt"/>
                <a:ea typeface="Calibri" pitchFamily="34" charset="0"/>
                <a:cs typeface="Calibri" pitchFamily="34" charset="0"/>
              </a:rPr>
              <a:t>Supertyp</a:t>
            </a:r>
            <a:r>
              <a:rPr lang="de-DE" sz="2000" dirty="0">
                <a:solidFill>
                  <a:srgbClr val="0000CC"/>
                </a:solidFill>
                <a:latin typeface="+mj-lt"/>
                <a:ea typeface="Calibri" pitchFamily="34" charset="0"/>
                <a:cs typeface="Calibri" pitchFamily="34" charset="0"/>
              </a:rPr>
              <a:t> ist</a:t>
            </a:r>
          </a:p>
          <a:p>
            <a:pPr marL="344488" indent="-344488">
              <a:spcBef>
                <a:spcPct val="100000"/>
              </a:spcBef>
              <a:defRPr/>
            </a:pPr>
            <a:r>
              <a:rPr lang="de-DE" sz="2000" i="1" dirty="0">
                <a:solidFill>
                  <a:srgbClr val="0000CC"/>
                </a:solidFill>
                <a:latin typeface="+mj-lt"/>
                <a:ea typeface="Calibri" pitchFamily="34" charset="0"/>
                <a:cs typeface="Calibri" pitchFamily="34" charset="0"/>
              </a:rPr>
              <a:t>&lt;</a:t>
            </a:r>
            <a:r>
              <a:rPr lang="de-DE" sz="2000" i="1" dirty="0" err="1">
                <a:solidFill>
                  <a:srgbClr val="0000CC"/>
                </a:solidFill>
                <a:latin typeface="+mj-lt"/>
                <a:ea typeface="Calibri" pitchFamily="34" charset="0"/>
                <a:cs typeface="Calibri" pitchFamily="34" charset="0"/>
              </a:rPr>
              <a:t>inherritance_clause</a:t>
            </a:r>
            <a:r>
              <a:rPr lang="de-DE" sz="2000" i="1" dirty="0">
                <a:solidFill>
                  <a:srgbClr val="0000CC"/>
                </a:solidFill>
                <a:latin typeface="+mj-lt"/>
                <a:ea typeface="Calibri" pitchFamily="34" charset="0"/>
                <a:cs typeface="Calibri" pitchFamily="34" charset="0"/>
              </a:rPr>
              <a:t>&gt;</a:t>
            </a:r>
            <a:r>
              <a:rPr lang="de-DE" sz="2000" dirty="0">
                <a:solidFill>
                  <a:srgbClr val="0000CC"/>
                </a:solidFill>
                <a:latin typeface="+mj-lt"/>
                <a:ea typeface="Calibri" pitchFamily="34" charset="0"/>
                <a:cs typeface="Calibri" pitchFamily="34" charset="0"/>
              </a:rPr>
              <a:t> ::=  [ [NOT] OVERRIDING ]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			[ [NOT] FINAL ]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			[ [NOT] INSTANTIABLE ]</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Vererbung</a:t>
            </a:r>
            <a:endParaRPr lang="de-CH" dirty="0">
              <a:latin typeface="Calibri" pitchFamily="34" charset="0"/>
              <a:cs typeface="Calibri"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7"/>
          <p:cNvSpPr>
            <a:spLocks noChangeArrowheads="1"/>
          </p:cNvSpPr>
          <p:nvPr/>
        </p:nvSpPr>
        <p:spPr bwMode="auto">
          <a:xfrm>
            <a:off x="357188" y="428625"/>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46450" name="Rectangle 18"/>
          <p:cNvSpPr>
            <a:spLocks noChangeArrowheads="1"/>
          </p:cNvSpPr>
          <p:nvPr/>
        </p:nvSpPr>
        <p:spPr bwMode="auto">
          <a:xfrm>
            <a:off x="428625" y="1628775"/>
            <a:ext cx="8715375" cy="3970338"/>
          </a:xfrm>
          <a:prstGeom prst="rect">
            <a:avLst/>
          </a:prstGeom>
          <a:noFill/>
          <a:ln w="9525">
            <a:noFill/>
            <a:miter lim="800000"/>
            <a:headEnd/>
            <a:tailEnd/>
          </a:ln>
        </p:spPr>
        <p:txBody>
          <a:bodyPr>
            <a:spAutoFit/>
          </a:bodyPr>
          <a:lstStyle/>
          <a:p>
            <a:pPr marL="344488" indent="-344488">
              <a:spcBef>
                <a:spcPct val="50000"/>
              </a:spcBef>
              <a:buClr>
                <a:schemeClr val="tx1"/>
              </a:buClr>
              <a:buFontTx/>
              <a:buChar char="•"/>
              <a:defRPr/>
            </a:pPr>
            <a:r>
              <a:rPr lang="de-DE" sz="1800" dirty="0">
                <a:solidFill>
                  <a:srgbClr val="0000CC"/>
                </a:solidFill>
                <a:latin typeface="+mj-lt"/>
                <a:ea typeface="Calibri" pitchFamily="34" charset="0"/>
                <a:cs typeface="Calibri" pitchFamily="34" charset="0"/>
              </a:rPr>
              <a:t>[NOT] FINAL</a:t>
            </a:r>
            <a:r>
              <a:rPr lang="de-DE" sz="1800" dirty="0">
                <a:latin typeface="+mj-lt"/>
                <a:ea typeface="Calibri" pitchFamily="34" charset="0"/>
                <a:cs typeface="Calibri" pitchFamily="34" charset="0"/>
              </a:rPr>
              <a:t>: NOT FINAL </a:t>
            </a:r>
            <a:r>
              <a:rPr lang="en-US" sz="1800" dirty="0" err="1">
                <a:latin typeface="+mj-lt"/>
                <a:ea typeface="Calibri" pitchFamily="34" charset="0"/>
                <a:cs typeface="Calibri" pitchFamily="34" charset="0"/>
              </a:rPr>
              <a:t>spezifiziert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einen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Supertypen</a:t>
            </a:r>
            <a:r>
              <a:rPr lang="en-US" sz="1800" dirty="0">
                <a:latin typeface="+mj-lt"/>
                <a:ea typeface="Calibri" pitchFamily="34" charset="0"/>
                <a:cs typeface="Calibri" pitchFamily="34" charset="0"/>
              </a:rPr>
              <a:t> </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Default </a:t>
            </a:r>
            <a:r>
              <a:rPr lang="en-US" sz="1800" dirty="0">
                <a:solidFill>
                  <a:srgbClr val="0000CC"/>
                </a:solidFill>
                <a:latin typeface="+mj-lt"/>
                <a:ea typeface="Calibri" pitchFamily="34" charset="0"/>
                <a:cs typeface="Calibri" pitchFamily="34" charset="0"/>
              </a:rPr>
              <a:t>FINAL</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ein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kann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nicht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als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verwendet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werden</a:t>
            </a:r>
            <a:r>
              <a:rPr lang="en-US" sz="1800" dirty="0">
                <a:latin typeface="+mj-lt"/>
                <a:ea typeface="Calibri" pitchFamily="34" charset="0"/>
                <a:cs typeface="Calibri" pitchFamily="34" charset="0"/>
              </a:rPr>
              <a:t>.</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Deklariert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beim</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Supertypen</a:t>
            </a:r>
            <a:r>
              <a:rPr lang="en-US" sz="1800" dirty="0">
                <a:latin typeface="+mj-lt"/>
                <a:ea typeface="Calibri" pitchFamily="34" charset="0"/>
                <a:cs typeface="Calibri" pitchFamily="34" charset="0"/>
              </a:rPr>
              <a:t> und den </a:t>
            </a:r>
            <a:r>
              <a:rPr lang="en-US" sz="1800" dirty="0" err="1">
                <a:latin typeface="+mj-lt"/>
                <a:ea typeface="Calibri" pitchFamily="34" charset="0"/>
                <a:cs typeface="Calibri" pitchFamily="34" charset="0"/>
              </a:rPr>
              <a:t>Subtypen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die </a:t>
            </a:r>
            <a:r>
              <a:rPr lang="en-US" sz="1800" dirty="0" err="1">
                <a:latin typeface="+mj-lt"/>
                <a:ea typeface="Calibri" pitchFamily="34" charset="0"/>
                <a:cs typeface="Calibri" pitchFamily="34" charset="0"/>
              </a:rPr>
              <a:t>wiederum</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Subtypen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definiert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werden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sollen</a:t>
            </a:r>
            <a:r>
              <a:rPr lang="en-US" sz="1800" dirty="0">
                <a:latin typeface="+mj-lt"/>
                <a:ea typeface="Calibri" pitchFamily="34" charset="0"/>
                <a:cs typeface="Calibri" pitchFamily="34" charset="0"/>
              </a:rPr>
              <a:t>.</a:t>
            </a:r>
          </a:p>
          <a:p>
            <a:pPr marL="344488" indent="-344488">
              <a:spcBef>
                <a:spcPct val="50000"/>
              </a:spcBef>
              <a:buClr>
                <a:schemeClr val="tx1"/>
              </a:buClr>
              <a:buFontTx/>
              <a:buChar char="•"/>
              <a:defRPr/>
            </a:pPr>
            <a:r>
              <a:rPr lang="de-DE" sz="1800" dirty="0">
                <a:solidFill>
                  <a:srgbClr val="0000CC"/>
                </a:solidFill>
                <a:latin typeface="+mj-lt"/>
                <a:ea typeface="Calibri" pitchFamily="34" charset="0"/>
                <a:cs typeface="Calibri" pitchFamily="34" charset="0"/>
              </a:rPr>
              <a:t>OVERRIDING:</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Redefinition</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Overloading</a:t>
            </a:r>
            <a:r>
              <a:rPr lang="de-DE" sz="1800" dirty="0">
                <a:latin typeface="+mj-lt"/>
                <a:ea typeface="Calibri" pitchFamily="34" charset="0"/>
                <a:cs typeface="Calibri" pitchFamily="34" charset="0"/>
              </a:rPr>
              <a:t>) einer vererbten </a:t>
            </a:r>
            <a:r>
              <a:rPr lang="de-DE" sz="1800" dirty="0" err="1">
                <a:latin typeface="+mj-lt"/>
                <a:ea typeface="Calibri" pitchFamily="34" charset="0"/>
                <a:cs typeface="Calibri" pitchFamily="34" charset="0"/>
              </a:rPr>
              <a:t>Supertyp</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Methode.</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An weitere Subtypen wird die </a:t>
            </a:r>
            <a:r>
              <a:rPr lang="de-DE" sz="1800" dirty="0" err="1">
                <a:latin typeface="+mj-lt"/>
                <a:ea typeface="Calibri" pitchFamily="34" charset="0"/>
                <a:cs typeface="Calibri" pitchFamily="34" charset="0"/>
              </a:rPr>
              <a:t>redefinierte</a:t>
            </a:r>
            <a:r>
              <a:rPr lang="de-DE" sz="1800" dirty="0">
                <a:latin typeface="+mj-lt"/>
                <a:ea typeface="Calibri" pitchFamily="34" charset="0"/>
                <a:cs typeface="Calibri" pitchFamily="34" charset="0"/>
              </a:rPr>
              <a:t> Version weiter vererbt.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Deklariert beim Subtypen.</a:t>
            </a:r>
          </a:p>
          <a:p>
            <a:pPr marL="344488" indent="-344488">
              <a:spcBef>
                <a:spcPct val="50000"/>
              </a:spcBef>
              <a:buClr>
                <a:schemeClr val="tx1"/>
              </a:buClr>
              <a:buFontTx/>
              <a:buChar char="•"/>
              <a:defRPr/>
            </a:pPr>
            <a:r>
              <a:rPr lang="en-US" sz="1800" dirty="0">
                <a:solidFill>
                  <a:srgbClr val="0000CC"/>
                </a:solidFill>
                <a:latin typeface="+mj-lt"/>
                <a:ea typeface="Calibri" pitchFamily="34" charset="0"/>
                <a:cs typeface="Calibri" pitchFamily="34" charset="0"/>
              </a:rPr>
              <a:t>INSTANTIABLE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Mit</a:t>
            </a:r>
            <a:r>
              <a:rPr lang="en-US" sz="1800" dirty="0">
                <a:latin typeface="+mj-lt"/>
                <a:ea typeface="Calibri" pitchFamily="34" charset="0"/>
                <a:cs typeface="Calibri" pitchFamily="34" charset="0"/>
              </a:rPr>
              <a:t> NOT INSTANTIABLE </a:t>
            </a:r>
            <a:r>
              <a:rPr lang="en-US" sz="1800" dirty="0" err="1">
                <a:latin typeface="+mj-lt"/>
                <a:ea typeface="Calibri" pitchFamily="34" charset="0"/>
                <a:cs typeface="Calibri" pitchFamily="34" charset="0"/>
              </a:rPr>
              <a:t>ist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der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Typ</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oder</a:t>
            </a:r>
            <a:r>
              <a:rPr lang="en-US" sz="1800" dirty="0">
                <a:latin typeface="+mj-lt"/>
                <a:ea typeface="Calibri" pitchFamily="34" charset="0"/>
                <a:cs typeface="Calibri" pitchFamily="34" charset="0"/>
              </a:rPr>
              <a:t> die </a:t>
            </a:r>
            <a:r>
              <a:rPr lang="en-US" sz="1800" dirty="0" err="1">
                <a:latin typeface="+mj-lt"/>
                <a:ea typeface="Calibri" pitchFamily="34" charset="0"/>
                <a:cs typeface="Calibri" pitchFamily="34" charset="0"/>
              </a:rPr>
              <a:t>Methode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nicht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instanziierbar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Keine</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Konstruktorethoden</a:t>
            </a:r>
            <a:r>
              <a:rPr lang="en-US" sz="1800" dirty="0">
                <a:latin typeface="+mj-lt"/>
                <a:ea typeface="Calibri" pitchFamily="34" charset="0"/>
                <a:cs typeface="Calibri" pitchFamily="34" charset="0"/>
              </a:rPr>
              <a:t>, so </a:t>
            </a:r>
            <a:r>
              <a:rPr lang="en-US" sz="1800" dirty="0" err="1">
                <a:latin typeface="+mj-lt"/>
                <a:ea typeface="Calibri" pitchFamily="34" charset="0"/>
                <a:cs typeface="Calibri" pitchFamily="34" charset="0"/>
              </a:rPr>
              <a:t>dass</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keine</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Instanzen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erzeugt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werden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können</a:t>
            </a:r>
            <a:r>
              <a:rPr lang="en-US" sz="1800" dirty="0">
                <a:latin typeface="+mj-lt"/>
                <a:ea typeface="Calibri" pitchFamily="34" charset="0"/>
                <a:cs typeface="Calibri" pitchFamily="34" charset="0"/>
              </a:rPr>
              <a:t>.</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Für</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Supertypen</a:t>
            </a:r>
            <a:r>
              <a:rPr lang="en-US" sz="1800" dirty="0">
                <a:latin typeface="+mj-lt"/>
                <a:ea typeface="Calibri" pitchFamily="34" charset="0"/>
                <a:cs typeface="Calibri" pitchFamily="34" charset="0"/>
              </a:rPr>
              <a:t>/</a:t>
            </a:r>
            <a:r>
              <a:rPr lang="en-US" sz="1800" dirty="0" err="1">
                <a:latin typeface="+mj-lt"/>
                <a:ea typeface="Calibri" pitchFamily="34" charset="0"/>
                <a:cs typeface="Calibri" pitchFamily="34" charset="0"/>
              </a:rPr>
              <a:t>Subtypen</a:t>
            </a:r>
            <a:r>
              <a:rPr lang="en-US" sz="1800" dirty="0">
                <a:latin typeface="+mj-lt"/>
                <a:ea typeface="Calibri" pitchFamily="34" charset="0"/>
                <a:cs typeface="Calibri" pitchFamily="34" charset="0"/>
              </a:rPr>
              <a:t>, die </a:t>
            </a:r>
            <a:r>
              <a:rPr lang="en-US" sz="1800" dirty="0" err="1">
                <a:latin typeface="+mj-lt"/>
                <a:ea typeface="Calibri" pitchFamily="34" charset="0"/>
                <a:cs typeface="Calibri" pitchFamily="34" charset="0"/>
              </a:rPr>
              <a:t>nicht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instantiert</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werden</a:t>
            </a:r>
            <a:r>
              <a:rPr lang="en-US" sz="1800" dirty="0">
                <a:latin typeface="+mj-lt"/>
                <a:ea typeface="Calibri" pitchFamily="34" charset="0"/>
                <a:cs typeface="Calibri" pitchFamily="34" charset="0"/>
              </a:rPr>
              <a:t> </a:t>
            </a:r>
            <a:r>
              <a:rPr lang="en-US" sz="1800" dirty="0" err="1">
                <a:latin typeface="+mj-lt"/>
                <a:ea typeface="Calibri" pitchFamily="34" charset="0"/>
                <a:cs typeface="Calibri" pitchFamily="34" charset="0"/>
              </a:rPr>
              <a:t>sollen</a:t>
            </a:r>
            <a:r>
              <a:rPr lang="en-US" sz="1800" dirty="0">
                <a:latin typeface="+mj-lt"/>
                <a:ea typeface="Calibri" pitchFamily="34" charset="0"/>
                <a:cs typeface="Calibri" pitchFamily="34" charset="0"/>
              </a:rPr>
              <a:t>. </a:t>
            </a:r>
            <a:br>
              <a:rPr lang="en-US" sz="1800" dirty="0">
                <a:latin typeface="+mj-lt"/>
                <a:ea typeface="Calibri" pitchFamily="34" charset="0"/>
                <a:cs typeface="Calibri" pitchFamily="34" charset="0"/>
              </a:rPr>
            </a:br>
            <a:r>
              <a:rPr lang="en-US" sz="1800" dirty="0">
                <a:latin typeface="+mj-lt"/>
                <a:ea typeface="Calibri" pitchFamily="34" charset="0"/>
                <a:cs typeface="Calibri" pitchFamily="34" charset="0"/>
              </a:rPr>
              <a:t>	</a:t>
            </a:r>
            <a:r>
              <a:rPr lang="de-DE" sz="1800" dirty="0">
                <a:latin typeface="+mj-lt"/>
                <a:ea typeface="Calibri" pitchFamily="34" charset="0"/>
                <a:cs typeface="Calibri" pitchFamily="34" charset="0"/>
              </a:rPr>
              <a:t>Deklariert beim Supertypen oder einem Subtypen.</a:t>
            </a:r>
            <a:endParaRPr lang="en-US" sz="1800" dirty="0">
              <a:latin typeface="+mj-lt"/>
              <a:ea typeface="Calibri" pitchFamily="34" charset="0"/>
              <a:cs typeface="Calibri" pitchFamily="34" charset="0"/>
            </a:endParaRP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Vererbung</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450">
                                            <p:txEl>
                                              <p:pRg st="0" end="0"/>
                                            </p:txEl>
                                          </p:spTgt>
                                        </p:tgtEl>
                                        <p:attrNameLst>
                                          <p:attrName>style.visibility</p:attrName>
                                        </p:attrNameLst>
                                      </p:cBhvr>
                                      <p:to>
                                        <p:strVal val="visible"/>
                                      </p:to>
                                    </p:set>
                                    <p:anim calcmode="lin" valueType="num">
                                      <p:cBhvr additive="base">
                                        <p:cTn id="7" dur="500" fill="hold"/>
                                        <p:tgtEl>
                                          <p:spTgt spid="1464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4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6450">
                                            <p:txEl>
                                              <p:pRg st="1" end="1"/>
                                            </p:txEl>
                                          </p:spTgt>
                                        </p:tgtEl>
                                        <p:attrNameLst>
                                          <p:attrName>style.visibility</p:attrName>
                                        </p:attrNameLst>
                                      </p:cBhvr>
                                      <p:to>
                                        <p:strVal val="visible"/>
                                      </p:to>
                                    </p:set>
                                    <p:anim calcmode="lin" valueType="num">
                                      <p:cBhvr additive="base">
                                        <p:cTn id="13" dur="500" fill="hold"/>
                                        <p:tgtEl>
                                          <p:spTgt spid="1464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4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6450">
                                            <p:txEl>
                                              <p:pRg st="2" end="2"/>
                                            </p:txEl>
                                          </p:spTgt>
                                        </p:tgtEl>
                                        <p:attrNameLst>
                                          <p:attrName>style.visibility</p:attrName>
                                        </p:attrNameLst>
                                      </p:cBhvr>
                                      <p:to>
                                        <p:strVal val="visible"/>
                                      </p:to>
                                    </p:set>
                                    <p:anim calcmode="lin" valueType="num">
                                      <p:cBhvr additive="base">
                                        <p:cTn id="19" dur="500" fill="hold"/>
                                        <p:tgtEl>
                                          <p:spTgt spid="14645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45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0" grpId="0" build="p"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0"/>
          <p:cNvSpPr>
            <a:spLocks noChangeArrowheads="1"/>
          </p:cNvSpPr>
          <p:nvPr/>
        </p:nvSpPr>
        <p:spPr bwMode="auto">
          <a:xfrm>
            <a:off x="285750" y="500063"/>
            <a:ext cx="839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400" b="1">
              <a:solidFill>
                <a:srgbClr val="0000CC"/>
              </a:solidFill>
              <a:latin typeface="Arial" panose="020B0604020202020204" pitchFamily="34" charset="0"/>
            </a:endParaRPr>
          </a:p>
        </p:txBody>
      </p:sp>
      <p:sp>
        <p:nvSpPr>
          <p:cNvPr id="147477" name="Rectangle 21"/>
          <p:cNvSpPr>
            <a:spLocks noChangeArrowheads="1"/>
          </p:cNvSpPr>
          <p:nvPr/>
        </p:nvSpPr>
        <p:spPr bwMode="auto">
          <a:xfrm>
            <a:off x="357188" y="1643063"/>
            <a:ext cx="8786812" cy="4432300"/>
          </a:xfrm>
          <a:prstGeom prst="rect">
            <a:avLst/>
          </a:prstGeom>
          <a:noFill/>
          <a:ln w="9525">
            <a:noFill/>
            <a:miter lim="800000"/>
            <a:headEnd/>
            <a:tailEnd/>
          </a:ln>
        </p:spPr>
        <p:txBody>
          <a:bodyPr>
            <a:spAutoFit/>
          </a:bodyPr>
          <a:lstStyle/>
          <a:p>
            <a:pPr marL="344488" indent="-344488">
              <a:defRPr/>
            </a:pPr>
            <a:endParaRPr lang="de-DE" b="1" dirty="0">
              <a:latin typeface="+mj-lt"/>
              <a:ea typeface="Calibri" pitchFamily="34" charset="0"/>
              <a:cs typeface="Calibri" pitchFamily="34" charset="0"/>
            </a:endParaRPr>
          </a:p>
          <a:p>
            <a:pPr marL="344488" indent="-344488">
              <a:defRPr/>
            </a:pPr>
            <a:endParaRPr lang="de-DE" b="1" dirty="0">
              <a:latin typeface="+mj-lt"/>
              <a:ea typeface="Calibri" pitchFamily="34" charset="0"/>
              <a:cs typeface="Calibri" pitchFamily="34" charset="0"/>
            </a:endParaRPr>
          </a:p>
          <a:p>
            <a:pPr marL="344488" indent="-344488">
              <a:defRPr/>
            </a:pPr>
            <a:r>
              <a:rPr lang="de-DE" sz="1800" b="1" dirty="0">
                <a:latin typeface="+mj-lt"/>
                <a:ea typeface="Calibri" pitchFamily="34" charset="0"/>
                <a:cs typeface="Calibri" pitchFamily="34" charset="0"/>
              </a:rPr>
              <a:t>CREATE OR REPLACE TYPE </a:t>
            </a:r>
            <a:r>
              <a:rPr lang="de-DE" sz="1800" b="1" dirty="0" err="1">
                <a:latin typeface="+mj-lt"/>
                <a:ea typeface="Calibri" pitchFamily="34" charset="0"/>
                <a:cs typeface="Calibri" pitchFamily="34" charset="0"/>
              </a:rPr>
              <a:t>person_typ</a:t>
            </a:r>
            <a:r>
              <a:rPr lang="de-DE" sz="1800" b="1" dirty="0">
                <a:latin typeface="+mj-lt"/>
                <a:ea typeface="Calibri" pitchFamily="34" charset="0"/>
                <a:cs typeface="Calibri" pitchFamily="34" charset="0"/>
              </a:rPr>
              <a:t> AS OBJECT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a:t>
            </a:r>
            <a:r>
              <a:rPr lang="de-DE" sz="1800" b="1" dirty="0" err="1">
                <a:latin typeface="+mj-lt"/>
                <a:ea typeface="Calibri" pitchFamily="34" charset="0"/>
                <a:cs typeface="Calibri" pitchFamily="34" charset="0"/>
              </a:rPr>
              <a:t>name</a:t>
            </a:r>
            <a:r>
              <a:rPr lang="de-DE" sz="1800" b="1" dirty="0">
                <a:latin typeface="+mj-lt"/>
                <a:ea typeface="Calibri" pitchFamily="34" charset="0"/>
                <a:cs typeface="Calibri" pitchFamily="34" charset="0"/>
              </a:rPr>
              <a:t> VARCHAR2(100), </a:t>
            </a:r>
            <a:r>
              <a:rPr lang="de-DE" sz="1800" b="1" dirty="0" err="1">
                <a:latin typeface="+mj-lt"/>
                <a:ea typeface="Calibri" pitchFamily="34" charset="0"/>
                <a:cs typeface="Calibri" pitchFamily="34" charset="0"/>
              </a:rPr>
              <a:t>adresse</a:t>
            </a:r>
            <a:r>
              <a:rPr lang="de-DE" sz="1800" b="1" dirty="0">
                <a:latin typeface="+mj-lt"/>
                <a:ea typeface="Calibri" pitchFamily="34" charset="0"/>
                <a:cs typeface="Calibri" pitchFamily="34" charset="0"/>
              </a:rPr>
              <a:t> VARCHAR2(200),</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MEMBER FUNCTION </a:t>
            </a:r>
            <a:r>
              <a:rPr lang="de-DE" sz="1800" b="1" dirty="0" err="1">
                <a:latin typeface="+mj-lt"/>
                <a:ea typeface="Calibri" pitchFamily="34" charset="0"/>
                <a:cs typeface="Calibri" pitchFamily="34" charset="0"/>
              </a:rPr>
              <a:t>get_anschrift</a:t>
            </a:r>
            <a:r>
              <a:rPr lang="de-DE" sz="1800" b="1" dirty="0">
                <a:latin typeface="+mj-lt"/>
                <a:ea typeface="Calibri" pitchFamily="34" charset="0"/>
                <a:cs typeface="Calibri" pitchFamily="34" charset="0"/>
              </a:rPr>
              <a:t> RETURN VARCHAR2,</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FINAL</a:t>
            </a:r>
            <a:r>
              <a:rPr lang="de-DE" sz="1800" b="1" dirty="0">
                <a:latin typeface="+mj-lt"/>
                <a:ea typeface="Calibri" pitchFamily="34" charset="0"/>
                <a:cs typeface="Calibri" pitchFamily="34" charset="0"/>
              </a:rPr>
              <a:t> MEMBER FUNCTION </a:t>
            </a:r>
            <a:r>
              <a:rPr lang="de-DE" sz="1800" b="1" dirty="0" err="1">
                <a:latin typeface="+mj-lt"/>
                <a:ea typeface="Calibri" pitchFamily="34" charset="0"/>
                <a:cs typeface="Calibri" pitchFamily="34" charset="0"/>
              </a:rPr>
              <a:t>get_ort</a:t>
            </a:r>
            <a:r>
              <a:rPr lang="de-DE" sz="1800" b="1" dirty="0">
                <a:latin typeface="+mj-lt"/>
                <a:ea typeface="Calibri" pitchFamily="34" charset="0"/>
                <a:cs typeface="Calibri" pitchFamily="34" charset="0"/>
              </a:rPr>
              <a:t> RETURN VARCHAR2 	</a:t>
            </a:r>
          </a:p>
          <a:p>
            <a:pPr marL="344488" indent="-344488">
              <a:defRPr/>
            </a:pPr>
            <a:r>
              <a:rPr lang="de-DE" sz="1800" b="1" dirty="0">
                <a:latin typeface="+mj-lt"/>
                <a:ea typeface="Calibri" pitchFamily="34" charset="0"/>
                <a:cs typeface="Calibri" pitchFamily="34" charset="0"/>
              </a:rPr>
              <a:t>	)  	</a:t>
            </a:r>
            <a:r>
              <a:rPr lang="de-DE" sz="1800" b="1" dirty="0">
                <a:solidFill>
                  <a:srgbClr val="0000CC"/>
                </a:solidFill>
                <a:latin typeface="+mj-lt"/>
                <a:ea typeface="Calibri" pitchFamily="34" charset="0"/>
                <a:cs typeface="Calibri" pitchFamily="34" charset="0"/>
              </a:rPr>
              <a:t>NOT FINAL</a:t>
            </a:r>
            <a:r>
              <a:rPr lang="de-DE" sz="1800" b="1" dirty="0">
                <a:latin typeface="+mj-lt"/>
                <a:ea typeface="Calibri" pitchFamily="34" charset="0"/>
                <a:cs typeface="Calibri" pitchFamily="34" charset="0"/>
              </a:rPr>
              <a:t>; </a:t>
            </a:r>
          </a:p>
          <a:p>
            <a:pPr marL="344488" indent="-344488">
              <a:defRPr/>
            </a:pPr>
            <a:r>
              <a:rPr lang="de-DE" sz="1800" b="1" dirty="0">
                <a:latin typeface="+mj-lt"/>
                <a:ea typeface="Calibri" pitchFamily="34" charset="0"/>
                <a:cs typeface="Calibri" pitchFamily="34" charset="0"/>
              </a:rPr>
              <a:t>/</a:t>
            </a:r>
          </a:p>
          <a:p>
            <a:pPr marL="344488" indent="-344488">
              <a:defRPr/>
            </a:pPr>
            <a:endParaRPr lang="de-DE" sz="1800" b="1" dirty="0">
              <a:latin typeface="+mj-lt"/>
              <a:ea typeface="Calibri" pitchFamily="34" charset="0"/>
              <a:cs typeface="Calibri" pitchFamily="34" charset="0"/>
            </a:endParaRPr>
          </a:p>
          <a:p>
            <a:pPr marL="344488" indent="-344488">
              <a:defRPr/>
            </a:pPr>
            <a:r>
              <a:rPr lang="de-DE" sz="1800" b="1" dirty="0">
                <a:latin typeface="+mj-lt"/>
                <a:ea typeface="Calibri" pitchFamily="34" charset="0"/>
                <a:cs typeface="Calibri" pitchFamily="34" charset="0"/>
              </a:rPr>
              <a:t>CREATE OR REPLACE TYPE </a:t>
            </a:r>
            <a:r>
              <a:rPr lang="de-DE" sz="1800" b="1" dirty="0" err="1">
                <a:latin typeface="+mj-lt"/>
                <a:ea typeface="Calibri" pitchFamily="34" charset="0"/>
                <a:cs typeface="Calibri" pitchFamily="34" charset="0"/>
              </a:rPr>
              <a:t>student_typ</a:t>
            </a: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UNDER </a:t>
            </a:r>
            <a:r>
              <a:rPr lang="de-DE" sz="1800" b="1" dirty="0" err="1">
                <a:solidFill>
                  <a:srgbClr val="0000CC"/>
                </a:solidFill>
                <a:latin typeface="+mj-lt"/>
                <a:ea typeface="Calibri" pitchFamily="34" charset="0"/>
                <a:cs typeface="Calibri" pitchFamily="34" charset="0"/>
              </a:rPr>
              <a:t>person_typ</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a:t>
            </a:r>
            <a:r>
              <a:rPr lang="de-DE" sz="1800" b="1" dirty="0" err="1">
                <a:latin typeface="+mj-lt"/>
                <a:ea typeface="Calibri" pitchFamily="34" charset="0"/>
                <a:cs typeface="Calibri" pitchFamily="34" charset="0"/>
              </a:rPr>
              <a:t>matrikelnr</a:t>
            </a:r>
            <a:r>
              <a:rPr lang="de-DE" sz="1800" b="1" dirty="0">
                <a:latin typeface="+mj-lt"/>
                <a:ea typeface="Calibri" pitchFamily="34" charset="0"/>
                <a:cs typeface="Calibri" pitchFamily="34" charset="0"/>
              </a:rPr>
              <a:t>   NUMBER(15),   fach   VARCHAR2(20),  </a:t>
            </a:r>
            <a:r>
              <a:rPr lang="de-DE" sz="1800" b="1" dirty="0" err="1">
                <a:latin typeface="+mj-lt"/>
                <a:ea typeface="Calibri" pitchFamily="34" charset="0"/>
                <a:cs typeface="Calibri" pitchFamily="34" charset="0"/>
              </a:rPr>
              <a:t>erstsem</a:t>
            </a:r>
            <a:r>
              <a:rPr lang="de-DE" sz="1800" b="1" dirty="0">
                <a:latin typeface="+mj-lt"/>
                <a:ea typeface="Calibri" pitchFamily="34" charset="0"/>
                <a:cs typeface="Calibri" pitchFamily="34" charset="0"/>
              </a:rPr>
              <a:t>   VARCHAR2(6),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MEMBER FUNCTION </a:t>
            </a:r>
            <a:r>
              <a:rPr lang="de-DE" sz="1800" b="1" dirty="0" err="1">
                <a:latin typeface="+mj-lt"/>
                <a:ea typeface="Calibri" pitchFamily="34" charset="0"/>
                <a:cs typeface="Calibri" pitchFamily="34" charset="0"/>
              </a:rPr>
              <a:t>get_anzahl_sem</a:t>
            </a:r>
            <a:r>
              <a:rPr lang="de-DE" sz="1800" b="1" dirty="0">
                <a:latin typeface="+mj-lt"/>
                <a:ea typeface="Calibri" pitchFamily="34" charset="0"/>
                <a:cs typeface="Calibri" pitchFamily="34" charset="0"/>
              </a:rPr>
              <a:t> RETURN NUMBER ,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OVERRIDING</a:t>
            </a:r>
            <a:r>
              <a:rPr lang="de-DE" sz="1800" b="1" dirty="0">
                <a:latin typeface="+mj-lt"/>
                <a:ea typeface="Calibri" pitchFamily="34" charset="0"/>
                <a:cs typeface="Calibri" pitchFamily="34" charset="0"/>
              </a:rPr>
              <a:t> MEMBER FUNCTION </a:t>
            </a:r>
            <a:r>
              <a:rPr lang="de-DE" sz="1800" b="1" dirty="0" err="1">
                <a:latin typeface="+mj-lt"/>
                <a:ea typeface="Calibri" pitchFamily="34" charset="0"/>
                <a:cs typeface="Calibri" pitchFamily="34" charset="0"/>
              </a:rPr>
              <a:t>get_anschrift</a:t>
            </a:r>
            <a:r>
              <a:rPr lang="de-DE" sz="1800" b="1" dirty="0">
                <a:latin typeface="+mj-lt"/>
                <a:ea typeface="Calibri" pitchFamily="34" charset="0"/>
                <a:cs typeface="Calibri" pitchFamily="34" charset="0"/>
              </a:rPr>
              <a:t>  RETURN VARCHAR2 </a:t>
            </a:r>
            <a:br>
              <a:rPr lang="de-DE" sz="1800" b="1" dirty="0">
                <a:latin typeface="+mj-lt"/>
                <a:ea typeface="Calibri" pitchFamily="34" charset="0"/>
                <a:cs typeface="Calibri" pitchFamily="34" charset="0"/>
              </a:rPr>
            </a:br>
            <a:r>
              <a:rPr lang="de-DE" sz="1800" b="1" dirty="0">
                <a:latin typeface="+mj-lt"/>
                <a:ea typeface="Calibri" pitchFamily="34" charset="0"/>
                <a:cs typeface="Calibri" pitchFamily="34" charset="0"/>
              </a:rPr>
              <a:t>) 	</a:t>
            </a:r>
            <a:r>
              <a:rPr lang="de-DE" sz="1800" b="1" dirty="0">
                <a:solidFill>
                  <a:srgbClr val="0000CC"/>
                </a:solidFill>
                <a:latin typeface="+mj-lt"/>
                <a:ea typeface="Calibri" pitchFamily="34" charset="0"/>
                <a:cs typeface="Calibri" pitchFamily="34" charset="0"/>
              </a:rPr>
              <a:t>NOT FINAL</a:t>
            </a:r>
            <a:r>
              <a:rPr lang="de-DE" sz="1800" b="1" dirty="0">
                <a:latin typeface="+mj-lt"/>
                <a:ea typeface="Calibri" pitchFamily="34" charset="0"/>
                <a:cs typeface="Calibri" pitchFamily="34" charset="0"/>
              </a:rPr>
              <a:t>;</a:t>
            </a:r>
          </a:p>
          <a:p>
            <a:pPr marL="344488" indent="-344488">
              <a:defRPr/>
            </a:pPr>
            <a:r>
              <a:rPr lang="de-DE" sz="1800" b="1" dirty="0">
                <a:latin typeface="+mj-lt"/>
                <a:ea typeface="Calibri" pitchFamily="34" charset="0"/>
                <a:cs typeface="Calibri" pitchFamily="34" charset="0"/>
              </a:rPr>
              <a:t>/ </a:t>
            </a:r>
          </a:p>
        </p:txBody>
      </p:sp>
      <p:sp>
        <p:nvSpPr>
          <p:cNvPr id="147478" name="AutoShape 22"/>
          <p:cNvSpPr>
            <a:spLocks/>
          </p:cNvSpPr>
          <p:nvPr/>
        </p:nvSpPr>
        <p:spPr bwMode="auto">
          <a:xfrm>
            <a:off x="3201988" y="3803650"/>
            <a:ext cx="2028825" cy="292100"/>
          </a:xfrm>
          <a:prstGeom prst="accentCallout2">
            <a:avLst>
              <a:gd name="adj1" fmla="val 31718"/>
              <a:gd name="adj2" fmla="val -3009"/>
              <a:gd name="adj3" fmla="val 31718"/>
              <a:gd name="adj4" fmla="val -19060"/>
              <a:gd name="adj5" fmla="val -84139"/>
              <a:gd name="adj6" fmla="val -35801"/>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Supertyp der Hierarchie</a:t>
            </a:r>
          </a:p>
        </p:txBody>
      </p:sp>
      <p:sp>
        <p:nvSpPr>
          <p:cNvPr id="147479" name="AutoShape 23"/>
          <p:cNvSpPr>
            <a:spLocks/>
          </p:cNvSpPr>
          <p:nvPr/>
        </p:nvSpPr>
        <p:spPr bwMode="auto">
          <a:xfrm>
            <a:off x="3036888" y="2143125"/>
            <a:ext cx="2339975" cy="292100"/>
          </a:xfrm>
          <a:prstGeom prst="accentCallout2">
            <a:avLst>
              <a:gd name="adj1" fmla="val 31718"/>
              <a:gd name="adj2" fmla="val -2606"/>
              <a:gd name="adj3" fmla="val 31718"/>
              <a:gd name="adj4" fmla="val -37819"/>
              <a:gd name="adj5" fmla="val 422907"/>
              <a:gd name="adj6" fmla="val -74551"/>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Kein Overriding von get_ort</a:t>
            </a:r>
          </a:p>
        </p:txBody>
      </p:sp>
      <p:sp>
        <p:nvSpPr>
          <p:cNvPr id="147480" name="AutoShape 24"/>
          <p:cNvSpPr>
            <a:spLocks/>
          </p:cNvSpPr>
          <p:nvPr/>
        </p:nvSpPr>
        <p:spPr bwMode="auto">
          <a:xfrm>
            <a:off x="6819900" y="3867150"/>
            <a:ext cx="1471613" cy="292100"/>
          </a:xfrm>
          <a:prstGeom prst="accentCallout2">
            <a:avLst>
              <a:gd name="adj1" fmla="val 31718"/>
              <a:gd name="adj2" fmla="val -4139"/>
              <a:gd name="adj3" fmla="val 31718"/>
              <a:gd name="adj4" fmla="val -39139"/>
              <a:gd name="adj5" fmla="val 190750"/>
              <a:gd name="adj6" fmla="val -75431"/>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Subtyp 1. Level</a:t>
            </a:r>
          </a:p>
        </p:txBody>
      </p:sp>
      <p:sp>
        <p:nvSpPr>
          <p:cNvPr id="147481" name="AutoShape 25"/>
          <p:cNvSpPr>
            <a:spLocks/>
          </p:cNvSpPr>
          <p:nvPr/>
        </p:nvSpPr>
        <p:spPr bwMode="auto">
          <a:xfrm>
            <a:off x="2100263" y="6272213"/>
            <a:ext cx="2028825" cy="292100"/>
          </a:xfrm>
          <a:prstGeom prst="accentCallout2">
            <a:avLst>
              <a:gd name="adj1" fmla="val 31718"/>
              <a:gd name="adj2" fmla="val -3009"/>
              <a:gd name="adj3" fmla="val 31718"/>
              <a:gd name="adj4" fmla="val -13542"/>
              <a:gd name="adj5" fmla="val -177532"/>
              <a:gd name="adj6" fmla="val -25644"/>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Weitere Level möglich</a:t>
            </a:r>
          </a:p>
        </p:txBody>
      </p:sp>
      <p:sp>
        <p:nvSpPr>
          <p:cNvPr id="147482" name="AutoShape 26"/>
          <p:cNvSpPr>
            <a:spLocks/>
          </p:cNvSpPr>
          <p:nvPr/>
        </p:nvSpPr>
        <p:spPr bwMode="auto">
          <a:xfrm>
            <a:off x="5289550" y="6210300"/>
            <a:ext cx="2413000" cy="292100"/>
          </a:xfrm>
          <a:prstGeom prst="accentCallout2">
            <a:avLst>
              <a:gd name="adj1" fmla="val 31718"/>
              <a:gd name="adj2" fmla="val -2528"/>
              <a:gd name="adj3" fmla="val 31718"/>
              <a:gd name="adj4" fmla="val -5903"/>
              <a:gd name="adj5" fmla="val -234361"/>
              <a:gd name="adj6" fmla="val -9431"/>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Overriding von get_anschrift</a:t>
            </a:r>
          </a:p>
        </p:txBody>
      </p:sp>
      <p:sp>
        <p:nvSpPr>
          <p:cNvPr id="147483" name="AutoShape 27"/>
          <p:cNvSpPr>
            <a:spLocks/>
          </p:cNvSpPr>
          <p:nvPr/>
        </p:nvSpPr>
        <p:spPr bwMode="auto">
          <a:xfrm>
            <a:off x="7154863" y="5540375"/>
            <a:ext cx="1325562" cy="539750"/>
          </a:xfrm>
          <a:prstGeom prst="accentCallout2">
            <a:avLst>
              <a:gd name="adj1" fmla="val 16861"/>
              <a:gd name="adj2" fmla="val -4611"/>
              <a:gd name="adj3" fmla="val 16861"/>
              <a:gd name="adj4" fmla="val -10181"/>
              <a:gd name="adj5" fmla="val -107259"/>
              <a:gd name="adj6" fmla="val -16139"/>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Neue Attribute </a:t>
            </a:r>
            <a:br>
              <a:rPr lang="de-DE" altLang="de-DE" sz="1400">
                <a:latin typeface="Arial" panose="020B0604020202020204" pitchFamily="34" charset="0"/>
              </a:rPr>
            </a:br>
            <a:r>
              <a:rPr lang="de-DE" altLang="de-DE" sz="1400">
                <a:latin typeface="Arial" panose="020B0604020202020204" pitchFamily="34" charset="0"/>
              </a:rPr>
              <a:t>und Methoden</a:t>
            </a:r>
          </a:p>
        </p:txBody>
      </p:sp>
      <p:sp>
        <p:nvSpPr>
          <p:cNvPr id="10" name="Titel 9"/>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Vererbung : Beispiel</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77"/>
                                        </p:tgtEl>
                                        <p:attrNameLst>
                                          <p:attrName>style.visibility</p:attrName>
                                        </p:attrNameLst>
                                      </p:cBhvr>
                                      <p:to>
                                        <p:strVal val="visible"/>
                                      </p:to>
                                    </p:set>
                                    <p:anim calcmode="lin" valueType="num">
                                      <p:cBhvr additive="base">
                                        <p:cTn id="7" dur="500" fill="hold"/>
                                        <p:tgtEl>
                                          <p:spTgt spid="147477"/>
                                        </p:tgtEl>
                                        <p:attrNameLst>
                                          <p:attrName>ppt_x</p:attrName>
                                        </p:attrNameLst>
                                      </p:cBhvr>
                                      <p:tavLst>
                                        <p:tav tm="0">
                                          <p:val>
                                            <p:strVal val="0-#ppt_w/2"/>
                                          </p:val>
                                        </p:tav>
                                        <p:tav tm="100000">
                                          <p:val>
                                            <p:strVal val="#ppt_x"/>
                                          </p:val>
                                        </p:tav>
                                      </p:tavLst>
                                    </p:anim>
                                    <p:anim calcmode="lin" valueType="num">
                                      <p:cBhvr additive="base">
                                        <p:cTn id="8" dur="500" fill="hold"/>
                                        <p:tgtEl>
                                          <p:spTgt spid="1474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7478"/>
                                        </p:tgtEl>
                                        <p:attrNameLst>
                                          <p:attrName>style.visibility</p:attrName>
                                        </p:attrNameLst>
                                      </p:cBhvr>
                                      <p:to>
                                        <p:strVal val="visible"/>
                                      </p:to>
                                    </p:set>
                                    <p:animEffect transition="in" filter="wipe(left)">
                                      <p:cBhvr>
                                        <p:cTn id="13" dur="500"/>
                                        <p:tgtEl>
                                          <p:spTgt spid="14747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7479"/>
                                        </p:tgtEl>
                                        <p:attrNameLst>
                                          <p:attrName>style.visibility</p:attrName>
                                        </p:attrNameLst>
                                      </p:cBhvr>
                                      <p:to>
                                        <p:strVal val="visible"/>
                                      </p:to>
                                    </p:set>
                                    <p:animEffect transition="in" filter="wipe(left)">
                                      <p:cBhvr>
                                        <p:cTn id="18" dur="500"/>
                                        <p:tgtEl>
                                          <p:spTgt spid="14747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7480"/>
                                        </p:tgtEl>
                                        <p:attrNameLst>
                                          <p:attrName>style.visibility</p:attrName>
                                        </p:attrNameLst>
                                      </p:cBhvr>
                                      <p:to>
                                        <p:strVal val="visible"/>
                                      </p:to>
                                    </p:set>
                                    <p:animEffect transition="in" filter="wipe(left)">
                                      <p:cBhvr>
                                        <p:cTn id="23" dur="500"/>
                                        <p:tgtEl>
                                          <p:spTgt spid="14748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7481"/>
                                        </p:tgtEl>
                                        <p:attrNameLst>
                                          <p:attrName>style.visibility</p:attrName>
                                        </p:attrNameLst>
                                      </p:cBhvr>
                                      <p:to>
                                        <p:strVal val="visible"/>
                                      </p:to>
                                    </p:set>
                                    <p:animEffect transition="in" filter="wipe(left)">
                                      <p:cBhvr>
                                        <p:cTn id="28" dur="500"/>
                                        <p:tgtEl>
                                          <p:spTgt spid="14748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7482"/>
                                        </p:tgtEl>
                                        <p:attrNameLst>
                                          <p:attrName>style.visibility</p:attrName>
                                        </p:attrNameLst>
                                      </p:cBhvr>
                                      <p:to>
                                        <p:strVal val="visible"/>
                                      </p:to>
                                    </p:set>
                                    <p:animEffect transition="in" filter="wipe(left)">
                                      <p:cBhvr>
                                        <p:cTn id="33" dur="500"/>
                                        <p:tgtEl>
                                          <p:spTgt spid="14748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7483"/>
                                        </p:tgtEl>
                                        <p:attrNameLst>
                                          <p:attrName>style.visibility</p:attrName>
                                        </p:attrNameLst>
                                      </p:cBhvr>
                                      <p:to>
                                        <p:strVal val="visible"/>
                                      </p:to>
                                    </p:set>
                                    <p:animEffect transition="in" filter="wipe(left)">
                                      <p:cBhvr>
                                        <p:cTn id="38" dur="500"/>
                                        <p:tgtEl>
                                          <p:spTgt spid="147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7" grpId="0" autoUpdateAnimBg="0"/>
      <p:bldP spid="147478" grpId="0" animBg="1" autoUpdateAnimBg="0"/>
      <p:bldP spid="147479" grpId="0" animBg="1" autoUpdateAnimBg="0"/>
      <p:bldP spid="147480" grpId="0" animBg="1" autoUpdateAnimBg="0"/>
      <p:bldP spid="147481" grpId="0" animBg="1" autoUpdateAnimBg="0"/>
      <p:bldP spid="147482" grpId="0" animBg="1" autoUpdateAnimBg="0"/>
      <p:bldP spid="147483" grpId="0" animBg="1"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AutoShape 20"/>
          <p:cNvSpPr>
            <a:spLocks noChangeArrowheads="1"/>
          </p:cNvSpPr>
          <p:nvPr/>
        </p:nvSpPr>
        <p:spPr bwMode="auto">
          <a:xfrm>
            <a:off x="755650" y="3500438"/>
            <a:ext cx="6842125" cy="798512"/>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sz="1800">
              <a:latin typeface="Arial" panose="020B0604020202020204" pitchFamily="34" charset="0"/>
            </a:endParaRPr>
          </a:p>
        </p:txBody>
      </p:sp>
      <p:sp>
        <p:nvSpPr>
          <p:cNvPr id="110595" name="Rectangle 22"/>
          <p:cNvSpPr>
            <a:spLocks noChangeArrowheads="1"/>
          </p:cNvSpPr>
          <p:nvPr/>
        </p:nvSpPr>
        <p:spPr bwMode="auto">
          <a:xfrm>
            <a:off x="857250" y="1643063"/>
            <a:ext cx="7721600" cy="4783137"/>
          </a:xfrm>
          <a:prstGeom prst="rect">
            <a:avLst/>
          </a:prstGeom>
          <a:noFill/>
          <a:ln w="9525">
            <a:noFill/>
            <a:miter lim="800000"/>
            <a:headEnd/>
            <a:tailEnd/>
          </a:ln>
        </p:spPr>
        <p:txBody>
          <a:bodyPr>
            <a:spAutoFit/>
          </a:bodyPr>
          <a:lstStyle/>
          <a:p>
            <a:pPr marL="344488" indent="-344488">
              <a:spcBef>
                <a:spcPct val="50000"/>
              </a:spcBef>
              <a:buFontTx/>
              <a:buChar char="•"/>
              <a:defRPr/>
            </a:pPr>
            <a:r>
              <a:rPr lang="de-DE" dirty="0">
                <a:latin typeface="+mj-lt"/>
                <a:ea typeface="Calibri" pitchFamily="34" charset="0"/>
                <a:cs typeface="Calibri" pitchFamily="34" charset="0"/>
              </a:rPr>
              <a:t>Benutzerdefinierte Datentypen:</a:t>
            </a:r>
            <a:br>
              <a:rPr lang="de-DE" dirty="0">
                <a:latin typeface="+mj-lt"/>
                <a:ea typeface="Calibri" pitchFamily="34" charset="0"/>
                <a:cs typeface="Calibri" pitchFamily="34" charset="0"/>
              </a:rPr>
            </a:b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user</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defined</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object</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types</a:t>
            </a:r>
            <a:r>
              <a:rPr lang="de-DE" dirty="0">
                <a:latin typeface="+mj-lt"/>
                <a:ea typeface="Calibri" pitchFamily="34" charset="0"/>
                <a:cs typeface="Calibri" pitchFamily="34" charset="0"/>
                <a:sym typeface="Wingdings" pitchFamily="2" charset="2"/>
              </a:rPr>
              <a:t> </a:t>
            </a: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Klassen und Methoden: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Vererbung: SQL type </a:t>
            </a:r>
            <a:r>
              <a:rPr lang="de-DE" dirty="0" err="1">
                <a:latin typeface="+mj-lt"/>
                <a:ea typeface="Calibri" pitchFamily="34" charset="0"/>
                <a:cs typeface="Calibri" pitchFamily="34" charset="0"/>
                <a:sym typeface="Wingdings" pitchFamily="2" charset="2"/>
              </a:rPr>
              <a:t>inheritance</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Spezialisierte Beziehungen: </a:t>
            </a:r>
            <a:r>
              <a:rPr lang="de-DE" dirty="0" err="1">
                <a:latin typeface="+mj-lt"/>
                <a:ea typeface="Calibri" pitchFamily="34" charset="0"/>
                <a:cs typeface="Calibri" pitchFamily="34" charset="0"/>
                <a:sym typeface="Wingdings" pitchFamily="2" charset="2"/>
              </a:rPr>
              <a:t>ref</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Schnittstelle zwischen R + OR-DBMS:</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views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Komplexe Datentypen: </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collections</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varray</a:t>
            </a:r>
            <a:r>
              <a:rPr lang="de-DE" dirty="0">
                <a:latin typeface="+mj-lt"/>
                <a:ea typeface="Calibri" pitchFamily="34" charset="0"/>
                <a:cs typeface="Calibri" pitchFamily="34" charset="0"/>
                <a:sym typeface="Wingdings" pitchFamily="2" charset="2"/>
              </a:rPr>
              <a:t> + </a:t>
            </a:r>
            <a:r>
              <a:rPr lang="de-DE" dirty="0" err="1">
                <a:latin typeface="+mj-lt"/>
                <a:ea typeface="Calibri" pitchFamily="34" charset="0"/>
                <a:cs typeface="Calibri" pitchFamily="34" charset="0"/>
                <a:sym typeface="Wingdings" pitchFamily="2" charset="2"/>
              </a:rPr>
              <a:t>nested</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20000"/>
              </a:spcBef>
              <a:buFontTx/>
              <a:buChar char="•"/>
              <a:defRPr/>
            </a:pPr>
            <a:endParaRPr lang="de-DE" dirty="0">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5"/>
          <p:cNvSpPr>
            <a:spLocks noGrp="1"/>
          </p:cNvSpPr>
          <p:nvPr>
            <p:ph type="title"/>
          </p:nvPr>
        </p:nvSpPr>
        <p:spPr/>
        <p:txBody>
          <a:bodyPr/>
          <a:lstStyle/>
          <a:p>
            <a:r>
              <a:rPr lang="de-CH" altLang="de-DE"/>
              <a:t>IS-A Beziehungen / Vererbungsbeziehung</a:t>
            </a:r>
          </a:p>
        </p:txBody>
      </p:sp>
      <p:sp>
        <p:nvSpPr>
          <p:cNvPr id="5" name="Fußzeilenplatzhalter 4"/>
          <p:cNvSpPr>
            <a:spLocks noGrp="1"/>
          </p:cNvSpPr>
          <p:nvPr>
            <p:ph type="ftr" sz="quarter" idx="10"/>
          </p:nvPr>
        </p:nvSpPr>
        <p:spPr/>
        <p:txBody>
          <a:bodyPr/>
          <a:lstStyle/>
          <a:p>
            <a:pPr>
              <a:defRPr/>
            </a:pPr>
            <a:r>
              <a:rPr lang="en-US"/>
              <a:t>Lukas Müller</a:t>
            </a:r>
          </a:p>
        </p:txBody>
      </p:sp>
      <p:sp>
        <p:nvSpPr>
          <p:cNvPr id="4" name="Foliennummernplatzhalter 3"/>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08F13FA8-D654-46A0-85BF-EAE1EE8BFDE4}" type="slidenum">
              <a:rPr kumimoji="0" lang="en-US" altLang="de-DE" sz="1000">
                <a:solidFill>
                  <a:srgbClr val="FFFFFF"/>
                </a:solidFill>
                <a:latin typeface="Tw Cen MT" panose="020B0602020104020603" pitchFamily="34" charset="0"/>
              </a:rPr>
              <a:pPr/>
              <a:t>18</a:t>
            </a:fld>
            <a:endParaRPr kumimoji="0" lang="en-US" altLang="de-DE" sz="1000">
              <a:solidFill>
                <a:srgbClr val="FFFFFF"/>
              </a:solidFill>
              <a:latin typeface="Tw Cen MT" panose="020B0602020104020603" pitchFamily="34" charset="0"/>
            </a:endParaRPr>
          </a:p>
        </p:txBody>
      </p:sp>
      <p:pic>
        <p:nvPicPr>
          <p:cNvPr id="276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557338"/>
            <a:ext cx="4895850"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Inhaltsplatzhalter 5"/>
          <p:cNvSpPr txBox="1">
            <a:spLocks/>
          </p:cNvSpPr>
          <p:nvPr/>
        </p:nvSpPr>
        <p:spPr>
          <a:xfrm>
            <a:off x="250825" y="5373688"/>
            <a:ext cx="8713788" cy="1295400"/>
          </a:xfrm>
          <a:prstGeom prst="rect">
            <a:avLst/>
          </a:prstGeom>
        </p:spPr>
        <p:txBody>
          <a:bodyPr/>
          <a:lstStyle/>
          <a:p>
            <a:pPr marL="1588" indent="-1588">
              <a:spcBef>
                <a:spcPts val="700"/>
              </a:spcBef>
              <a:buClr>
                <a:schemeClr val="accent2"/>
              </a:buClr>
              <a:buSzPct val="60000"/>
              <a:defRPr/>
            </a:pPr>
            <a:r>
              <a:rPr kumimoji="0" lang="de-CH" sz="1800" dirty="0">
                <a:latin typeface="+mn-lt"/>
              </a:rPr>
              <a:t>Das obige Beispiel drückt aus, dass sowohl Angestellte als auch Arbeiter Personen</a:t>
            </a:r>
          </a:p>
          <a:p>
            <a:pPr marL="1588" indent="-1588">
              <a:spcBef>
                <a:spcPts val="700"/>
              </a:spcBef>
              <a:buClr>
                <a:schemeClr val="accent2"/>
              </a:buClr>
              <a:buSzPct val="60000"/>
              <a:defRPr/>
            </a:pPr>
            <a:r>
              <a:rPr kumimoji="0" lang="de-CH" sz="1800" dirty="0">
                <a:latin typeface="+mn-lt"/>
              </a:rPr>
              <a:t>mit Name, Vorname und Geburtsdatum sind. Jeder Arbeiter/Angestellte ist mit einer</a:t>
            </a:r>
          </a:p>
          <a:p>
            <a:pPr marL="1588" indent="-1588">
              <a:spcBef>
                <a:spcPts val="700"/>
              </a:spcBef>
              <a:buClr>
                <a:schemeClr val="accent2"/>
              </a:buClr>
              <a:buSzPct val="60000"/>
              <a:defRPr/>
            </a:pPr>
            <a:r>
              <a:rPr kumimoji="0" lang="de-CH" sz="1800" dirty="0">
                <a:latin typeface="+mn-lt"/>
              </a:rPr>
              <a:t>Entität des Typs Person verbunden, welche die gemeinsamen Attribute aufnimmt.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9"/>
          <p:cNvSpPr>
            <a:spLocks noChangeArrowheads="1"/>
          </p:cNvSpPr>
          <p:nvPr/>
        </p:nvSpPr>
        <p:spPr bwMode="auto">
          <a:xfrm>
            <a:off x="285750" y="500063"/>
            <a:ext cx="85391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11619" name="Rectangle 20"/>
          <p:cNvSpPr>
            <a:spLocks noChangeArrowheads="1"/>
          </p:cNvSpPr>
          <p:nvPr/>
        </p:nvSpPr>
        <p:spPr bwMode="auto">
          <a:xfrm>
            <a:off x="395288" y="1628775"/>
            <a:ext cx="8501062" cy="4773613"/>
          </a:xfrm>
          <a:prstGeom prst="rect">
            <a:avLst/>
          </a:prstGeom>
          <a:noFill/>
          <a:ln w="9525">
            <a:noFill/>
            <a:miter lim="800000"/>
            <a:headEnd/>
            <a:tailEnd/>
          </a:ln>
        </p:spPr>
        <p:txBody>
          <a:bodyPr>
            <a:spAutoFit/>
          </a:bodyPr>
          <a:lstStyle/>
          <a:p>
            <a:pPr marL="344488" indent="-344488">
              <a:lnSpc>
                <a:spcPct val="90000"/>
              </a:lnSpc>
              <a:spcBef>
                <a:spcPct val="50000"/>
              </a:spcBef>
              <a:buFontTx/>
              <a:buChar char="•"/>
              <a:defRPr/>
            </a:pPr>
            <a:r>
              <a:rPr lang="de-DE" sz="1800" dirty="0">
                <a:latin typeface="+mj-lt"/>
                <a:ea typeface="Calibri" pitchFamily="34" charset="0"/>
                <a:cs typeface="Calibri" pitchFamily="34" charset="0"/>
              </a:rPr>
              <a:t>Ein ‘REF‘ ist ein </a:t>
            </a:r>
            <a:r>
              <a:rPr lang="de-DE" sz="1800" dirty="0">
                <a:solidFill>
                  <a:srgbClr val="0000CC"/>
                </a:solidFill>
                <a:latin typeface="+mj-lt"/>
                <a:ea typeface="Calibri" pitchFamily="34" charset="0"/>
                <a:cs typeface="Calibri" pitchFamily="34" charset="0"/>
              </a:rPr>
              <a:t>logischer </a:t>
            </a:r>
            <a:r>
              <a:rPr lang="de-DE" sz="1800" dirty="0" err="1">
                <a:solidFill>
                  <a:srgbClr val="0000CC"/>
                </a:solidFill>
                <a:latin typeface="+mj-lt"/>
                <a:ea typeface="Calibri" pitchFamily="34" charset="0"/>
                <a:cs typeface="Calibri" pitchFamily="34" charset="0"/>
              </a:rPr>
              <a:t>Pointer</a:t>
            </a:r>
            <a:r>
              <a:rPr lang="de-DE" sz="1800" dirty="0">
                <a:latin typeface="+mj-lt"/>
                <a:ea typeface="Calibri" pitchFamily="34" charset="0"/>
                <a:cs typeface="Calibri" pitchFamily="34" charset="0"/>
              </a:rPr>
              <a:t> auf ein Zeilenobjekt </a:t>
            </a:r>
          </a:p>
          <a:p>
            <a:pPr marL="344488" indent="-344488">
              <a:lnSpc>
                <a:spcPct val="90000"/>
              </a:lnSpc>
              <a:spcBef>
                <a:spcPct val="50000"/>
              </a:spcBef>
              <a:buFontTx/>
              <a:buChar char="•"/>
              <a:defRPr/>
            </a:pPr>
            <a:r>
              <a:rPr lang="de-DE" sz="1800" dirty="0">
                <a:latin typeface="+mj-lt"/>
                <a:ea typeface="Calibri" pitchFamily="34" charset="0"/>
                <a:cs typeface="Calibri" pitchFamily="34" charset="0"/>
              </a:rPr>
              <a:t>Realisiert als vordefinierter, </a:t>
            </a:r>
            <a:r>
              <a:rPr lang="de-DE" sz="1800" dirty="0" err="1">
                <a:latin typeface="+mj-lt"/>
                <a:ea typeface="Calibri" pitchFamily="34" charset="0"/>
                <a:cs typeface="Calibri" pitchFamily="34" charset="0"/>
              </a:rPr>
              <a:t>built</a:t>
            </a:r>
            <a:r>
              <a:rPr lang="de-DE" sz="1800" dirty="0">
                <a:latin typeface="+mj-lt"/>
                <a:ea typeface="Calibri" pitchFamily="34" charset="0"/>
                <a:cs typeface="Calibri" pitchFamily="34" charset="0"/>
              </a:rPr>
              <a:t>-in Datentyp: REF</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Container für OIDs</a:t>
            </a:r>
          </a:p>
          <a:p>
            <a:pPr marL="344488" indent="-344488">
              <a:lnSpc>
                <a:spcPct val="90000"/>
              </a:lnSpc>
              <a:spcBef>
                <a:spcPct val="50000"/>
              </a:spcBef>
              <a:buFontTx/>
              <a:buChar char="•"/>
              <a:defRPr/>
            </a:pPr>
            <a:r>
              <a:rPr lang="de-DE" sz="1800" dirty="0">
                <a:latin typeface="+mj-lt"/>
                <a:ea typeface="Calibri" pitchFamily="34" charset="0"/>
                <a:cs typeface="Calibri" pitchFamily="34" charset="0"/>
              </a:rPr>
              <a:t>Modelliert </a:t>
            </a:r>
            <a:r>
              <a:rPr lang="de-DE" sz="1800" dirty="0">
                <a:solidFill>
                  <a:srgbClr val="0000CC"/>
                </a:solidFill>
                <a:latin typeface="+mj-lt"/>
                <a:ea typeface="Calibri" pitchFamily="34" charset="0"/>
                <a:cs typeface="Calibri" pitchFamily="34" charset="0"/>
              </a:rPr>
              <a:t>1:n Beziehungen</a:t>
            </a:r>
            <a:r>
              <a:rPr lang="de-DE" sz="1800" dirty="0">
                <a:latin typeface="+mj-lt"/>
                <a:ea typeface="Calibri" pitchFamily="34" charset="0"/>
                <a:cs typeface="Calibri" pitchFamily="34" charset="0"/>
              </a:rPr>
              <a:t> zwischen Objekten</a:t>
            </a:r>
          </a:p>
          <a:p>
            <a:pPr marL="344488" indent="-344488">
              <a:lnSpc>
                <a:spcPct val="90000"/>
              </a:lnSpc>
              <a:spcBef>
                <a:spcPct val="50000"/>
              </a:spcBef>
              <a:buFontTx/>
              <a:buChar char="•"/>
              <a:defRPr/>
            </a:pPr>
            <a:r>
              <a:rPr lang="de-DE" sz="1800" dirty="0">
                <a:latin typeface="+mj-lt"/>
                <a:ea typeface="Calibri" pitchFamily="34" charset="0"/>
                <a:cs typeface="Calibri" pitchFamily="34" charset="0"/>
              </a:rPr>
              <a:t>Ersetzt vielfach </a:t>
            </a:r>
            <a:r>
              <a:rPr lang="de-DE" sz="1800" dirty="0" err="1">
                <a:latin typeface="+mj-lt"/>
                <a:ea typeface="Calibri" pitchFamily="34" charset="0"/>
                <a:cs typeface="Calibri" pitchFamily="34" charset="0"/>
              </a:rPr>
              <a:t>Foreign</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Keys</a:t>
            </a:r>
            <a:r>
              <a:rPr lang="de-DE" sz="1800" dirty="0">
                <a:latin typeface="+mj-lt"/>
                <a:ea typeface="Calibri" pitchFamily="34" charset="0"/>
                <a:cs typeface="Calibri" pitchFamily="34" charset="0"/>
              </a:rPr>
              <a:t>: </a:t>
            </a:r>
          </a:p>
          <a:p>
            <a:pPr marL="741363" lvl="1" indent="-282575">
              <a:lnSpc>
                <a:spcPct val="90000"/>
              </a:lnSpc>
              <a:spcBef>
                <a:spcPct val="20000"/>
              </a:spcBef>
              <a:buFontTx/>
              <a:buChar char="–"/>
              <a:defRPr/>
            </a:pPr>
            <a:r>
              <a:rPr lang="de-DE" sz="1800" dirty="0">
                <a:latin typeface="+mj-lt"/>
                <a:ea typeface="Calibri" pitchFamily="34" charset="0"/>
                <a:cs typeface="Calibri" pitchFamily="34" charset="0"/>
              </a:rPr>
              <a:t>Oracle führt </a:t>
            </a:r>
            <a:r>
              <a:rPr lang="de-DE" sz="1800" dirty="0" err="1">
                <a:latin typeface="+mj-lt"/>
                <a:ea typeface="Calibri" pitchFamily="34" charset="0"/>
                <a:cs typeface="Calibri" pitchFamily="34" charset="0"/>
              </a:rPr>
              <a:t>Join</a:t>
            </a:r>
            <a:r>
              <a:rPr lang="de-DE" sz="1800" dirty="0">
                <a:latin typeface="+mj-lt"/>
                <a:ea typeface="Calibri" pitchFamily="34" charset="0"/>
                <a:cs typeface="Calibri" pitchFamily="34" charset="0"/>
              </a:rPr>
              <a:t> automatisch durch;</a:t>
            </a:r>
          </a:p>
          <a:p>
            <a:pPr marL="741363" lvl="1" indent="-282575">
              <a:lnSpc>
                <a:spcPct val="90000"/>
              </a:lnSpc>
              <a:spcBef>
                <a:spcPct val="20000"/>
              </a:spcBef>
              <a:buFontTx/>
              <a:buChar char="–"/>
              <a:defRPr/>
            </a:pPr>
            <a:r>
              <a:rPr lang="de-DE" sz="1800" dirty="0">
                <a:latin typeface="+mj-lt"/>
                <a:ea typeface="Calibri" pitchFamily="34" charset="0"/>
                <a:cs typeface="Calibri" pitchFamily="34" charset="0"/>
              </a:rPr>
              <a:t>manchmal sogar gar nicht notwendig</a:t>
            </a:r>
          </a:p>
          <a:p>
            <a:pPr marL="344488" indent="-344488">
              <a:lnSpc>
                <a:spcPct val="90000"/>
              </a:lnSpc>
              <a:spcBef>
                <a:spcPct val="50000"/>
              </a:spcBef>
              <a:buFontTx/>
              <a:buChar char="•"/>
              <a:defRPr/>
            </a:pPr>
            <a:r>
              <a:rPr lang="de-DE" sz="1800" dirty="0">
                <a:latin typeface="+mj-lt"/>
                <a:ea typeface="Calibri" pitchFamily="34" charset="0"/>
                <a:cs typeface="Calibri" pitchFamily="34" charset="0"/>
              </a:rPr>
              <a:t>Navigation entlang der </a:t>
            </a:r>
            <a:r>
              <a:rPr lang="de-DE" sz="1800" dirty="0" err="1">
                <a:latin typeface="+mj-lt"/>
                <a:ea typeface="Calibri" pitchFamily="34" charset="0"/>
                <a:cs typeface="Calibri" pitchFamily="34" charset="0"/>
              </a:rPr>
              <a:t>Pointer</a:t>
            </a:r>
            <a:r>
              <a:rPr lang="de-DE" sz="1800" dirty="0">
                <a:latin typeface="+mj-lt"/>
                <a:ea typeface="Calibri" pitchFamily="34" charset="0"/>
                <a:cs typeface="Calibri" pitchFamily="34" charset="0"/>
              </a:rPr>
              <a:t>: Punktnotation</a:t>
            </a:r>
          </a:p>
          <a:p>
            <a:pPr marL="344488" indent="-344488">
              <a:lnSpc>
                <a:spcPct val="90000"/>
              </a:lnSpc>
              <a:spcBef>
                <a:spcPct val="50000"/>
              </a:spcBef>
              <a:buFontTx/>
              <a:buChar char="•"/>
              <a:defRPr/>
            </a:pPr>
            <a:r>
              <a:rPr lang="de-DE" sz="1800" dirty="0">
                <a:latin typeface="+mj-lt"/>
                <a:ea typeface="Calibri" pitchFamily="34" charset="0"/>
                <a:cs typeface="Calibri" pitchFamily="34" charset="0"/>
              </a:rPr>
              <a:t>Syntax </a:t>
            </a:r>
            <a:r>
              <a:rPr lang="de-DE" sz="1800" dirty="0" err="1">
                <a:latin typeface="+mj-lt"/>
                <a:ea typeface="Calibri" pitchFamily="34" charset="0"/>
                <a:cs typeface="Calibri" pitchFamily="34" charset="0"/>
              </a:rPr>
              <a:t>ref</a:t>
            </a:r>
            <a:r>
              <a:rPr lang="de-DE" sz="1800" dirty="0">
                <a:latin typeface="+mj-lt"/>
                <a:ea typeface="Calibri" pitchFamily="34" charset="0"/>
                <a:cs typeface="Calibri" pitchFamily="34" charset="0"/>
              </a:rPr>
              <a:t>-Funktion:</a:t>
            </a:r>
            <a:r>
              <a:rPr lang="de-DE" sz="1800" b="1" dirty="0">
                <a:latin typeface="+mj-lt"/>
                <a:ea typeface="Calibri" pitchFamily="34" charset="0"/>
                <a:cs typeface="Calibri" pitchFamily="34" charset="0"/>
              </a:rPr>
              <a:t> </a:t>
            </a:r>
            <a:r>
              <a:rPr lang="de-DE" sz="1800" dirty="0" err="1">
                <a:latin typeface="+mj-lt"/>
                <a:ea typeface="Calibri" pitchFamily="34" charset="0"/>
                <a:cs typeface="Calibri" pitchFamily="34" charset="0"/>
              </a:rPr>
              <a:t>ref</a:t>
            </a:r>
            <a:r>
              <a:rPr lang="de-DE" sz="1800" dirty="0">
                <a:latin typeface="+mj-lt"/>
                <a:ea typeface="Calibri" pitchFamily="34" charset="0"/>
                <a:cs typeface="Calibri" pitchFamily="34" charset="0"/>
              </a:rPr>
              <a:t>::=</a:t>
            </a:r>
            <a:r>
              <a:rPr lang="de-DE" sz="1800" b="1" dirty="0">
                <a:latin typeface="+mj-lt"/>
                <a:ea typeface="Calibri" pitchFamily="34" charset="0"/>
                <a:cs typeface="Calibri" pitchFamily="34" charset="0"/>
              </a:rPr>
              <a:t> REF</a:t>
            </a:r>
            <a:r>
              <a:rPr lang="de-DE" sz="1800" dirty="0">
                <a:latin typeface="+mj-lt"/>
                <a:ea typeface="Calibri" pitchFamily="34" charset="0"/>
                <a:cs typeface="Calibri" pitchFamily="34" charset="0"/>
              </a:rPr>
              <a:t> ( {</a:t>
            </a:r>
            <a:r>
              <a:rPr lang="de-DE" sz="1800" i="1" dirty="0">
                <a:latin typeface="+mj-lt"/>
                <a:ea typeface="Calibri" pitchFamily="34" charset="0"/>
                <a:cs typeface="Calibri" pitchFamily="34" charset="0"/>
              </a:rPr>
              <a:t>&lt;</a:t>
            </a:r>
            <a:r>
              <a:rPr lang="de-DE" sz="1800" i="1" dirty="0" err="1">
                <a:latin typeface="+mj-lt"/>
                <a:ea typeface="Calibri" pitchFamily="34" charset="0"/>
                <a:cs typeface="Calibri" pitchFamily="34" charset="0"/>
              </a:rPr>
              <a:t>table_name</a:t>
            </a:r>
            <a:r>
              <a:rPr lang="de-DE" sz="1800" i="1" dirty="0">
                <a:latin typeface="+mj-lt"/>
                <a:ea typeface="Calibri" pitchFamily="34" charset="0"/>
                <a:cs typeface="Calibri" pitchFamily="34" charset="0"/>
              </a:rPr>
              <a:t>&gt; | &lt;</a:t>
            </a:r>
            <a:r>
              <a:rPr lang="de-DE" sz="1800" i="1" dirty="0" err="1">
                <a:latin typeface="+mj-lt"/>
                <a:ea typeface="Calibri" pitchFamily="34" charset="0"/>
                <a:cs typeface="Calibri" pitchFamily="34" charset="0"/>
              </a:rPr>
              <a:t>table_alias</a:t>
            </a:r>
            <a:r>
              <a:rPr lang="de-DE" sz="1800" i="1" dirty="0">
                <a:latin typeface="+mj-lt"/>
                <a:ea typeface="Calibri" pitchFamily="34" charset="0"/>
                <a:cs typeface="Calibri" pitchFamily="34" charset="0"/>
              </a:rPr>
              <a:t>&gt;</a:t>
            </a:r>
            <a:r>
              <a:rPr lang="de-DE" sz="1800" dirty="0">
                <a:latin typeface="+mj-lt"/>
                <a:ea typeface="Calibri" pitchFamily="34" charset="0"/>
                <a:cs typeface="Calibri" pitchFamily="34" charset="0"/>
              </a:rPr>
              <a:t>} )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nur angewendet auf </a:t>
            </a:r>
            <a:r>
              <a:rPr lang="de-DE" sz="1800" dirty="0" err="1">
                <a:latin typeface="+mj-lt"/>
                <a:ea typeface="Calibri" pitchFamily="34" charset="0"/>
                <a:cs typeface="Calibri" pitchFamily="34" charset="0"/>
              </a:rPr>
              <a:t>object</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tables</a:t>
            </a:r>
            <a:r>
              <a:rPr lang="de-DE" sz="1800" dirty="0">
                <a:latin typeface="+mj-lt"/>
                <a:ea typeface="Calibri" pitchFamily="34" charset="0"/>
                <a:cs typeface="Calibri" pitchFamily="34" charset="0"/>
              </a:rPr>
              <a:t>/</a:t>
            </a:r>
            <a:r>
              <a:rPr lang="de-DE" sz="1800" dirty="0" err="1">
                <a:latin typeface="+mj-lt"/>
                <a:ea typeface="Calibri" pitchFamily="34" charset="0"/>
                <a:cs typeface="Calibri" pitchFamily="34" charset="0"/>
              </a:rPr>
              <a:t>views</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liefert Wert des REF-</a:t>
            </a:r>
            <a:r>
              <a:rPr lang="de-DE" sz="1800" dirty="0" err="1">
                <a:latin typeface="+mj-lt"/>
                <a:ea typeface="Calibri" pitchFamily="34" charset="0"/>
                <a:cs typeface="Calibri" pitchFamily="34" charset="0"/>
              </a:rPr>
              <a:t>Pointers</a:t>
            </a:r>
            <a:r>
              <a:rPr lang="de-DE" sz="1800" dirty="0">
                <a:latin typeface="+mj-lt"/>
                <a:ea typeface="Calibri" pitchFamily="34" charset="0"/>
                <a:cs typeface="Calibri" pitchFamily="34" charset="0"/>
              </a:rPr>
              <a:t> (OID des </a:t>
            </a:r>
            <a:r>
              <a:rPr lang="de-DE" sz="1800" dirty="0" err="1">
                <a:latin typeface="+mj-lt"/>
                <a:ea typeface="Calibri" pitchFamily="34" charset="0"/>
                <a:cs typeface="Calibri" pitchFamily="34" charset="0"/>
              </a:rPr>
              <a:t>referenz</a:t>
            </a:r>
            <a:r>
              <a:rPr lang="de-DE" sz="1800" dirty="0">
                <a:latin typeface="+mj-lt"/>
                <a:ea typeface="Calibri" pitchFamily="34" charset="0"/>
                <a:cs typeface="Calibri" pitchFamily="34" charset="0"/>
              </a:rPr>
              <a:t>. Objekts) zurück</a:t>
            </a:r>
          </a:p>
          <a:p>
            <a:pPr marL="344488" indent="-344488">
              <a:lnSpc>
                <a:spcPct val="90000"/>
              </a:lnSpc>
              <a:spcBef>
                <a:spcPct val="50000"/>
              </a:spcBef>
              <a:buClr>
                <a:schemeClr val="tx1"/>
              </a:buClr>
              <a:buFontTx/>
              <a:buChar char="•"/>
              <a:defRPr/>
            </a:pPr>
            <a:r>
              <a:rPr lang="de-DE" sz="1800" dirty="0" err="1">
                <a:solidFill>
                  <a:srgbClr val="0000CC"/>
                </a:solidFill>
                <a:latin typeface="+mj-lt"/>
                <a:ea typeface="Calibri" pitchFamily="34" charset="0"/>
                <a:cs typeface="Calibri" pitchFamily="34" charset="0"/>
              </a:rPr>
              <a:t>Scoped</a:t>
            </a:r>
            <a:r>
              <a:rPr lang="de-DE" sz="1800" dirty="0">
                <a:solidFill>
                  <a:srgbClr val="0000CC"/>
                </a:solidFill>
                <a:latin typeface="+mj-lt"/>
                <a:ea typeface="Calibri" pitchFamily="34" charset="0"/>
                <a:cs typeface="Calibri" pitchFamily="34" charset="0"/>
              </a:rPr>
              <a:t> REFs:</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Ein als </a:t>
            </a:r>
            <a:r>
              <a:rPr lang="de-DE" sz="1800" dirty="0" err="1">
                <a:latin typeface="+mj-lt"/>
                <a:ea typeface="Calibri" pitchFamily="34" charset="0"/>
                <a:cs typeface="Calibri" pitchFamily="34" charset="0"/>
              </a:rPr>
              <a:t>column</a:t>
            </a:r>
            <a:r>
              <a:rPr lang="de-DE" sz="1800" dirty="0">
                <a:latin typeface="+mj-lt"/>
                <a:ea typeface="Calibri" pitchFamily="34" charset="0"/>
                <a:cs typeface="Calibri" pitchFamily="34" charset="0"/>
              </a:rPr>
              <a:t> type, </a:t>
            </a:r>
            <a:r>
              <a:rPr lang="de-DE" sz="1800" dirty="0" err="1">
                <a:latin typeface="+mj-lt"/>
                <a:ea typeface="Calibri" pitchFamily="34" charset="0"/>
                <a:cs typeface="Calibri" pitchFamily="34" charset="0"/>
              </a:rPr>
              <a:t>collection</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element</a:t>
            </a:r>
            <a:r>
              <a:rPr lang="de-DE" sz="1800" dirty="0">
                <a:latin typeface="+mj-lt"/>
                <a:ea typeface="Calibri" pitchFamily="34" charset="0"/>
                <a:cs typeface="Calibri" pitchFamily="34" charset="0"/>
              </a:rPr>
              <a:t> oder </a:t>
            </a:r>
            <a:r>
              <a:rPr lang="de-DE" sz="1800" dirty="0" err="1">
                <a:latin typeface="+mj-lt"/>
                <a:ea typeface="Calibri" pitchFamily="34" charset="0"/>
                <a:cs typeface="Calibri" pitchFamily="34" charset="0"/>
              </a:rPr>
              <a:t>object</a:t>
            </a:r>
            <a:r>
              <a:rPr lang="de-DE" sz="1800" dirty="0">
                <a:latin typeface="+mj-lt"/>
                <a:ea typeface="Calibri" pitchFamily="34" charset="0"/>
                <a:cs typeface="Calibri" pitchFamily="34" charset="0"/>
              </a:rPr>
              <a:t> type definiertes</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Attribut wird so definiert, dass es nur Referenzen auf die</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spezifizierte </a:t>
            </a:r>
            <a:r>
              <a:rPr lang="de-DE" sz="1800" dirty="0" err="1">
                <a:latin typeface="+mj-lt"/>
                <a:ea typeface="Calibri" pitchFamily="34" charset="0"/>
                <a:cs typeface="Calibri" pitchFamily="34" charset="0"/>
              </a:rPr>
              <a:t>object</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table</a:t>
            </a:r>
            <a:r>
              <a:rPr lang="de-DE" sz="1800" dirty="0">
                <a:latin typeface="+mj-lt"/>
                <a:ea typeface="Calibri" pitchFamily="34" charset="0"/>
                <a:cs typeface="Calibri" pitchFamily="34" charset="0"/>
              </a:rPr>
              <a:t> enthält.</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REF-Beziehung</a:t>
            </a:r>
            <a:endParaRPr lang="de-CH" dirty="0">
              <a:latin typeface="Calibri" pitchFamily="34" charset="0"/>
              <a:cs typeface="Calibr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24"/>
          <p:cNvSpPr>
            <a:spLocks noChangeArrowheads="1"/>
          </p:cNvSpPr>
          <p:nvPr/>
        </p:nvSpPr>
        <p:spPr bwMode="auto">
          <a:xfrm>
            <a:off x="357188" y="428625"/>
            <a:ext cx="861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50653" name="Rectangle 125"/>
          <p:cNvSpPr>
            <a:spLocks noChangeArrowheads="1"/>
          </p:cNvSpPr>
          <p:nvPr/>
        </p:nvSpPr>
        <p:spPr bwMode="auto">
          <a:xfrm>
            <a:off x="457200" y="1628775"/>
            <a:ext cx="8686800" cy="4054475"/>
          </a:xfrm>
          <a:prstGeom prst="rect">
            <a:avLst/>
          </a:prstGeom>
          <a:noFill/>
          <a:ln w="9525">
            <a:noFill/>
            <a:miter lim="800000"/>
            <a:headEnd/>
            <a:tailEnd/>
          </a:ln>
        </p:spPr>
        <p:txBody>
          <a:bodyPr>
            <a:spAutoFit/>
          </a:bodyPr>
          <a:lstStyle/>
          <a:p>
            <a:pPr marL="344488" indent="-344488">
              <a:defRPr/>
            </a:pPr>
            <a:r>
              <a:rPr lang="de-DE" sz="2000" dirty="0">
                <a:latin typeface="+mj-lt"/>
                <a:ea typeface="Calibri" pitchFamily="34" charset="0"/>
                <a:cs typeface="Calibri" pitchFamily="34" charset="0"/>
              </a:rPr>
              <a:t>DROP TABLE </a:t>
            </a:r>
            <a:r>
              <a:rPr lang="de-DE" sz="2000" dirty="0" err="1">
                <a:latin typeface="+mj-lt"/>
                <a:ea typeface="Calibri" pitchFamily="34" charset="0"/>
                <a:cs typeface="Calibri" pitchFamily="34" charset="0"/>
              </a:rPr>
              <a:t>mitarbeiter_o</a:t>
            </a:r>
            <a:r>
              <a:rPr lang="de-DE" sz="2000" dirty="0">
                <a:latin typeface="+mj-lt"/>
                <a:ea typeface="Calibri" pitchFamily="34" charset="0"/>
                <a:cs typeface="Calibri" pitchFamily="34" charset="0"/>
              </a:rPr>
              <a:t>;</a:t>
            </a:r>
          </a:p>
          <a:p>
            <a:pPr marL="344488" indent="-344488">
              <a:defRPr/>
            </a:pPr>
            <a:endParaRPr lang="de-DE" sz="2000" dirty="0">
              <a:latin typeface="+mj-lt"/>
              <a:ea typeface="Calibri" pitchFamily="34" charset="0"/>
              <a:cs typeface="Calibri" pitchFamily="34" charset="0"/>
            </a:endParaRPr>
          </a:p>
          <a:p>
            <a:pPr marL="344488" indent="-344488">
              <a:defRPr/>
            </a:pPr>
            <a:r>
              <a:rPr lang="de-DE" sz="2000" dirty="0">
                <a:latin typeface="+mj-lt"/>
                <a:ea typeface="Calibri" pitchFamily="34" charset="0"/>
                <a:cs typeface="Calibri" pitchFamily="34" charset="0"/>
              </a:rPr>
              <a:t>CREATE OR REPLACE TYPE </a:t>
            </a:r>
            <a:r>
              <a:rPr lang="de-DE" sz="2000" dirty="0" err="1">
                <a:latin typeface="+mj-lt"/>
                <a:ea typeface="Calibri" pitchFamily="34" charset="0"/>
                <a:cs typeface="Calibri" pitchFamily="34" charset="0"/>
              </a:rPr>
              <a:t>mita_t</a:t>
            </a:r>
            <a:r>
              <a:rPr lang="de-DE" sz="2000" dirty="0">
                <a:latin typeface="+mj-lt"/>
                <a:ea typeface="Calibri" pitchFamily="34" charset="0"/>
                <a:cs typeface="Calibri" pitchFamily="34" charset="0"/>
              </a:rPr>
              <a:t> AS OBJECT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a:t>
            </a:r>
            <a:r>
              <a:rPr lang="de-DE" sz="2000" dirty="0" err="1">
                <a:latin typeface="+mj-lt"/>
                <a:ea typeface="Calibri" pitchFamily="34" charset="0"/>
                <a:cs typeface="Calibri" pitchFamily="34" charset="0"/>
              </a:rPr>
              <a:t>mita_id</a:t>
            </a:r>
            <a:r>
              <a:rPr lang="de-DE" sz="2000" dirty="0">
                <a:latin typeface="+mj-lt"/>
                <a:ea typeface="Calibri" pitchFamily="34" charset="0"/>
                <a:cs typeface="Calibri" pitchFamily="34" charset="0"/>
              </a:rPr>
              <a:t> NUMBER, </a:t>
            </a:r>
            <a:r>
              <a:rPr lang="de-DE" sz="2000" dirty="0" err="1">
                <a:latin typeface="+mj-lt"/>
                <a:ea typeface="Calibri" pitchFamily="34" charset="0"/>
                <a:cs typeface="Calibri" pitchFamily="34" charset="0"/>
              </a:rPr>
              <a:t>name</a:t>
            </a:r>
            <a:r>
              <a:rPr lang="de-DE" sz="2000" dirty="0">
                <a:latin typeface="+mj-lt"/>
                <a:ea typeface="Calibri" pitchFamily="34" charset="0"/>
                <a:cs typeface="Calibri" pitchFamily="34" charset="0"/>
              </a:rPr>
              <a:t> VARCHAR2(100), </a:t>
            </a:r>
            <a:r>
              <a:rPr lang="de-DE" sz="2000" dirty="0" err="1">
                <a:latin typeface="+mj-lt"/>
                <a:ea typeface="Calibri" pitchFamily="34" charset="0"/>
                <a:cs typeface="Calibri" pitchFamily="34" charset="0"/>
              </a:rPr>
              <a:t>adresse</a:t>
            </a:r>
            <a:r>
              <a:rPr lang="de-DE" sz="2000" dirty="0">
                <a:latin typeface="+mj-lt"/>
                <a:ea typeface="Calibri" pitchFamily="34" charset="0"/>
                <a:cs typeface="Calibri" pitchFamily="34" charset="0"/>
              </a:rPr>
              <a:t> VARCHAR2(200)); </a:t>
            </a:r>
          </a:p>
          <a:p>
            <a:pPr marL="344488" indent="-344488">
              <a:defRPr/>
            </a:pPr>
            <a:endParaRPr lang="de-DE" sz="2000" dirty="0">
              <a:latin typeface="+mj-lt"/>
              <a:ea typeface="Calibri" pitchFamily="34" charset="0"/>
              <a:cs typeface="Calibri" pitchFamily="34" charset="0"/>
            </a:endParaRPr>
          </a:p>
          <a:p>
            <a:pPr marL="344488" indent="-344488">
              <a:defRPr/>
            </a:pPr>
            <a:r>
              <a:rPr lang="de-DE" sz="2000" dirty="0">
                <a:latin typeface="+mj-lt"/>
                <a:ea typeface="Calibri" pitchFamily="34" charset="0"/>
                <a:cs typeface="Calibri" pitchFamily="34" charset="0"/>
              </a:rPr>
              <a:t>CREATE TABLE </a:t>
            </a:r>
            <a:r>
              <a:rPr lang="de-DE" sz="2000" dirty="0" err="1">
                <a:latin typeface="+mj-lt"/>
                <a:ea typeface="Calibri" pitchFamily="34" charset="0"/>
                <a:cs typeface="Calibri" pitchFamily="34" charset="0"/>
              </a:rPr>
              <a:t>mitarbeiter_o</a:t>
            </a:r>
            <a:r>
              <a:rPr lang="de-DE" sz="2000" dirty="0">
                <a:latin typeface="+mj-lt"/>
                <a:ea typeface="Calibri" pitchFamily="34" charset="0"/>
                <a:cs typeface="Calibri" pitchFamily="34" charset="0"/>
              </a:rPr>
              <a:t> OF </a:t>
            </a:r>
            <a:r>
              <a:rPr lang="de-DE" sz="2000" dirty="0" err="1">
                <a:latin typeface="+mj-lt"/>
                <a:ea typeface="Calibri" pitchFamily="34" charset="0"/>
                <a:cs typeface="Calibri" pitchFamily="34" charset="0"/>
              </a:rPr>
              <a:t>mita_t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mita_id</a:t>
            </a:r>
            <a:r>
              <a:rPr lang="de-DE" sz="2000" dirty="0">
                <a:latin typeface="+mj-lt"/>
                <a:ea typeface="Calibri" pitchFamily="34" charset="0"/>
                <a:cs typeface="Calibri" pitchFamily="34" charset="0"/>
              </a:rPr>
              <a:t> PRIMARY KEY) </a:t>
            </a:r>
          </a:p>
          <a:p>
            <a:pPr marL="344488" indent="-344488">
              <a:defRPr/>
            </a:pPr>
            <a:r>
              <a:rPr lang="de-DE" sz="2000" dirty="0">
                <a:latin typeface="+mj-lt"/>
                <a:ea typeface="Calibri" pitchFamily="34" charset="0"/>
                <a:cs typeface="Calibri" pitchFamily="34" charset="0"/>
              </a:rPr>
              <a:t>	OBJECT IDENTIFIER IS PRIMARY KEY;</a:t>
            </a:r>
          </a:p>
          <a:p>
            <a:pPr marL="344488" indent="-344488">
              <a:defRPr/>
            </a:pPr>
            <a:endParaRPr lang="de-DE" sz="2000" dirty="0">
              <a:latin typeface="+mj-lt"/>
              <a:ea typeface="Calibri" pitchFamily="34" charset="0"/>
              <a:cs typeface="Calibri" pitchFamily="34" charset="0"/>
            </a:endParaRPr>
          </a:p>
          <a:p>
            <a:pPr marL="344488" indent="-344488">
              <a:defRPr/>
            </a:pPr>
            <a:r>
              <a:rPr lang="de-DE" sz="2000" dirty="0">
                <a:latin typeface="+mj-lt"/>
                <a:ea typeface="Calibri" pitchFamily="34" charset="0"/>
                <a:cs typeface="Calibri" pitchFamily="34" charset="0"/>
              </a:rPr>
              <a:t>CREATE TABLE </a:t>
            </a:r>
            <a:r>
              <a:rPr lang="de-DE" sz="2000" dirty="0" err="1">
                <a:latin typeface="+mj-lt"/>
                <a:ea typeface="Calibri" pitchFamily="34" charset="0"/>
                <a:cs typeface="Calibri" pitchFamily="34" charset="0"/>
              </a:rPr>
              <a:t>kunden_ref</a:t>
            </a:r>
            <a:endParaRPr lang="de-DE" sz="2000" dirty="0">
              <a:latin typeface="+mj-lt"/>
              <a:ea typeface="Calibri" pitchFamily="34" charset="0"/>
              <a:cs typeface="Calibri" pitchFamily="34" charset="0"/>
            </a:endParaRPr>
          </a:p>
          <a:p>
            <a:pPr marL="344488" indent="-344488">
              <a:defRPr/>
            </a:pP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firmenname</a:t>
            </a:r>
            <a:r>
              <a:rPr lang="de-DE" sz="2000" dirty="0">
                <a:latin typeface="+mj-lt"/>
                <a:ea typeface="Calibri" pitchFamily="34" charset="0"/>
                <a:cs typeface="Calibri" pitchFamily="34" charset="0"/>
              </a:rPr>
              <a:t>		VARCHAR2(100),</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adresse</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adr_t</a:t>
            </a:r>
            <a:r>
              <a:rPr lang="de-DE" sz="2000" dirty="0">
                <a:latin typeface="+mj-lt"/>
                <a:ea typeface="Calibri" pitchFamily="34" charset="0"/>
                <a:cs typeface="Calibri" pitchFamily="34" charset="0"/>
              </a:rPr>
              <a:t>,</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ansprechpartner</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ansp_t</a:t>
            </a:r>
            <a:r>
              <a:rPr lang="de-DE" sz="2000" dirty="0">
                <a:latin typeface="+mj-lt"/>
                <a:ea typeface="Calibri" pitchFamily="34" charset="0"/>
                <a:cs typeface="Calibri" pitchFamily="34" charset="0"/>
              </a:rPr>
              <a:t>,</a:t>
            </a:r>
          </a:p>
          <a:p>
            <a:pPr marL="344488" indent="-344488">
              <a:defRPr/>
            </a:pP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sachbearbeiter_ref</a:t>
            </a: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REF </a:t>
            </a:r>
            <a:r>
              <a:rPr lang="de-DE" sz="2000" dirty="0" err="1">
                <a:solidFill>
                  <a:srgbClr val="0000CC"/>
                </a:solidFill>
                <a:latin typeface="+mj-lt"/>
                <a:ea typeface="Calibri" pitchFamily="34" charset="0"/>
                <a:cs typeface="Calibri" pitchFamily="34" charset="0"/>
              </a:rPr>
              <a:t>mita_t</a:t>
            </a:r>
            <a:r>
              <a:rPr lang="de-DE" sz="2000" dirty="0">
                <a:solidFill>
                  <a:srgbClr val="0000CC"/>
                </a:solidFill>
                <a:latin typeface="+mj-lt"/>
                <a:ea typeface="Calibri" pitchFamily="34" charset="0"/>
                <a:cs typeface="Calibri" pitchFamily="34" charset="0"/>
              </a:rPr>
              <a:t> SCOPE IS </a:t>
            </a:r>
            <a:r>
              <a:rPr lang="de-DE" sz="2000" dirty="0" err="1">
                <a:solidFill>
                  <a:srgbClr val="0000CC"/>
                </a:solidFill>
                <a:latin typeface="+mj-lt"/>
                <a:ea typeface="Calibri" pitchFamily="34" charset="0"/>
                <a:cs typeface="Calibri" pitchFamily="34" charset="0"/>
              </a:rPr>
              <a:t>mitarbeiter_o</a:t>
            </a:r>
            <a:r>
              <a:rPr lang="de-DE" sz="2000" dirty="0">
                <a:latin typeface="+mj-lt"/>
                <a:ea typeface="Calibri" pitchFamily="34" charset="0"/>
                <a:cs typeface="Calibri" pitchFamily="34" charset="0"/>
              </a:rPr>
              <a:t>);</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REF-Beziehung: </a:t>
            </a:r>
            <a:r>
              <a:rPr lang="de-DE" b="1" dirty="0">
                <a:latin typeface="Calibri" pitchFamily="34" charset="0"/>
                <a:cs typeface="Calibri" pitchFamily="34" charset="0"/>
              </a:rPr>
              <a:t>Beispiel – Teil 1</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0653">
                                            <p:txEl>
                                              <p:pRg st="0" end="0"/>
                                            </p:txEl>
                                          </p:spTgt>
                                        </p:tgtEl>
                                        <p:attrNameLst>
                                          <p:attrName>style.visibility</p:attrName>
                                        </p:attrNameLst>
                                      </p:cBhvr>
                                      <p:to>
                                        <p:strVal val="visible"/>
                                      </p:to>
                                    </p:set>
                                    <p:anim calcmode="lin" valueType="num">
                                      <p:cBhvr additive="base">
                                        <p:cTn id="7" dur="500" fill="hold"/>
                                        <p:tgtEl>
                                          <p:spTgt spid="15065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6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0653">
                                            <p:txEl>
                                              <p:pRg st="2" end="2"/>
                                            </p:txEl>
                                          </p:spTgt>
                                        </p:tgtEl>
                                        <p:attrNameLst>
                                          <p:attrName>style.visibility</p:attrName>
                                        </p:attrNameLst>
                                      </p:cBhvr>
                                      <p:to>
                                        <p:strVal val="visible"/>
                                      </p:to>
                                    </p:set>
                                    <p:anim calcmode="lin" valueType="num">
                                      <p:cBhvr additive="base">
                                        <p:cTn id="13" dur="500" fill="hold"/>
                                        <p:tgtEl>
                                          <p:spTgt spid="15065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065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0653">
                                            <p:txEl>
                                              <p:pRg st="4" end="4"/>
                                            </p:txEl>
                                          </p:spTgt>
                                        </p:tgtEl>
                                        <p:attrNameLst>
                                          <p:attrName>style.visibility</p:attrName>
                                        </p:attrNameLst>
                                      </p:cBhvr>
                                      <p:to>
                                        <p:strVal val="visible"/>
                                      </p:to>
                                    </p:set>
                                    <p:anim calcmode="lin" valueType="num">
                                      <p:cBhvr additive="base">
                                        <p:cTn id="19" dur="500" fill="hold"/>
                                        <p:tgtEl>
                                          <p:spTgt spid="15065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065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0653">
                                            <p:txEl>
                                              <p:pRg st="5" end="5"/>
                                            </p:txEl>
                                          </p:spTgt>
                                        </p:tgtEl>
                                        <p:attrNameLst>
                                          <p:attrName>style.visibility</p:attrName>
                                        </p:attrNameLst>
                                      </p:cBhvr>
                                      <p:to>
                                        <p:strVal val="visible"/>
                                      </p:to>
                                    </p:set>
                                    <p:anim calcmode="lin" valueType="num">
                                      <p:cBhvr additive="base">
                                        <p:cTn id="25" dur="500" fill="hold"/>
                                        <p:tgtEl>
                                          <p:spTgt spid="15065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065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0653">
                                            <p:txEl>
                                              <p:pRg st="7" end="7"/>
                                            </p:txEl>
                                          </p:spTgt>
                                        </p:tgtEl>
                                        <p:attrNameLst>
                                          <p:attrName>style.visibility</p:attrName>
                                        </p:attrNameLst>
                                      </p:cBhvr>
                                      <p:to>
                                        <p:strVal val="visible"/>
                                      </p:to>
                                    </p:set>
                                    <p:anim calcmode="lin" valueType="num">
                                      <p:cBhvr additive="base">
                                        <p:cTn id="31" dur="500" fill="hold"/>
                                        <p:tgtEl>
                                          <p:spTgt spid="15065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065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0653">
                                            <p:txEl>
                                              <p:pRg st="8" end="8"/>
                                            </p:txEl>
                                          </p:spTgt>
                                        </p:tgtEl>
                                        <p:attrNameLst>
                                          <p:attrName>style.visibility</p:attrName>
                                        </p:attrNameLst>
                                      </p:cBhvr>
                                      <p:to>
                                        <p:strVal val="visible"/>
                                      </p:to>
                                    </p:set>
                                    <p:anim calcmode="lin" valueType="num">
                                      <p:cBhvr additive="base">
                                        <p:cTn id="37" dur="500" fill="hold"/>
                                        <p:tgtEl>
                                          <p:spTgt spid="150653">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5065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0653">
                                            <p:txEl>
                                              <p:pRg st="9" end="9"/>
                                            </p:txEl>
                                          </p:spTgt>
                                        </p:tgtEl>
                                        <p:attrNameLst>
                                          <p:attrName>style.visibility</p:attrName>
                                        </p:attrNameLst>
                                      </p:cBhvr>
                                      <p:to>
                                        <p:strVal val="visible"/>
                                      </p:to>
                                    </p:set>
                                    <p:anim calcmode="lin" valueType="num">
                                      <p:cBhvr additive="base">
                                        <p:cTn id="43" dur="500" fill="hold"/>
                                        <p:tgtEl>
                                          <p:spTgt spid="150653">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5065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653" grpId="0" build="p"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4"/>
          <p:cNvSpPr>
            <a:spLocks noChangeArrowheads="1"/>
          </p:cNvSpPr>
          <p:nvPr/>
        </p:nvSpPr>
        <p:spPr bwMode="auto">
          <a:xfrm>
            <a:off x="357188" y="571500"/>
            <a:ext cx="8324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51667" name="Rectangle 115"/>
          <p:cNvSpPr>
            <a:spLocks noChangeArrowheads="1"/>
          </p:cNvSpPr>
          <p:nvPr/>
        </p:nvSpPr>
        <p:spPr bwMode="auto">
          <a:xfrm>
            <a:off x="323850" y="1700213"/>
            <a:ext cx="8686800" cy="4192587"/>
          </a:xfrm>
          <a:prstGeom prst="rect">
            <a:avLst/>
          </a:prstGeom>
          <a:noFill/>
          <a:ln w="9525">
            <a:noFill/>
            <a:miter lim="800000"/>
            <a:headEnd/>
            <a:tailEnd/>
          </a:ln>
        </p:spPr>
        <p:txBody>
          <a:bodyPr>
            <a:spAutoFit/>
          </a:bodyPr>
          <a:lstStyle/>
          <a:p>
            <a:pPr marL="344488" indent="-344488">
              <a:lnSpc>
                <a:spcPct val="80000"/>
              </a:lnSpc>
              <a:defRPr/>
            </a:pPr>
            <a:endParaRPr lang="de-DE" sz="3200" dirty="0">
              <a:latin typeface="+mj-lt"/>
              <a:ea typeface="Calibri" pitchFamily="34" charset="0"/>
              <a:cs typeface="Calibri" pitchFamily="34" charset="0"/>
            </a:endParaRPr>
          </a:p>
          <a:p>
            <a:pPr marL="344488" indent="-344488">
              <a:lnSpc>
                <a:spcPct val="80000"/>
              </a:lnSpc>
              <a:spcBef>
                <a:spcPct val="20000"/>
              </a:spcBef>
              <a:defRPr/>
            </a:pPr>
            <a:r>
              <a:rPr lang="de-DE" sz="2000" dirty="0">
                <a:latin typeface="+mj-lt"/>
                <a:ea typeface="Calibri" pitchFamily="34" charset="0"/>
                <a:cs typeface="Calibri" pitchFamily="34" charset="0"/>
              </a:rPr>
              <a:t>INSERT INTO </a:t>
            </a:r>
            <a:r>
              <a:rPr lang="de-DE" sz="2000" dirty="0" err="1">
                <a:latin typeface="+mj-lt"/>
                <a:ea typeface="Calibri" pitchFamily="34" charset="0"/>
                <a:cs typeface="Calibri" pitchFamily="34" charset="0"/>
              </a:rPr>
              <a:t>mitarbeiter_o</a:t>
            </a:r>
            <a:r>
              <a:rPr lang="de-DE" sz="2000" dirty="0">
                <a:latin typeface="+mj-lt"/>
                <a:ea typeface="Calibri" pitchFamily="34" charset="0"/>
                <a:cs typeface="Calibri" pitchFamily="34" charset="0"/>
              </a:rPr>
              <a:t> VALUES (7411,'Meier, Hugo', '51643 GM');</a:t>
            </a:r>
          </a:p>
          <a:p>
            <a:pPr marL="344488" indent="-344488">
              <a:lnSpc>
                <a:spcPct val="80000"/>
              </a:lnSpc>
              <a:spcBef>
                <a:spcPct val="20000"/>
              </a:spcBef>
              <a:defRPr/>
            </a:pPr>
            <a:r>
              <a:rPr lang="de-DE" sz="2000" dirty="0">
                <a:latin typeface="+mj-lt"/>
                <a:ea typeface="Calibri" pitchFamily="34" charset="0"/>
                <a:cs typeface="Calibri" pitchFamily="34" charset="0"/>
              </a:rPr>
              <a:t>INSERT INTO </a:t>
            </a:r>
            <a:r>
              <a:rPr lang="de-DE" sz="2000" dirty="0" err="1">
                <a:latin typeface="+mj-lt"/>
                <a:ea typeface="Calibri" pitchFamily="34" charset="0"/>
                <a:cs typeface="Calibri" pitchFamily="34" charset="0"/>
              </a:rPr>
              <a:t>mitarbeiter_o</a:t>
            </a:r>
            <a:r>
              <a:rPr lang="de-DE" sz="2000" dirty="0">
                <a:latin typeface="+mj-lt"/>
                <a:ea typeface="Calibri" pitchFamily="34" charset="0"/>
                <a:cs typeface="Calibri" pitchFamily="34" charset="0"/>
              </a:rPr>
              <a:t> VALUES (7412,'Müller, Erna', '51643 GM');</a:t>
            </a:r>
          </a:p>
          <a:p>
            <a:pPr marL="344488" indent="-344488">
              <a:lnSpc>
                <a:spcPct val="80000"/>
              </a:lnSpc>
              <a:spcBef>
                <a:spcPct val="20000"/>
              </a:spcBef>
              <a:defRPr/>
            </a:pPr>
            <a:endParaRPr lang="de-DE" sz="2000" b="1" dirty="0">
              <a:latin typeface="+mj-lt"/>
              <a:ea typeface="Calibri" pitchFamily="34" charset="0"/>
              <a:cs typeface="Calibri" pitchFamily="34" charset="0"/>
            </a:endParaRPr>
          </a:p>
          <a:p>
            <a:pPr marL="344488" indent="-344488">
              <a:lnSpc>
                <a:spcPct val="80000"/>
              </a:lnSpc>
              <a:defRPr/>
            </a:pPr>
            <a:endParaRPr lang="de-DE" sz="2000" b="1" dirty="0">
              <a:latin typeface="+mj-lt"/>
              <a:ea typeface="Calibri" pitchFamily="34" charset="0"/>
              <a:cs typeface="Calibri" pitchFamily="34" charset="0"/>
            </a:endParaRPr>
          </a:p>
          <a:p>
            <a:pPr marL="344488" indent="-344488">
              <a:lnSpc>
                <a:spcPct val="80000"/>
              </a:lnSpc>
              <a:buClr>
                <a:schemeClr val="tx1"/>
              </a:buClr>
              <a:buFontTx/>
              <a:buChar char="•"/>
              <a:defRPr/>
            </a:pPr>
            <a:r>
              <a:rPr lang="de-DE" dirty="0">
                <a:solidFill>
                  <a:srgbClr val="0000CC"/>
                </a:solidFill>
                <a:latin typeface="+mj-lt"/>
                <a:ea typeface="Calibri" pitchFamily="34" charset="0"/>
                <a:cs typeface="Calibri" pitchFamily="34" charset="0"/>
              </a:rPr>
              <a:t>Kunde mit Sachbearbeiter-Referenz</a:t>
            </a:r>
          </a:p>
          <a:p>
            <a:pPr marL="344488" indent="-344488">
              <a:lnSpc>
                <a:spcPct val="80000"/>
              </a:lnSpc>
              <a:defRPr/>
            </a:pPr>
            <a:endParaRPr lang="de-DE" sz="3200" b="1" dirty="0">
              <a:latin typeface="+mj-lt"/>
              <a:ea typeface="Calibri" pitchFamily="34" charset="0"/>
              <a:cs typeface="Calibri" pitchFamily="34" charset="0"/>
            </a:endParaRPr>
          </a:p>
          <a:p>
            <a:pPr marL="344488" indent="-344488">
              <a:lnSpc>
                <a:spcPct val="120000"/>
              </a:lnSpc>
              <a:defRPr/>
            </a:pPr>
            <a:r>
              <a:rPr lang="de-DE" sz="2000" dirty="0">
                <a:latin typeface="+mj-lt"/>
                <a:ea typeface="Calibri" pitchFamily="34" charset="0"/>
                <a:cs typeface="Calibri" pitchFamily="34" charset="0"/>
              </a:rPr>
              <a:t>INSERT INTO </a:t>
            </a:r>
            <a:r>
              <a:rPr lang="de-DE" sz="2000" dirty="0" err="1">
                <a:latin typeface="+mj-lt"/>
                <a:ea typeface="Calibri" pitchFamily="34" charset="0"/>
                <a:cs typeface="Calibri" pitchFamily="34" charset="0"/>
              </a:rPr>
              <a:t>kunden_ref</a:t>
            </a:r>
            <a:r>
              <a:rPr lang="de-DE" sz="2000" dirty="0">
                <a:latin typeface="+mj-lt"/>
                <a:ea typeface="Calibri" pitchFamily="34" charset="0"/>
                <a:cs typeface="Calibri" pitchFamily="34" charset="0"/>
              </a:rPr>
              <a:t>  </a:t>
            </a:r>
          </a:p>
          <a:p>
            <a:pPr marL="344488" indent="-344488">
              <a:lnSpc>
                <a:spcPct val="120000"/>
              </a:lnSpc>
              <a:defRPr/>
            </a:pP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SELECT   </a:t>
            </a:r>
            <a:r>
              <a:rPr lang="de-DE" sz="2000" dirty="0">
                <a:latin typeface="+mj-lt"/>
                <a:ea typeface="Calibri" pitchFamily="34" charset="0"/>
                <a:cs typeface="Calibri" pitchFamily="34" charset="0"/>
              </a:rPr>
              <a:t>'</a:t>
            </a:r>
            <a:r>
              <a:rPr lang="de-DE" sz="2000" dirty="0" err="1">
                <a:latin typeface="+mj-lt"/>
                <a:ea typeface="Calibri" pitchFamily="34" charset="0"/>
                <a:cs typeface="Calibri" pitchFamily="34" charset="0"/>
              </a:rPr>
              <a:t>referenz</a:t>
            </a:r>
            <a:r>
              <a:rPr lang="de-DE" sz="2000" dirty="0">
                <a:latin typeface="+mj-lt"/>
                <a:ea typeface="Calibri" pitchFamily="34" charset="0"/>
                <a:cs typeface="Calibri" pitchFamily="34" charset="0"/>
              </a:rPr>
              <a:t> GmbH', </a:t>
            </a:r>
            <a:r>
              <a:rPr lang="de-DE" sz="2000" dirty="0" err="1">
                <a:latin typeface="+mj-lt"/>
                <a:ea typeface="Calibri" pitchFamily="34" charset="0"/>
                <a:cs typeface="Calibri" pitchFamily="34" charset="0"/>
              </a:rPr>
              <a:t>adr_t</a:t>
            </a:r>
            <a:r>
              <a:rPr lang="de-DE" sz="2000" dirty="0">
                <a:latin typeface="+mj-lt"/>
                <a:ea typeface="Calibri" pitchFamily="34" charset="0"/>
                <a:cs typeface="Calibri" pitchFamily="34" charset="0"/>
              </a:rPr>
              <a:t>(' Weg', '10', 51643, 'GM'), 		        	         </a:t>
            </a:r>
            <a:r>
              <a:rPr lang="de-DE" sz="2000" dirty="0" err="1">
                <a:latin typeface="+mj-lt"/>
                <a:ea typeface="Calibri" pitchFamily="34" charset="0"/>
                <a:cs typeface="Calibri" pitchFamily="34" charset="0"/>
              </a:rPr>
              <a:t>ansp_t</a:t>
            </a:r>
            <a:r>
              <a:rPr lang="de-DE" sz="2000" dirty="0">
                <a:latin typeface="+mj-lt"/>
                <a:ea typeface="Calibri" pitchFamily="34" charset="0"/>
                <a:cs typeface="Calibri" pitchFamily="34" charset="0"/>
              </a:rPr>
              <a:t>('Bäcker', 'Emil', 02261567893),</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REF(m)</a:t>
            </a: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FROM </a:t>
            </a:r>
            <a:r>
              <a:rPr lang="de-DE" sz="2000" dirty="0" err="1">
                <a:solidFill>
                  <a:srgbClr val="0000CC"/>
                </a:solidFill>
                <a:latin typeface="+mj-lt"/>
                <a:ea typeface="Calibri" pitchFamily="34" charset="0"/>
                <a:cs typeface="Calibri" pitchFamily="34" charset="0"/>
              </a:rPr>
              <a:t>mitarbeiter_o</a:t>
            </a:r>
            <a:r>
              <a:rPr lang="de-DE" sz="2000" dirty="0">
                <a:solidFill>
                  <a:srgbClr val="0000CC"/>
                </a:solidFill>
                <a:latin typeface="+mj-lt"/>
                <a:ea typeface="Calibri" pitchFamily="34" charset="0"/>
                <a:cs typeface="Calibri" pitchFamily="34" charset="0"/>
              </a:rPr>
              <a:t> m WHERE</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m.mita_id</a:t>
            </a:r>
            <a:r>
              <a:rPr lang="de-DE" sz="2000" dirty="0">
                <a:latin typeface="+mj-lt"/>
                <a:ea typeface="Calibri" pitchFamily="34" charset="0"/>
                <a:cs typeface="Calibri" pitchFamily="34" charset="0"/>
              </a:rPr>
              <a:t> = 7412; </a:t>
            </a:r>
          </a:p>
          <a:p>
            <a:pPr marL="344488" indent="-344488">
              <a:lnSpc>
                <a:spcPct val="120000"/>
              </a:lnSpc>
              <a:defRPr/>
            </a:pPr>
            <a:endParaRPr lang="de-DE" sz="2000" dirty="0">
              <a:latin typeface="+mj-lt"/>
              <a:ea typeface="Calibri" pitchFamily="34" charset="0"/>
              <a:cs typeface="Calibri" pitchFamily="34" charset="0"/>
            </a:endParaRP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REF-Beziehung: </a:t>
            </a:r>
            <a:r>
              <a:rPr lang="de-DE" b="1" dirty="0">
                <a:latin typeface="Calibri" pitchFamily="34" charset="0"/>
                <a:cs typeface="Calibri" pitchFamily="34" charset="0"/>
              </a:rPr>
              <a:t>Beispiel – Teil 2</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1667">
                                            <p:txEl>
                                              <p:pRg st="1" end="1"/>
                                            </p:txEl>
                                          </p:spTgt>
                                        </p:tgtEl>
                                        <p:attrNameLst>
                                          <p:attrName>style.visibility</p:attrName>
                                        </p:attrNameLst>
                                      </p:cBhvr>
                                      <p:to>
                                        <p:strVal val="visible"/>
                                      </p:to>
                                    </p:set>
                                    <p:anim calcmode="lin" valueType="num">
                                      <p:cBhvr additive="base">
                                        <p:cTn id="7" dur="500" fill="hold"/>
                                        <p:tgtEl>
                                          <p:spTgt spid="15166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1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1667">
                                            <p:txEl>
                                              <p:pRg st="2" end="2"/>
                                            </p:txEl>
                                          </p:spTgt>
                                        </p:tgtEl>
                                        <p:attrNameLst>
                                          <p:attrName>style.visibility</p:attrName>
                                        </p:attrNameLst>
                                      </p:cBhvr>
                                      <p:to>
                                        <p:strVal val="visible"/>
                                      </p:to>
                                    </p:set>
                                    <p:anim calcmode="lin" valueType="num">
                                      <p:cBhvr additive="base">
                                        <p:cTn id="13" dur="500" fill="hold"/>
                                        <p:tgtEl>
                                          <p:spTgt spid="15166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16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1667">
                                            <p:txEl>
                                              <p:pRg st="5" end="5"/>
                                            </p:txEl>
                                          </p:spTgt>
                                        </p:tgtEl>
                                        <p:attrNameLst>
                                          <p:attrName>style.visibility</p:attrName>
                                        </p:attrNameLst>
                                      </p:cBhvr>
                                      <p:to>
                                        <p:strVal val="visible"/>
                                      </p:to>
                                    </p:set>
                                    <p:anim calcmode="lin" valueType="num">
                                      <p:cBhvr additive="base">
                                        <p:cTn id="19" dur="500" fill="hold"/>
                                        <p:tgtEl>
                                          <p:spTgt spid="151667">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16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1667">
                                            <p:txEl>
                                              <p:pRg st="7" end="7"/>
                                            </p:txEl>
                                          </p:spTgt>
                                        </p:tgtEl>
                                        <p:attrNameLst>
                                          <p:attrName>style.visibility</p:attrName>
                                        </p:attrNameLst>
                                      </p:cBhvr>
                                      <p:to>
                                        <p:strVal val="visible"/>
                                      </p:to>
                                    </p:set>
                                    <p:anim calcmode="lin" valueType="num">
                                      <p:cBhvr additive="base">
                                        <p:cTn id="25" dur="500" fill="hold"/>
                                        <p:tgtEl>
                                          <p:spTgt spid="151667">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166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1667">
                                            <p:txEl>
                                              <p:pRg st="8" end="8"/>
                                            </p:txEl>
                                          </p:spTgt>
                                        </p:tgtEl>
                                        <p:attrNameLst>
                                          <p:attrName>style.visibility</p:attrName>
                                        </p:attrNameLst>
                                      </p:cBhvr>
                                      <p:to>
                                        <p:strVal val="visible"/>
                                      </p:to>
                                    </p:set>
                                    <p:anim calcmode="lin" valueType="num">
                                      <p:cBhvr additive="base">
                                        <p:cTn id="31" dur="500" fill="hold"/>
                                        <p:tgtEl>
                                          <p:spTgt spid="151667">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166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67" grpId="0" build="p"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AutoShape 26"/>
          <p:cNvSpPr>
            <a:spLocks noChangeArrowheads="1"/>
          </p:cNvSpPr>
          <p:nvPr/>
        </p:nvSpPr>
        <p:spPr bwMode="auto">
          <a:xfrm>
            <a:off x="688975" y="4076700"/>
            <a:ext cx="6902450" cy="1073150"/>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Arial" panose="020B0604020202020204" pitchFamily="34" charset="0"/>
            </a:endParaRPr>
          </a:p>
        </p:txBody>
      </p:sp>
      <p:sp>
        <p:nvSpPr>
          <p:cNvPr id="184323" name="Rectangle 27"/>
          <p:cNvSpPr>
            <a:spLocks noChangeArrowheads="1"/>
          </p:cNvSpPr>
          <p:nvPr/>
        </p:nvSpPr>
        <p:spPr bwMode="auto">
          <a:xfrm>
            <a:off x="357188" y="428625"/>
            <a:ext cx="8467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latin typeface="Arial" panose="020B0604020202020204" pitchFamily="34" charset="0"/>
            </a:endParaRPr>
          </a:p>
        </p:txBody>
      </p:sp>
      <p:sp>
        <p:nvSpPr>
          <p:cNvPr id="114692" name="Rectangle 28"/>
          <p:cNvSpPr>
            <a:spLocks noChangeArrowheads="1"/>
          </p:cNvSpPr>
          <p:nvPr/>
        </p:nvSpPr>
        <p:spPr bwMode="auto">
          <a:xfrm>
            <a:off x="611188" y="1628775"/>
            <a:ext cx="7721600" cy="4783138"/>
          </a:xfrm>
          <a:prstGeom prst="rect">
            <a:avLst/>
          </a:prstGeom>
          <a:noFill/>
          <a:ln w="9525">
            <a:noFill/>
            <a:miter lim="800000"/>
            <a:headEnd/>
            <a:tailEnd/>
          </a:ln>
        </p:spPr>
        <p:txBody>
          <a:bodyPr>
            <a:spAutoFit/>
          </a:bodyPr>
          <a:lstStyle/>
          <a:p>
            <a:pPr marL="344488" indent="-344488">
              <a:spcBef>
                <a:spcPct val="50000"/>
              </a:spcBef>
              <a:buFontTx/>
              <a:buChar char="•"/>
              <a:defRPr/>
            </a:pPr>
            <a:r>
              <a:rPr lang="de-DE" dirty="0">
                <a:latin typeface="+mj-lt"/>
                <a:ea typeface="Calibri" pitchFamily="34" charset="0"/>
                <a:cs typeface="Calibri" pitchFamily="34" charset="0"/>
              </a:rPr>
              <a:t>Benutzerdefinierte Datentypen:</a:t>
            </a:r>
            <a:br>
              <a:rPr lang="de-DE" dirty="0">
                <a:latin typeface="+mj-lt"/>
                <a:ea typeface="Calibri" pitchFamily="34" charset="0"/>
                <a:cs typeface="Calibri" pitchFamily="34" charset="0"/>
              </a:rPr>
            </a:b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user</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defined</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object</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types</a:t>
            </a:r>
            <a:r>
              <a:rPr lang="de-DE" dirty="0">
                <a:latin typeface="+mj-lt"/>
                <a:ea typeface="Calibri" pitchFamily="34" charset="0"/>
                <a:cs typeface="Calibri" pitchFamily="34" charset="0"/>
                <a:sym typeface="Wingdings" pitchFamily="2" charset="2"/>
              </a:rPr>
              <a:t> </a:t>
            </a: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Klassen und Methoden: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Vererbung: SQL type </a:t>
            </a:r>
            <a:r>
              <a:rPr lang="de-DE" dirty="0" err="1">
                <a:latin typeface="+mj-lt"/>
                <a:ea typeface="Calibri" pitchFamily="34" charset="0"/>
                <a:cs typeface="Calibri" pitchFamily="34" charset="0"/>
                <a:sym typeface="Wingdings" pitchFamily="2" charset="2"/>
              </a:rPr>
              <a:t>inheritance</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Spezialisierte Beziehungen: </a:t>
            </a:r>
            <a:r>
              <a:rPr lang="de-DE" dirty="0" err="1">
                <a:latin typeface="+mj-lt"/>
                <a:ea typeface="Calibri" pitchFamily="34" charset="0"/>
                <a:cs typeface="Calibri" pitchFamily="34" charset="0"/>
                <a:sym typeface="Wingdings" pitchFamily="2" charset="2"/>
              </a:rPr>
              <a:t>ref</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Schnittstelle zwischen R- + OR-DBMS:</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views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Komplexe Datentypen: </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collections</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varray</a:t>
            </a:r>
            <a:r>
              <a:rPr lang="de-DE" dirty="0">
                <a:latin typeface="+mj-lt"/>
                <a:ea typeface="Calibri" pitchFamily="34" charset="0"/>
                <a:cs typeface="Calibri" pitchFamily="34" charset="0"/>
                <a:sym typeface="Wingdings" pitchFamily="2" charset="2"/>
              </a:rPr>
              <a:t> + </a:t>
            </a:r>
            <a:r>
              <a:rPr lang="de-DE" dirty="0" err="1">
                <a:latin typeface="+mj-lt"/>
                <a:ea typeface="Calibri" pitchFamily="34" charset="0"/>
                <a:cs typeface="Calibri" pitchFamily="34" charset="0"/>
                <a:sym typeface="Wingdings" pitchFamily="2" charset="2"/>
              </a:rPr>
              <a:t>nested</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a:t>
            </a:r>
            <a:endParaRPr lang="de-DE" dirty="0">
              <a:latin typeface="+mj-lt"/>
              <a:ea typeface="Calibri" pitchFamily="34" charset="0"/>
              <a:cs typeface="Calibri" pitchFamily="34" charset="0"/>
              <a:sym typeface="Wingdings" pitchFamily="2" charset="2"/>
            </a:endParaRPr>
          </a:p>
          <a:p>
            <a:pPr marL="344488" indent="-344488">
              <a:spcBef>
                <a:spcPct val="20000"/>
              </a:spcBef>
              <a:buFontTx/>
              <a:buChar char="•"/>
              <a:defRPr/>
            </a:pPr>
            <a:endParaRPr lang="de-DE" dirty="0">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11" name="Rectangle 7"/>
          <p:cNvSpPr>
            <a:spLocks noChangeArrowheads="1"/>
          </p:cNvSpPr>
          <p:nvPr/>
        </p:nvSpPr>
        <p:spPr bwMode="auto">
          <a:xfrm>
            <a:off x="285750" y="1714500"/>
            <a:ext cx="8686800" cy="2378075"/>
          </a:xfrm>
          <a:prstGeom prst="rect">
            <a:avLst/>
          </a:prstGeom>
          <a:noFill/>
          <a:ln w="9525">
            <a:noFill/>
            <a:miter lim="800000"/>
            <a:headEnd/>
            <a:tailEnd/>
          </a:ln>
        </p:spPr>
        <p:txBody>
          <a:bodyPr>
            <a:spAutoFit/>
          </a:bodyPr>
          <a:lstStyle/>
          <a:p>
            <a:pPr marL="344488" indent="-344488">
              <a:spcBef>
                <a:spcPct val="50000"/>
              </a:spcBef>
              <a:buClr>
                <a:schemeClr val="tx1"/>
              </a:buClr>
              <a:buFontTx/>
              <a:buChar char="•"/>
              <a:defRPr/>
            </a:pPr>
            <a:r>
              <a:rPr lang="de-DE" sz="2000" b="1" dirty="0" err="1">
                <a:solidFill>
                  <a:srgbClr val="0000CC"/>
                </a:solidFill>
                <a:latin typeface="+mj-lt"/>
                <a:ea typeface="Calibri" pitchFamily="34" charset="0"/>
                <a:cs typeface="Calibri" pitchFamily="34" charset="0"/>
              </a:rPr>
              <a:t>Object</a:t>
            </a:r>
            <a:r>
              <a:rPr lang="de-DE" sz="2000" b="1" dirty="0">
                <a:solidFill>
                  <a:srgbClr val="0000CC"/>
                </a:solidFill>
                <a:latin typeface="+mj-lt"/>
                <a:ea typeface="Calibri" pitchFamily="34" charset="0"/>
                <a:cs typeface="Calibri" pitchFamily="34" charset="0"/>
              </a:rPr>
              <a:t> Views</a:t>
            </a:r>
            <a:r>
              <a:rPr lang="de-DE" sz="2000" dirty="0">
                <a:solidFill>
                  <a:srgbClr val="0000CC"/>
                </a:solidFill>
                <a:latin typeface="+mj-lt"/>
                <a:ea typeface="Calibri" pitchFamily="34" charset="0"/>
                <a:cs typeface="Calibri" pitchFamily="34" charset="0"/>
              </a:rPr>
              <a:t> </a:t>
            </a:r>
            <a:r>
              <a:rPr lang="de-DE" sz="2000" dirty="0">
                <a:latin typeface="+mj-lt"/>
                <a:ea typeface="Calibri" pitchFamily="34" charset="0"/>
                <a:cs typeface="Calibri" pitchFamily="34" charset="0"/>
              </a:rPr>
              <a:t>legen über ein relationales Design eine</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objektrelationale, materialisierte Schicht</a:t>
            </a:r>
            <a:endParaRPr lang="de-DE" sz="2000"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sz="2000" dirty="0">
                <a:latin typeface="+mj-lt"/>
                <a:ea typeface="Calibri" pitchFamily="34" charset="0"/>
                <a:cs typeface="Calibri" pitchFamily="34" charset="0"/>
                <a:sym typeface="Wingdings" pitchFamily="2" charset="2"/>
              </a:rPr>
              <a:t>Beide Designs bestehen parallel nebeneinander</a:t>
            </a:r>
          </a:p>
          <a:p>
            <a:pPr marL="344488" indent="-344488">
              <a:spcBef>
                <a:spcPct val="50000"/>
              </a:spcBef>
              <a:buFontTx/>
              <a:buChar char="•"/>
              <a:defRPr/>
            </a:pPr>
            <a:r>
              <a:rPr lang="de-DE" sz="2000" dirty="0">
                <a:latin typeface="+mj-lt"/>
                <a:ea typeface="Calibri" pitchFamily="34" charset="0"/>
                <a:cs typeface="Calibri" pitchFamily="34" charset="0"/>
                <a:sym typeface="Wingdings" pitchFamily="2" charset="2"/>
              </a:rPr>
              <a:t>Das Anlegen einer Objektsicht unterscheidet sich nicht</a:t>
            </a:r>
            <a:br>
              <a:rPr lang="de-DE" sz="2000" dirty="0">
                <a:latin typeface="+mj-lt"/>
                <a:ea typeface="Calibri" pitchFamily="34" charset="0"/>
                <a:cs typeface="Calibri" pitchFamily="34" charset="0"/>
                <a:sym typeface="Wingdings" pitchFamily="2" charset="2"/>
              </a:rPr>
            </a:br>
            <a:r>
              <a:rPr lang="de-DE" sz="2000" dirty="0">
                <a:latin typeface="+mj-lt"/>
                <a:ea typeface="Calibri" pitchFamily="34" charset="0"/>
                <a:cs typeface="Calibri" pitchFamily="34" charset="0"/>
                <a:sym typeface="Wingdings" pitchFamily="2" charset="2"/>
              </a:rPr>
              <a:t>wesentlich vom Anlegen einer relationalen Sicht</a:t>
            </a:r>
          </a:p>
          <a:p>
            <a:pPr marL="344488" indent="-344488">
              <a:spcBef>
                <a:spcPct val="50000"/>
              </a:spcBef>
              <a:buClr>
                <a:schemeClr val="tx1"/>
              </a:buClr>
              <a:buFontTx/>
              <a:buChar char="•"/>
              <a:defRPr/>
            </a:pPr>
            <a:r>
              <a:rPr lang="de-DE" sz="2000" b="1" dirty="0">
                <a:solidFill>
                  <a:srgbClr val="0000CC"/>
                </a:solidFill>
                <a:latin typeface="+mj-lt"/>
                <a:ea typeface="Calibri" pitchFamily="34" charset="0"/>
                <a:cs typeface="Calibri" pitchFamily="34" charset="0"/>
                <a:sym typeface="Wingdings" pitchFamily="2" charset="2"/>
              </a:rPr>
              <a:t>Beispiel:</a:t>
            </a:r>
          </a:p>
        </p:txBody>
      </p:sp>
      <p:sp>
        <p:nvSpPr>
          <p:cNvPr id="200712" name="Text Box 8"/>
          <p:cNvSpPr txBox="1">
            <a:spLocks noChangeArrowheads="1"/>
          </p:cNvSpPr>
          <p:nvPr/>
        </p:nvSpPr>
        <p:spPr bwMode="auto">
          <a:xfrm>
            <a:off x="1071563" y="4143375"/>
            <a:ext cx="5680075" cy="2047875"/>
          </a:xfrm>
          <a:prstGeom prst="rect">
            <a:avLst/>
          </a:prstGeom>
          <a:noFill/>
          <a:ln w="9525">
            <a:noFill/>
            <a:miter lim="800000"/>
            <a:headEnd/>
            <a:tailEnd/>
          </a:ln>
        </p:spPr>
        <p:txBody>
          <a:bodyPr>
            <a:spAutoFit/>
          </a:bodyPr>
          <a:lstStyle/>
          <a:p>
            <a:pPr>
              <a:defRPr/>
            </a:pPr>
            <a:r>
              <a:rPr lang="de-DE" sz="1600" b="1" dirty="0">
                <a:latin typeface="+mj-lt"/>
                <a:ea typeface="Calibri" pitchFamily="34" charset="0"/>
                <a:cs typeface="Calibri" pitchFamily="34" charset="0"/>
              </a:rPr>
              <a:t>CREATE OR REPLACE </a:t>
            </a:r>
            <a:r>
              <a:rPr lang="de-DE" sz="1600" b="1" dirty="0">
                <a:solidFill>
                  <a:srgbClr val="0000CC"/>
                </a:solidFill>
                <a:latin typeface="+mj-lt"/>
                <a:ea typeface="Calibri" pitchFamily="34" charset="0"/>
                <a:cs typeface="Calibri" pitchFamily="34" charset="0"/>
              </a:rPr>
              <a:t>TYPE </a:t>
            </a:r>
            <a:r>
              <a:rPr lang="de-DE" sz="1600" b="1" dirty="0" err="1">
                <a:solidFill>
                  <a:srgbClr val="0000CC"/>
                </a:solidFill>
                <a:latin typeface="+mj-lt"/>
                <a:ea typeface="Calibri" pitchFamily="34" charset="0"/>
                <a:cs typeface="Calibri" pitchFamily="34" charset="0"/>
              </a:rPr>
              <a:t>chefs_t</a:t>
            </a:r>
            <a:r>
              <a:rPr lang="de-DE" sz="1600" b="1" dirty="0">
                <a:solidFill>
                  <a:srgbClr val="0000CC"/>
                </a:solidFill>
                <a:latin typeface="+mj-lt"/>
                <a:ea typeface="Calibri" pitchFamily="34" charset="0"/>
                <a:cs typeface="Calibri" pitchFamily="34" charset="0"/>
              </a:rPr>
              <a:t> AS OBJECT</a:t>
            </a:r>
          </a:p>
          <a:p>
            <a:pPr>
              <a:defRPr/>
            </a:pPr>
            <a:r>
              <a:rPr lang="de-DE" sz="1600" b="1" dirty="0">
                <a:latin typeface="+mj-lt"/>
                <a:ea typeface="Calibri" pitchFamily="34" charset="0"/>
                <a:cs typeface="Calibri" pitchFamily="34" charset="0"/>
              </a:rPr>
              <a:t>  	(  </a:t>
            </a:r>
            <a:r>
              <a:rPr lang="de-DE" sz="1600" b="1" dirty="0" err="1">
                <a:latin typeface="+mj-lt"/>
                <a:ea typeface="Calibri" pitchFamily="34" charset="0"/>
                <a:cs typeface="Calibri" pitchFamily="34" charset="0"/>
              </a:rPr>
              <a:t>personalnr</a:t>
            </a:r>
            <a:r>
              <a:rPr lang="de-DE" sz="1600" b="1" dirty="0">
                <a:latin typeface="+mj-lt"/>
                <a:ea typeface="Calibri" pitchFamily="34" charset="0"/>
                <a:cs typeface="Calibri" pitchFamily="34" charset="0"/>
              </a:rPr>
              <a:t>		NUMBER(6),</a:t>
            </a:r>
          </a:p>
          <a:p>
            <a:pPr>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nachname</a:t>
            </a:r>
            <a:r>
              <a:rPr lang="de-DE" sz="1600" b="1" dirty="0">
                <a:latin typeface="+mj-lt"/>
                <a:ea typeface="Calibri" pitchFamily="34" charset="0"/>
                <a:cs typeface="Calibri" pitchFamily="34" charset="0"/>
              </a:rPr>
              <a:t>		VARCHAR2(20),</a:t>
            </a:r>
          </a:p>
          <a:p>
            <a:pPr>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vorname</a:t>
            </a:r>
            <a:r>
              <a:rPr lang="de-DE" sz="1600" b="1" dirty="0">
                <a:latin typeface="+mj-lt"/>
                <a:ea typeface="Calibri" pitchFamily="34" charset="0"/>
                <a:cs typeface="Calibri" pitchFamily="34" charset="0"/>
              </a:rPr>
              <a:t>			VARCHAR2(20),</a:t>
            </a:r>
          </a:p>
          <a:p>
            <a:pPr>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abt_bez</a:t>
            </a:r>
            <a:r>
              <a:rPr lang="de-DE" sz="1600" b="1" dirty="0">
                <a:latin typeface="+mj-lt"/>
                <a:ea typeface="Calibri" pitchFamily="34" charset="0"/>
                <a:cs typeface="Calibri" pitchFamily="34" charset="0"/>
              </a:rPr>
              <a:t>			VARCHAR2(30),</a:t>
            </a:r>
          </a:p>
          <a:p>
            <a:pPr>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abt_leiter</a:t>
            </a:r>
            <a:r>
              <a:rPr lang="de-DE" sz="1600" b="1" dirty="0">
                <a:latin typeface="+mj-lt"/>
                <a:ea typeface="Calibri" pitchFamily="34" charset="0"/>
                <a:cs typeface="Calibri" pitchFamily="34" charset="0"/>
              </a:rPr>
              <a:t>		VARCHAR2(40),</a:t>
            </a:r>
          </a:p>
          <a:p>
            <a:pPr>
              <a:defRPr/>
            </a:pPr>
            <a:r>
              <a:rPr lang="de-DE" sz="1600" b="1" dirty="0">
                <a:latin typeface="+mj-lt"/>
                <a:ea typeface="Calibri" pitchFamily="34" charset="0"/>
                <a:cs typeface="Calibri" pitchFamily="34" charset="0"/>
              </a:rPr>
              <a:t>	   vorgesetzter		VARCHAR2(40));</a:t>
            </a:r>
          </a:p>
          <a:p>
            <a:pPr>
              <a:defRPr/>
            </a:pPr>
            <a:r>
              <a:rPr lang="de-DE" sz="1600" b="1" dirty="0">
                <a:latin typeface="+mj-lt"/>
                <a:ea typeface="Calibri" pitchFamily="34" charset="0"/>
                <a:cs typeface="Calibri" pitchFamily="34" charset="0"/>
              </a:rPr>
              <a:t>/</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Views</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0711">
                                            <p:txEl>
                                              <p:pRg st="0" end="0"/>
                                            </p:txEl>
                                          </p:spTgt>
                                        </p:tgtEl>
                                        <p:attrNameLst>
                                          <p:attrName>style.visibility</p:attrName>
                                        </p:attrNameLst>
                                      </p:cBhvr>
                                      <p:to>
                                        <p:strVal val="visible"/>
                                      </p:to>
                                    </p:set>
                                    <p:anim calcmode="lin" valueType="num">
                                      <p:cBhvr additive="base">
                                        <p:cTn id="7" dur="500" fill="hold"/>
                                        <p:tgtEl>
                                          <p:spTgt spid="2007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07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0711">
                                            <p:txEl>
                                              <p:pRg st="1" end="1"/>
                                            </p:txEl>
                                          </p:spTgt>
                                        </p:tgtEl>
                                        <p:attrNameLst>
                                          <p:attrName>style.visibility</p:attrName>
                                        </p:attrNameLst>
                                      </p:cBhvr>
                                      <p:to>
                                        <p:strVal val="visible"/>
                                      </p:to>
                                    </p:set>
                                    <p:anim calcmode="lin" valueType="num">
                                      <p:cBhvr additive="base">
                                        <p:cTn id="13" dur="500" fill="hold"/>
                                        <p:tgtEl>
                                          <p:spTgt spid="2007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07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0711">
                                            <p:txEl>
                                              <p:pRg st="2" end="2"/>
                                            </p:txEl>
                                          </p:spTgt>
                                        </p:tgtEl>
                                        <p:attrNameLst>
                                          <p:attrName>style.visibility</p:attrName>
                                        </p:attrNameLst>
                                      </p:cBhvr>
                                      <p:to>
                                        <p:strVal val="visible"/>
                                      </p:to>
                                    </p:set>
                                    <p:anim calcmode="lin" valueType="num">
                                      <p:cBhvr additive="base">
                                        <p:cTn id="19" dur="500" fill="hold"/>
                                        <p:tgtEl>
                                          <p:spTgt spid="2007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07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0711">
                                            <p:txEl>
                                              <p:pRg st="3" end="3"/>
                                            </p:txEl>
                                          </p:spTgt>
                                        </p:tgtEl>
                                        <p:attrNameLst>
                                          <p:attrName>style.visibility</p:attrName>
                                        </p:attrNameLst>
                                      </p:cBhvr>
                                      <p:to>
                                        <p:strVal val="visible"/>
                                      </p:to>
                                    </p:set>
                                    <p:anim calcmode="lin" valueType="num">
                                      <p:cBhvr additive="base">
                                        <p:cTn id="25" dur="500" fill="hold"/>
                                        <p:tgtEl>
                                          <p:spTgt spid="2007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07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0712"/>
                                        </p:tgtEl>
                                        <p:attrNameLst>
                                          <p:attrName>style.visibility</p:attrName>
                                        </p:attrNameLst>
                                      </p:cBhvr>
                                      <p:to>
                                        <p:strVal val="visible"/>
                                      </p:to>
                                    </p:set>
                                    <p:anim calcmode="lin" valueType="num">
                                      <p:cBhvr additive="base">
                                        <p:cTn id="31" dur="500" fill="hold"/>
                                        <p:tgtEl>
                                          <p:spTgt spid="200712"/>
                                        </p:tgtEl>
                                        <p:attrNameLst>
                                          <p:attrName>ppt_x</p:attrName>
                                        </p:attrNameLst>
                                      </p:cBhvr>
                                      <p:tavLst>
                                        <p:tav tm="0">
                                          <p:val>
                                            <p:strVal val="0-#ppt_w/2"/>
                                          </p:val>
                                        </p:tav>
                                        <p:tav tm="100000">
                                          <p:val>
                                            <p:strVal val="#ppt_x"/>
                                          </p:val>
                                        </p:tav>
                                      </p:tavLst>
                                    </p:anim>
                                    <p:anim calcmode="lin" valueType="num">
                                      <p:cBhvr additive="base">
                                        <p:cTn id="32" dur="500" fill="hold"/>
                                        <p:tgtEl>
                                          <p:spTgt spid="200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1" grpId="0" build="p" autoUpdateAnimBg="0"/>
      <p:bldP spid="200712"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ChangeArrowheads="1"/>
          </p:cNvSpPr>
          <p:nvPr/>
        </p:nvSpPr>
        <p:spPr bwMode="auto">
          <a:xfrm>
            <a:off x="285750" y="571500"/>
            <a:ext cx="839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b="1">
              <a:solidFill>
                <a:srgbClr val="0000CC"/>
              </a:solidFill>
              <a:latin typeface="Arial" panose="020B0604020202020204" pitchFamily="34" charset="0"/>
            </a:endParaRPr>
          </a:p>
        </p:txBody>
      </p:sp>
      <p:sp>
        <p:nvSpPr>
          <p:cNvPr id="116739" name="Rectangle 7"/>
          <p:cNvSpPr>
            <a:spLocks noChangeArrowheads="1"/>
          </p:cNvSpPr>
          <p:nvPr/>
        </p:nvSpPr>
        <p:spPr bwMode="auto">
          <a:xfrm>
            <a:off x="323850" y="1773238"/>
            <a:ext cx="8178800" cy="3600450"/>
          </a:xfrm>
          <a:prstGeom prst="rect">
            <a:avLst/>
          </a:prstGeom>
          <a:noFill/>
          <a:ln w="9525">
            <a:noFill/>
            <a:miter lim="800000"/>
            <a:headEnd/>
            <a:tailEnd/>
          </a:ln>
        </p:spPr>
        <p:txBody>
          <a:bodyPr>
            <a:spAutoFit/>
          </a:bodyPr>
          <a:lstStyle/>
          <a:p>
            <a:pPr marL="344488" indent="-344488">
              <a:spcBef>
                <a:spcPct val="20000"/>
              </a:spcBef>
              <a:buFontTx/>
              <a:buChar char="•"/>
              <a:defRPr/>
            </a:pPr>
            <a:r>
              <a:rPr lang="de-DE" sz="2000" dirty="0">
                <a:latin typeface="+mj-lt"/>
                <a:ea typeface="Calibri" pitchFamily="34" charset="0"/>
                <a:cs typeface="Calibri" pitchFamily="34" charset="0"/>
              </a:rPr>
              <a:t>Definition einer “</a:t>
            </a: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view</a:t>
            </a:r>
            <a:r>
              <a:rPr lang="de-DE" sz="2000" dirty="0">
                <a:latin typeface="+mj-lt"/>
                <a:ea typeface="Calibri" pitchFamily="34" charset="0"/>
                <a:cs typeface="Calibri" pitchFamily="34" charset="0"/>
              </a:rPr>
              <a:t>“:</a:t>
            </a:r>
          </a:p>
          <a:p>
            <a:pPr marL="741363" lvl="1" indent="-282575">
              <a:spcBef>
                <a:spcPct val="20000"/>
              </a:spcBef>
              <a:buFontTx/>
              <a:buChar char="–"/>
              <a:defRPr/>
            </a:pPr>
            <a:r>
              <a:rPr lang="de-DE" sz="2000" dirty="0">
                <a:latin typeface="+mj-lt"/>
                <a:ea typeface="Calibri" pitchFamily="34" charset="0"/>
                <a:cs typeface="Calibri" pitchFamily="34" charset="0"/>
              </a:rPr>
              <a:t>Definieren eines </a:t>
            </a:r>
            <a:r>
              <a:rPr lang="de-DE" sz="2000" dirty="0" err="1">
                <a:solidFill>
                  <a:srgbClr val="0000FF"/>
                </a:solidFill>
                <a:latin typeface="+mj-lt"/>
                <a:ea typeface="Calibri" pitchFamily="34" charset="0"/>
                <a:cs typeface="Calibri" pitchFamily="34" charset="0"/>
              </a:rPr>
              <a:t>object</a:t>
            </a:r>
            <a:r>
              <a:rPr lang="de-DE" sz="2000" dirty="0">
                <a:solidFill>
                  <a:srgbClr val="0000FF"/>
                </a:solidFill>
                <a:latin typeface="+mj-lt"/>
                <a:ea typeface="Calibri" pitchFamily="34" charset="0"/>
                <a:cs typeface="Calibri" pitchFamily="34" charset="0"/>
              </a:rPr>
              <a:t> </a:t>
            </a:r>
            <a:r>
              <a:rPr lang="de-DE" sz="2000" dirty="0" err="1">
                <a:solidFill>
                  <a:srgbClr val="0000FF"/>
                </a:solidFill>
                <a:latin typeface="+mj-lt"/>
                <a:ea typeface="Calibri" pitchFamily="34" charset="0"/>
                <a:cs typeface="Calibri" pitchFamily="34" charset="0"/>
              </a:rPr>
              <a:t>types</a:t>
            </a:r>
            <a:r>
              <a:rPr lang="de-DE" sz="2000" dirty="0">
                <a:latin typeface="+mj-lt"/>
                <a:ea typeface="Calibri" pitchFamily="34" charset="0"/>
                <a:cs typeface="Calibri" pitchFamily="34" charset="0"/>
              </a:rPr>
              <a:t>, bei dem jedes Typ-Attribut einer</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Spalte einer relationalen Tabelle entspricht</a:t>
            </a:r>
          </a:p>
          <a:p>
            <a:pPr marL="741363" lvl="1" indent="-282575">
              <a:spcBef>
                <a:spcPct val="20000"/>
              </a:spcBef>
              <a:buFontTx/>
              <a:buChar char="–"/>
              <a:defRPr/>
            </a:pPr>
            <a:r>
              <a:rPr lang="de-DE" sz="2000" dirty="0">
                <a:latin typeface="+mj-lt"/>
                <a:ea typeface="Calibri" pitchFamily="34" charset="0"/>
                <a:cs typeface="Calibri" pitchFamily="34" charset="0"/>
              </a:rPr>
              <a:t>Programmieren einer</a:t>
            </a:r>
            <a:r>
              <a:rPr lang="de-DE" sz="2000" dirty="0">
                <a:solidFill>
                  <a:srgbClr val="0000FF"/>
                </a:solidFill>
                <a:latin typeface="+mj-lt"/>
                <a:ea typeface="Calibri" pitchFamily="34" charset="0"/>
                <a:cs typeface="Calibri" pitchFamily="34" charset="0"/>
              </a:rPr>
              <a:t> Anfrage</a:t>
            </a:r>
            <a:r>
              <a:rPr lang="de-DE" sz="2000" dirty="0">
                <a:latin typeface="+mj-lt"/>
                <a:ea typeface="Calibri" pitchFamily="34" charset="0"/>
                <a:cs typeface="Calibri" pitchFamily="34" charset="0"/>
              </a:rPr>
              <a:t>, mit der die Daten aus den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relationalen Tabellen extrahiert werden</a:t>
            </a:r>
          </a:p>
          <a:p>
            <a:pPr marL="741363" lvl="1" indent="-282575">
              <a:spcBef>
                <a:spcPct val="50000"/>
              </a:spcBef>
              <a:buFontTx/>
              <a:buChar char="–"/>
              <a:defRPr/>
            </a:pPr>
            <a:r>
              <a:rPr lang="de-DE" sz="2000" dirty="0">
                <a:latin typeface="+mj-lt"/>
                <a:ea typeface="Calibri" pitchFamily="34" charset="0"/>
                <a:cs typeface="Calibri" pitchFamily="34" charset="0"/>
              </a:rPr>
              <a:t>Definieren eines Attributs/</a:t>
            </a:r>
            <a:r>
              <a:rPr lang="de-DE" sz="2000" dirty="0" err="1">
                <a:latin typeface="+mj-lt"/>
                <a:ea typeface="Calibri" pitchFamily="34" charset="0"/>
                <a:cs typeface="Calibri" pitchFamily="34" charset="0"/>
              </a:rPr>
              <a:t>mehrer</a:t>
            </a:r>
            <a:r>
              <a:rPr lang="de-DE" sz="2000" dirty="0">
                <a:latin typeface="+mj-lt"/>
                <a:ea typeface="Calibri" pitchFamily="34" charset="0"/>
                <a:cs typeface="Calibri" pitchFamily="34" charset="0"/>
              </a:rPr>
              <a:t> Attribute als “</a:t>
            </a:r>
            <a:r>
              <a:rPr lang="de-DE" sz="2000" dirty="0" err="1">
                <a:solidFill>
                  <a:srgbClr val="0000FF"/>
                </a:solidFill>
                <a:latin typeface="+mj-lt"/>
                <a:ea typeface="Calibri" pitchFamily="34" charset="0"/>
                <a:cs typeface="Calibri" pitchFamily="34" charset="0"/>
              </a:rPr>
              <a:t>object</a:t>
            </a:r>
            <a:r>
              <a:rPr lang="de-DE" sz="2000" dirty="0">
                <a:solidFill>
                  <a:srgbClr val="0000FF"/>
                </a:solidFill>
                <a:latin typeface="+mj-lt"/>
                <a:ea typeface="Calibri" pitchFamily="34" charset="0"/>
                <a:cs typeface="Calibri" pitchFamily="34" charset="0"/>
              </a:rPr>
              <a:t> </a:t>
            </a:r>
            <a:r>
              <a:rPr lang="de-DE" sz="2000" dirty="0" err="1">
                <a:solidFill>
                  <a:srgbClr val="0000FF"/>
                </a:solidFill>
                <a:latin typeface="+mj-lt"/>
                <a:ea typeface="Calibri" pitchFamily="34" charset="0"/>
                <a:cs typeface="Calibri" pitchFamily="34" charset="0"/>
              </a:rPr>
              <a:t>identifier</a:t>
            </a:r>
            <a:r>
              <a:rPr lang="de-DE" sz="2000" dirty="0">
                <a:latin typeface="+mj-lt"/>
                <a:ea typeface="Calibri" pitchFamily="34" charset="0"/>
                <a:cs typeface="Calibri" pitchFamily="34" charset="0"/>
              </a:rPr>
              <a:t>“</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zur eindeutigen Identifikation der Objekte und zur Erzeugung</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von REF-Beziehungen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(oft ein relationaler Primärschlüssel)</a:t>
            </a:r>
          </a:p>
          <a:p>
            <a:pPr marL="344488" indent="-344488">
              <a:spcBef>
                <a:spcPct val="50000"/>
              </a:spcBef>
              <a:buFontTx/>
              <a:buChar char="•"/>
              <a:defRPr/>
            </a:pP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views</a:t>
            </a:r>
            <a:r>
              <a:rPr lang="de-DE" sz="2000" dirty="0">
                <a:latin typeface="+mj-lt"/>
                <a:ea typeface="Calibri" pitchFamily="34" charset="0"/>
                <a:cs typeface="Calibri" pitchFamily="34" charset="0"/>
              </a:rPr>
              <a:t> können wie </a:t>
            </a: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tables</a:t>
            </a:r>
            <a:r>
              <a:rPr lang="de-DE" sz="2000" dirty="0">
                <a:latin typeface="+mj-lt"/>
                <a:ea typeface="Calibri" pitchFamily="34" charset="0"/>
                <a:cs typeface="Calibri" pitchFamily="34" charset="0"/>
              </a:rPr>
              <a:t> genutzt werden</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views</a:t>
            </a:r>
            <a:endParaRPr lang="de-CH" dirty="0">
              <a:latin typeface="Calibri" pitchFamily="34" charset="0"/>
              <a:cs typeface="Calibri" pitchFamily="34"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32" name="Rectangle 8"/>
          <p:cNvSpPr>
            <a:spLocks noChangeArrowheads="1"/>
          </p:cNvSpPr>
          <p:nvPr/>
        </p:nvSpPr>
        <p:spPr bwMode="auto">
          <a:xfrm>
            <a:off x="357188" y="1928813"/>
            <a:ext cx="8572500" cy="3983037"/>
          </a:xfrm>
          <a:prstGeom prst="rect">
            <a:avLst/>
          </a:prstGeom>
          <a:noFill/>
          <a:ln w="9525">
            <a:noFill/>
            <a:miter lim="800000"/>
            <a:headEnd/>
            <a:tailEnd/>
          </a:ln>
        </p:spPr>
        <p:txBody>
          <a:bodyPr>
            <a:spAutoFit/>
          </a:bodyPr>
          <a:lstStyle/>
          <a:p>
            <a:pPr marL="344488" indent="-344488">
              <a:spcBef>
                <a:spcPct val="20000"/>
              </a:spcBef>
              <a:defRPr/>
            </a:pPr>
            <a:r>
              <a:rPr lang="de-DE" sz="2000" dirty="0">
                <a:latin typeface="+mj-lt"/>
                <a:ea typeface="Calibri" pitchFamily="34" charset="0"/>
                <a:cs typeface="Calibri" pitchFamily="34" charset="0"/>
              </a:rPr>
              <a:t>CREATE [OR REPLACE] … VIEW [</a:t>
            </a:r>
            <a:r>
              <a:rPr lang="de-DE" sz="2000" dirty="0" err="1">
                <a:latin typeface="+mj-lt"/>
                <a:ea typeface="Calibri" pitchFamily="34" charset="0"/>
                <a:cs typeface="Calibri" pitchFamily="34" charset="0"/>
              </a:rPr>
              <a:t>schema</a:t>
            </a:r>
            <a:r>
              <a:rPr lang="de-DE" sz="2000" dirty="0">
                <a:latin typeface="+mj-lt"/>
                <a:ea typeface="Calibri" pitchFamily="34" charset="0"/>
                <a:cs typeface="Calibri" pitchFamily="34" charset="0"/>
              </a:rPr>
              <a:t> .] </a:t>
            </a:r>
            <a:r>
              <a:rPr lang="de-DE" sz="2000" i="1" dirty="0" err="1">
                <a:latin typeface="+mj-lt"/>
                <a:ea typeface="Calibri" pitchFamily="34" charset="0"/>
                <a:cs typeface="Calibri" pitchFamily="34" charset="0"/>
              </a:rPr>
              <a:t>view_name</a:t>
            </a:r>
            <a:r>
              <a:rPr lang="de-DE" sz="2000" i="1" dirty="0">
                <a:latin typeface="+mj-lt"/>
                <a:ea typeface="Calibri" pitchFamily="34" charset="0"/>
                <a:cs typeface="Calibri" pitchFamily="34" charset="0"/>
              </a:rPr>
              <a:t>	</a:t>
            </a:r>
          </a:p>
          <a:p>
            <a:pPr marL="344488" indent="-344488">
              <a:spcBef>
                <a:spcPct val="20000"/>
              </a:spcBef>
              <a:defRPr/>
            </a:pPr>
            <a:r>
              <a:rPr lang="de-DE" sz="2000" i="1" dirty="0">
                <a:latin typeface="+mj-lt"/>
                <a:ea typeface="Calibri" pitchFamily="34" charset="0"/>
                <a:cs typeface="Calibri" pitchFamily="34" charset="0"/>
              </a:rPr>
              <a:t>	</a:t>
            </a:r>
            <a:r>
              <a:rPr lang="de-DE" sz="2000" dirty="0">
                <a:latin typeface="+mj-lt"/>
                <a:ea typeface="Calibri" pitchFamily="34" charset="0"/>
                <a:cs typeface="Calibri" pitchFamily="34" charset="0"/>
              </a:rPr>
              <a:t>[ </a:t>
            </a: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relational_view_clause</a:t>
            </a:r>
            <a:r>
              <a:rPr lang="de-DE" sz="2000" i="1" dirty="0">
                <a:latin typeface="+mj-lt"/>
                <a:ea typeface="Calibri" pitchFamily="34" charset="0"/>
                <a:cs typeface="Calibri" pitchFamily="34" charset="0"/>
              </a:rPr>
              <a:t>&gt;</a:t>
            </a:r>
            <a:r>
              <a:rPr lang="de-DE" sz="2000" dirty="0">
                <a:latin typeface="+mj-lt"/>
                <a:ea typeface="Calibri" pitchFamily="34" charset="0"/>
                <a:cs typeface="Calibri" pitchFamily="34" charset="0"/>
              </a:rPr>
              <a:t> | </a:t>
            </a:r>
            <a:r>
              <a:rPr lang="de-DE" sz="2000" i="1" dirty="0">
                <a:solidFill>
                  <a:srgbClr val="0000CC"/>
                </a:solidFill>
                <a:latin typeface="+mj-lt"/>
                <a:ea typeface="Calibri" pitchFamily="34" charset="0"/>
                <a:cs typeface="Calibri" pitchFamily="34" charset="0"/>
              </a:rPr>
              <a:t>&lt;</a:t>
            </a:r>
            <a:r>
              <a:rPr lang="de-DE" sz="2000" i="1" dirty="0" err="1">
                <a:solidFill>
                  <a:srgbClr val="0000CC"/>
                </a:solidFill>
                <a:latin typeface="+mj-lt"/>
                <a:ea typeface="Calibri" pitchFamily="34" charset="0"/>
                <a:cs typeface="Calibri" pitchFamily="34" charset="0"/>
              </a:rPr>
              <a:t>object_view_clause</a:t>
            </a:r>
            <a:r>
              <a:rPr lang="de-DE" sz="2000" i="1" dirty="0">
                <a:solidFill>
                  <a:srgbClr val="0000CC"/>
                </a:solidFill>
                <a:latin typeface="+mj-lt"/>
                <a:ea typeface="Calibri" pitchFamily="34" charset="0"/>
                <a:cs typeface="Calibri" pitchFamily="34" charset="0"/>
              </a:rPr>
              <a:t>&gt;</a:t>
            </a:r>
            <a:r>
              <a:rPr lang="de-DE" sz="2000" dirty="0">
                <a:latin typeface="+mj-lt"/>
                <a:ea typeface="Calibri" pitchFamily="34" charset="0"/>
                <a:cs typeface="Calibri" pitchFamily="34" charset="0"/>
              </a:rPr>
              <a:t> ]</a:t>
            </a:r>
          </a:p>
          <a:p>
            <a:pPr marL="344488" indent="-344488">
              <a:spcBef>
                <a:spcPct val="20000"/>
              </a:spcBef>
              <a:defRPr/>
            </a:pPr>
            <a:r>
              <a:rPr lang="de-DE" sz="2000" dirty="0">
                <a:latin typeface="+mj-lt"/>
                <a:ea typeface="Calibri" pitchFamily="34" charset="0"/>
                <a:cs typeface="Calibri" pitchFamily="34" charset="0"/>
              </a:rPr>
              <a:t>	</a:t>
            </a:r>
            <a:r>
              <a:rPr lang="de-DE" sz="2000" dirty="0">
                <a:solidFill>
                  <a:srgbClr val="0000CC"/>
                </a:solidFill>
                <a:latin typeface="+mj-lt"/>
                <a:ea typeface="Calibri" pitchFamily="34" charset="0"/>
                <a:cs typeface="Calibri" pitchFamily="34" charset="0"/>
              </a:rPr>
              <a:t>AS </a:t>
            </a:r>
            <a:r>
              <a:rPr lang="de-DE" sz="2000" i="1" dirty="0" err="1">
                <a:solidFill>
                  <a:srgbClr val="0000CC"/>
                </a:solidFill>
                <a:latin typeface="+mj-lt"/>
                <a:ea typeface="Calibri" pitchFamily="34" charset="0"/>
                <a:cs typeface="Calibri" pitchFamily="34" charset="0"/>
              </a:rPr>
              <a:t>subquery</a:t>
            </a:r>
            <a:r>
              <a:rPr lang="de-DE" sz="2000" dirty="0">
                <a:solidFill>
                  <a:srgbClr val="0000CC"/>
                </a:solidFill>
                <a:latin typeface="+mj-lt"/>
                <a:ea typeface="Calibri" pitchFamily="34" charset="0"/>
                <a:cs typeface="Calibri" pitchFamily="34" charset="0"/>
              </a:rPr>
              <a:t> [ </a:t>
            </a:r>
            <a:r>
              <a:rPr lang="de-DE" sz="2000" i="1" dirty="0">
                <a:solidFill>
                  <a:srgbClr val="0000CC"/>
                </a:solidFill>
                <a:latin typeface="+mj-lt"/>
                <a:ea typeface="Calibri" pitchFamily="34" charset="0"/>
                <a:cs typeface="Calibri" pitchFamily="34" charset="0"/>
              </a:rPr>
              <a:t>&lt;</a:t>
            </a:r>
            <a:r>
              <a:rPr lang="de-DE" sz="2000" i="1" dirty="0" err="1">
                <a:solidFill>
                  <a:srgbClr val="0000CC"/>
                </a:solidFill>
                <a:latin typeface="+mj-lt"/>
                <a:ea typeface="Calibri" pitchFamily="34" charset="0"/>
                <a:cs typeface="Calibri" pitchFamily="34" charset="0"/>
              </a:rPr>
              <a:t>subquery_restriction_clause</a:t>
            </a:r>
            <a:r>
              <a:rPr lang="de-DE" sz="2000" i="1" dirty="0">
                <a:solidFill>
                  <a:srgbClr val="0000CC"/>
                </a:solidFill>
                <a:latin typeface="+mj-lt"/>
                <a:ea typeface="Calibri" pitchFamily="34" charset="0"/>
                <a:cs typeface="Calibri" pitchFamily="34" charset="0"/>
              </a:rPr>
              <a:t>&gt;</a:t>
            </a:r>
            <a:r>
              <a:rPr lang="de-DE" sz="2000" dirty="0">
                <a:solidFill>
                  <a:srgbClr val="0000CC"/>
                </a:solidFill>
                <a:latin typeface="+mj-lt"/>
                <a:ea typeface="Calibri" pitchFamily="34" charset="0"/>
                <a:cs typeface="Calibri" pitchFamily="34" charset="0"/>
              </a:rPr>
              <a:t> ];</a:t>
            </a:r>
          </a:p>
          <a:p>
            <a:pPr marL="344488" indent="-344488">
              <a:lnSpc>
                <a:spcPct val="80000"/>
              </a:lnSpc>
              <a:spcBef>
                <a:spcPct val="20000"/>
              </a:spcBef>
              <a:defRPr/>
            </a:pPr>
            <a:endParaRPr lang="de-DE" sz="2000" dirty="0">
              <a:solidFill>
                <a:srgbClr val="0000CC"/>
              </a:solidFill>
              <a:latin typeface="+mj-lt"/>
              <a:ea typeface="Calibri" pitchFamily="34" charset="0"/>
              <a:cs typeface="Calibri" pitchFamily="34" charset="0"/>
            </a:endParaRPr>
          </a:p>
          <a:p>
            <a:pPr marL="344488" indent="-344488">
              <a:spcBef>
                <a:spcPct val="20000"/>
              </a:spcBef>
              <a:defRPr/>
            </a:pPr>
            <a:r>
              <a:rPr lang="de-DE" sz="2000" i="1" dirty="0">
                <a:latin typeface="+mj-lt"/>
                <a:ea typeface="Calibri" pitchFamily="34" charset="0"/>
                <a:cs typeface="Calibri" pitchFamily="34" charset="0"/>
              </a:rPr>
              <a:t>&lt;</a:t>
            </a:r>
            <a:r>
              <a:rPr lang="de-DE" sz="2000" i="1" dirty="0" err="1">
                <a:latin typeface="+mj-lt"/>
                <a:ea typeface="Calibri" pitchFamily="34" charset="0"/>
                <a:cs typeface="Calibri" pitchFamily="34" charset="0"/>
              </a:rPr>
              <a:t>object_view_clause</a:t>
            </a:r>
            <a:r>
              <a:rPr lang="de-DE" sz="2000" i="1" dirty="0">
                <a:latin typeface="+mj-lt"/>
                <a:ea typeface="Calibri" pitchFamily="34" charset="0"/>
                <a:cs typeface="Calibri" pitchFamily="34" charset="0"/>
              </a:rPr>
              <a:t>&gt; ::= </a:t>
            </a:r>
            <a:br>
              <a:rPr lang="de-DE" sz="2000" i="1" dirty="0">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OF [</a:t>
            </a:r>
            <a:r>
              <a:rPr lang="de-DE" sz="2000" dirty="0" err="1">
                <a:solidFill>
                  <a:srgbClr val="0000CC"/>
                </a:solidFill>
                <a:latin typeface="+mj-lt"/>
                <a:ea typeface="Calibri" pitchFamily="34" charset="0"/>
                <a:cs typeface="Calibri" pitchFamily="34" charset="0"/>
              </a:rPr>
              <a:t>schema</a:t>
            </a:r>
            <a:r>
              <a:rPr lang="de-DE" sz="2000" dirty="0">
                <a:solidFill>
                  <a:srgbClr val="0000CC"/>
                </a:solidFill>
                <a:latin typeface="+mj-lt"/>
                <a:ea typeface="Calibri" pitchFamily="34" charset="0"/>
                <a:cs typeface="Calibri" pitchFamily="34" charset="0"/>
              </a:rPr>
              <a:t> .] </a:t>
            </a:r>
            <a:r>
              <a:rPr lang="de-DE" sz="2000" dirty="0" err="1">
                <a:solidFill>
                  <a:srgbClr val="0000CC"/>
                </a:solidFill>
                <a:latin typeface="+mj-lt"/>
                <a:ea typeface="Calibri" pitchFamily="34" charset="0"/>
                <a:cs typeface="Calibri" pitchFamily="34" charset="0"/>
              </a:rPr>
              <a:t>type_name</a:t>
            </a:r>
            <a:r>
              <a:rPr lang="de-DE" sz="2000" dirty="0">
                <a:solidFill>
                  <a:srgbClr val="0000CC"/>
                </a:solidFill>
                <a:latin typeface="+mj-lt"/>
                <a:ea typeface="Calibri" pitchFamily="34" charset="0"/>
                <a:cs typeface="Calibri" pitchFamily="34" charset="0"/>
              </a:rPr>
              <a:t>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   WITH OBJECT IDENTIFIER { DEFAULT | ( </a:t>
            </a:r>
            <a:r>
              <a:rPr lang="de-DE" sz="2000" dirty="0" err="1">
                <a:solidFill>
                  <a:srgbClr val="0000CC"/>
                </a:solidFill>
                <a:latin typeface="+mj-lt"/>
                <a:ea typeface="Calibri" pitchFamily="34" charset="0"/>
                <a:cs typeface="Calibri" pitchFamily="34" charset="0"/>
              </a:rPr>
              <a:t>attribute</a:t>
            </a:r>
            <a:r>
              <a:rPr lang="de-DE" sz="2000" dirty="0">
                <a:solidFill>
                  <a:srgbClr val="0000CC"/>
                </a:solidFill>
                <a:latin typeface="+mj-lt"/>
                <a:ea typeface="Calibri" pitchFamily="34" charset="0"/>
                <a:cs typeface="Calibri" pitchFamily="34" charset="0"/>
              </a:rPr>
              <a:t> [, </a:t>
            </a:r>
            <a:r>
              <a:rPr lang="de-DE" sz="2000" dirty="0" err="1">
                <a:solidFill>
                  <a:srgbClr val="0000CC"/>
                </a:solidFill>
                <a:latin typeface="+mj-lt"/>
                <a:ea typeface="Calibri" pitchFamily="34" charset="0"/>
                <a:cs typeface="Calibri" pitchFamily="34" charset="0"/>
              </a:rPr>
              <a:t>attribute</a:t>
            </a:r>
            <a:r>
              <a:rPr lang="de-DE" sz="2000" dirty="0">
                <a:solidFill>
                  <a:srgbClr val="0000CC"/>
                </a:solidFill>
                <a:latin typeface="+mj-lt"/>
                <a:ea typeface="Calibri" pitchFamily="34" charset="0"/>
                <a:cs typeface="Calibri" pitchFamily="34" charset="0"/>
              </a:rPr>
              <a:t>]... )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  | UNDER [</a:t>
            </a:r>
            <a:r>
              <a:rPr lang="de-DE" sz="2000" dirty="0" err="1">
                <a:solidFill>
                  <a:srgbClr val="0000CC"/>
                </a:solidFill>
                <a:latin typeface="+mj-lt"/>
                <a:ea typeface="Calibri" pitchFamily="34" charset="0"/>
                <a:cs typeface="Calibri" pitchFamily="34" charset="0"/>
              </a:rPr>
              <a:t>schema</a:t>
            </a:r>
            <a:r>
              <a:rPr lang="de-DE" sz="2000" dirty="0">
                <a:solidFill>
                  <a:srgbClr val="0000CC"/>
                </a:solidFill>
                <a:latin typeface="+mj-lt"/>
                <a:ea typeface="Calibri" pitchFamily="34" charset="0"/>
                <a:cs typeface="Calibri" pitchFamily="34" charset="0"/>
              </a:rPr>
              <a:t> .] </a:t>
            </a:r>
            <a:r>
              <a:rPr lang="de-DE" sz="2000" dirty="0" err="1">
                <a:solidFill>
                  <a:srgbClr val="0000CC"/>
                </a:solidFill>
                <a:latin typeface="+mj-lt"/>
                <a:ea typeface="Calibri" pitchFamily="34" charset="0"/>
                <a:cs typeface="Calibri" pitchFamily="34" charset="0"/>
              </a:rPr>
              <a:t>superview</a:t>
            </a:r>
            <a:r>
              <a:rPr lang="de-DE" sz="2000" dirty="0">
                <a:solidFill>
                  <a:srgbClr val="0000CC"/>
                </a:solidFill>
                <a:latin typeface="+mj-lt"/>
                <a:ea typeface="Calibri" pitchFamily="34" charset="0"/>
                <a:cs typeface="Calibri" pitchFamily="34" charset="0"/>
              </a:rPr>
              <a:t> </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a:t>
            </a:r>
          </a:p>
          <a:p>
            <a:pPr marL="344488" indent="-344488">
              <a:spcBef>
                <a:spcPct val="20000"/>
              </a:spcBef>
              <a:defRPr/>
            </a:pPr>
            <a:r>
              <a:rPr lang="de-DE" dirty="0">
                <a:latin typeface="+mj-lt"/>
                <a:ea typeface="Calibri" pitchFamily="34" charset="0"/>
                <a:cs typeface="Calibri" pitchFamily="34" charset="0"/>
              </a:rPr>
              <a:t>	</a:t>
            </a:r>
            <a:r>
              <a:rPr lang="de-DE" sz="1600" dirty="0">
                <a:latin typeface="+mj-lt"/>
                <a:ea typeface="Calibri" pitchFamily="34" charset="0"/>
                <a:cs typeface="Calibri" pitchFamily="34" charset="0"/>
              </a:rPr>
              <a:t>( { </a:t>
            </a:r>
            <a:r>
              <a:rPr lang="de-DE" sz="1600" dirty="0" err="1">
                <a:latin typeface="+mj-lt"/>
                <a:ea typeface="Calibri" pitchFamily="34" charset="0"/>
                <a:cs typeface="Calibri" pitchFamily="34" charset="0"/>
              </a:rPr>
              <a:t>table_or_view_constraint</a:t>
            </a:r>
            <a:r>
              <a:rPr lang="de-DE" sz="1600" dirty="0">
                <a:latin typeface="+mj-lt"/>
                <a:ea typeface="Calibri" pitchFamily="34" charset="0"/>
                <a:cs typeface="Calibri" pitchFamily="34" charset="0"/>
              </a:rPr>
              <a:t> | </a:t>
            </a:r>
            <a:r>
              <a:rPr lang="de-DE" sz="1600" dirty="0" err="1">
                <a:latin typeface="+mj-lt"/>
                <a:ea typeface="Calibri" pitchFamily="34" charset="0"/>
                <a:cs typeface="Calibri" pitchFamily="34" charset="0"/>
              </a:rPr>
              <a:t>attribute</a:t>
            </a:r>
            <a:r>
              <a:rPr lang="de-DE" sz="1600" dirty="0">
                <a:latin typeface="+mj-lt"/>
                <a:ea typeface="Calibri" pitchFamily="34" charset="0"/>
                <a:cs typeface="Calibri" pitchFamily="34" charset="0"/>
              </a:rPr>
              <a:t> </a:t>
            </a:r>
            <a:r>
              <a:rPr lang="de-DE" sz="1600" dirty="0" err="1">
                <a:latin typeface="+mj-lt"/>
                <a:ea typeface="Calibri" pitchFamily="34" charset="0"/>
                <a:cs typeface="Calibri" pitchFamily="34" charset="0"/>
              </a:rPr>
              <a:t>column_constraint</a:t>
            </a:r>
            <a:r>
              <a:rPr lang="de-DE" sz="1600" dirty="0">
                <a:latin typeface="+mj-lt"/>
                <a:ea typeface="Calibri" pitchFamily="34" charset="0"/>
                <a:cs typeface="Calibri" pitchFamily="34" charset="0"/>
              </a:rPr>
              <a:t> [</a:t>
            </a:r>
            <a:r>
              <a:rPr lang="de-DE" sz="1600" dirty="0" err="1">
                <a:latin typeface="+mj-lt"/>
                <a:ea typeface="Calibri" pitchFamily="34" charset="0"/>
                <a:cs typeface="Calibri" pitchFamily="34" charset="0"/>
              </a:rPr>
              <a:t>column_constraint</a:t>
            </a:r>
            <a:r>
              <a:rPr lang="de-DE" sz="1600" dirty="0">
                <a:latin typeface="+mj-lt"/>
                <a:ea typeface="Calibri" pitchFamily="34" charset="0"/>
                <a:cs typeface="Calibri" pitchFamily="34" charset="0"/>
              </a:rPr>
              <a:t>]... }</a:t>
            </a:r>
            <a:br>
              <a:rPr lang="de-DE" sz="1600" dirty="0">
                <a:latin typeface="+mj-lt"/>
                <a:ea typeface="Calibri" pitchFamily="34" charset="0"/>
                <a:cs typeface="Calibri" pitchFamily="34" charset="0"/>
              </a:rPr>
            </a:br>
            <a:r>
              <a:rPr lang="de-DE" sz="1600" dirty="0">
                <a:latin typeface="+mj-lt"/>
                <a:ea typeface="Calibri" pitchFamily="34" charset="0"/>
                <a:cs typeface="Calibri" pitchFamily="34" charset="0"/>
              </a:rPr>
              <a:t>  [, { </a:t>
            </a:r>
            <a:r>
              <a:rPr lang="de-DE" sz="1600" dirty="0" err="1">
                <a:latin typeface="+mj-lt"/>
                <a:ea typeface="Calibri" pitchFamily="34" charset="0"/>
                <a:cs typeface="Calibri" pitchFamily="34" charset="0"/>
              </a:rPr>
              <a:t>table_or_view_constraint</a:t>
            </a:r>
            <a:r>
              <a:rPr lang="de-DE" sz="1600" dirty="0">
                <a:latin typeface="+mj-lt"/>
                <a:ea typeface="Calibri" pitchFamily="34" charset="0"/>
                <a:cs typeface="Calibri" pitchFamily="34" charset="0"/>
              </a:rPr>
              <a:t> | </a:t>
            </a:r>
            <a:r>
              <a:rPr lang="de-DE" sz="1600" dirty="0" err="1">
                <a:latin typeface="+mj-lt"/>
                <a:ea typeface="Calibri" pitchFamily="34" charset="0"/>
                <a:cs typeface="Calibri" pitchFamily="34" charset="0"/>
              </a:rPr>
              <a:t>attribute</a:t>
            </a:r>
            <a:r>
              <a:rPr lang="de-DE" sz="1600" dirty="0">
                <a:latin typeface="+mj-lt"/>
                <a:ea typeface="Calibri" pitchFamily="34" charset="0"/>
                <a:cs typeface="Calibri" pitchFamily="34" charset="0"/>
              </a:rPr>
              <a:t> </a:t>
            </a:r>
            <a:r>
              <a:rPr lang="de-DE" sz="1600" dirty="0" err="1">
                <a:latin typeface="+mj-lt"/>
                <a:ea typeface="Calibri" pitchFamily="34" charset="0"/>
                <a:cs typeface="Calibri" pitchFamily="34" charset="0"/>
              </a:rPr>
              <a:t>column_constraint</a:t>
            </a:r>
            <a:r>
              <a:rPr lang="de-DE" sz="1600" dirty="0">
                <a:latin typeface="+mj-lt"/>
                <a:ea typeface="Calibri" pitchFamily="34" charset="0"/>
                <a:cs typeface="Calibri" pitchFamily="34" charset="0"/>
              </a:rPr>
              <a:t> [</a:t>
            </a:r>
            <a:r>
              <a:rPr lang="de-DE" sz="1600" dirty="0" err="1">
                <a:latin typeface="+mj-lt"/>
                <a:ea typeface="Calibri" pitchFamily="34" charset="0"/>
                <a:cs typeface="Calibri" pitchFamily="34" charset="0"/>
              </a:rPr>
              <a:t>column_constraint</a:t>
            </a:r>
            <a:r>
              <a:rPr lang="de-DE" sz="1600" dirty="0">
                <a:latin typeface="+mj-lt"/>
                <a:ea typeface="Calibri" pitchFamily="34" charset="0"/>
                <a:cs typeface="Calibri" pitchFamily="34" charset="0"/>
              </a:rPr>
              <a:t>]...} ]... </a:t>
            </a:r>
            <a:br>
              <a:rPr lang="de-DE" sz="1600" dirty="0">
                <a:latin typeface="+mj-lt"/>
                <a:ea typeface="Calibri" pitchFamily="34" charset="0"/>
                <a:cs typeface="Calibri" pitchFamily="34" charset="0"/>
              </a:rPr>
            </a:br>
            <a:r>
              <a:rPr lang="de-DE" sz="1600" dirty="0">
                <a:latin typeface="+mj-lt"/>
                <a:ea typeface="Calibri" pitchFamily="34" charset="0"/>
                <a:cs typeface="Calibri" pitchFamily="34" charset="0"/>
              </a:rPr>
              <a:t>)</a:t>
            </a:r>
          </a:p>
        </p:txBody>
      </p:sp>
      <p:sp>
        <p:nvSpPr>
          <p:cNvPr id="205833" name="AutoShape 9"/>
          <p:cNvSpPr>
            <a:spLocks/>
          </p:cNvSpPr>
          <p:nvPr/>
        </p:nvSpPr>
        <p:spPr bwMode="auto">
          <a:xfrm>
            <a:off x="5011738" y="3267075"/>
            <a:ext cx="2439987" cy="511175"/>
          </a:xfrm>
          <a:prstGeom prst="accentCallout2">
            <a:avLst>
              <a:gd name="adj1" fmla="val 22361"/>
              <a:gd name="adj2" fmla="val -3125"/>
              <a:gd name="adj3" fmla="val 22361"/>
              <a:gd name="adj4" fmla="val -28625"/>
              <a:gd name="adj5" fmla="val 81366"/>
              <a:gd name="adj6" fmla="val -55042"/>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object view bezieht sich unmittelbar auf object</a:t>
            </a:r>
            <a:r>
              <a:rPr lang="de-DE" altLang="de-DE" sz="1600">
                <a:latin typeface="Arial" panose="020B0604020202020204" pitchFamily="34" charset="0"/>
              </a:rPr>
              <a:t> type</a:t>
            </a:r>
          </a:p>
        </p:txBody>
      </p:sp>
      <p:sp>
        <p:nvSpPr>
          <p:cNvPr id="205834" name="AutoShape 10"/>
          <p:cNvSpPr>
            <a:spLocks/>
          </p:cNvSpPr>
          <p:nvPr/>
        </p:nvSpPr>
        <p:spPr bwMode="auto">
          <a:xfrm>
            <a:off x="5283200" y="4443413"/>
            <a:ext cx="1352550" cy="292100"/>
          </a:xfrm>
          <a:prstGeom prst="accentCallout2">
            <a:avLst>
              <a:gd name="adj1" fmla="val 31718"/>
              <a:gd name="adj2" fmla="val -4495"/>
              <a:gd name="adj3" fmla="val 31718"/>
              <a:gd name="adj4" fmla="val -41667"/>
              <a:gd name="adj5" fmla="val -110574"/>
              <a:gd name="adj6" fmla="val -80338"/>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object identifier</a:t>
            </a:r>
          </a:p>
        </p:txBody>
      </p:sp>
      <p:sp>
        <p:nvSpPr>
          <p:cNvPr id="205835" name="AutoShape 11"/>
          <p:cNvSpPr>
            <a:spLocks/>
          </p:cNvSpPr>
          <p:nvPr/>
        </p:nvSpPr>
        <p:spPr bwMode="auto">
          <a:xfrm>
            <a:off x="2657475" y="2995613"/>
            <a:ext cx="2028825" cy="292100"/>
          </a:xfrm>
          <a:prstGeom prst="accentCallout2">
            <a:avLst>
              <a:gd name="adj1" fmla="val 31718"/>
              <a:gd name="adj2" fmla="val -3009"/>
              <a:gd name="adj3" fmla="val 31718"/>
              <a:gd name="adj4" fmla="val -21819"/>
              <a:gd name="adj5" fmla="val -43611"/>
              <a:gd name="adj6" fmla="val -41315"/>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Selektion der Daten</a:t>
            </a:r>
          </a:p>
        </p:txBody>
      </p:sp>
      <p:sp>
        <p:nvSpPr>
          <p:cNvPr id="205836" name="AutoShape 12"/>
          <p:cNvSpPr>
            <a:spLocks/>
          </p:cNvSpPr>
          <p:nvPr/>
        </p:nvSpPr>
        <p:spPr bwMode="auto">
          <a:xfrm>
            <a:off x="728663" y="4510088"/>
            <a:ext cx="1554162" cy="292100"/>
          </a:xfrm>
          <a:prstGeom prst="accentCallout2">
            <a:avLst>
              <a:gd name="adj1" fmla="val 39130"/>
              <a:gd name="adj2" fmla="val 104903"/>
              <a:gd name="adj3" fmla="val 39130"/>
              <a:gd name="adj4" fmla="val 153829"/>
              <a:gd name="adj5" fmla="val -33153"/>
              <a:gd name="adj6" fmla="val 205005"/>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Arial" panose="020B0604020202020204" pitchFamily="34" charset="0"/>
              </a:rPr>
              <a:t>View-Hierarchien</a:t>
            </a:r>
          </a:p>
        </p:txBody>
      </p:sp>
      <p:sp>
        <p:nvSpPr>
          <p:cNvPr id="8" name="Titel 7"/>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views</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32"/>
                                        </p:tgtEl>
                                        <p:attrNameLst>
                                          <p:attrName>style.visibility</p:attrName>
                                        </p:attrNameLst>
                                      </p:cBhvr>
                                      <p:to>
                                        <p:strVal val="visible"/>
                                      </p:to>
                                    </p:set>
                                    <p:animEffect transition="in" filter="wipe(left)">
                                      <p:cBhvr>
                                        <p:cTn id="7" dur="500"/>
                                        <p:tgtEl>
                                          <p:spTgt spid="2058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835"/>
                                        </p:tgtEl>
                                        <p:attrNameLst>
                                          <p:attrName>style.visibility</p:attrName>
                                        </p:attrNameLst>
                                      </p:cBhvr>
                                      <p:to>
                                        <p:strVal val="visible"/>
                                      </p:to>
                                    </p:set>
                                    <p:animEffect transition="in" filter="wipe(left)">
                                      <p:cBhvr>
                                        <p:cTn id="12" dur="500"/>
                                        <p:tgtEl>
                                          <p:spTgt spid="205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33"/>
                                        </p:tgtEl>
                                        <p:attrNameLst>
                                          <p:attrName>style.visibility</p:attrName>
                                        </p:attrNameLst>
                                      </p:cBhvr>
                                      <p:to>
                                        <p:strVal val="visible"/>
                                      </p:to>
                                    </p:set>
                                    <p:animEffect transition="in" filter="wipe(left)">
                                      <p:cBhvr>
                                        <p:cTn id="17" dur="500"/>
                                        <p:tgtEl>
                                          <p:spTgt spid="205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5834"/>
                                        </p:tgtEl>
                                        <p:attrNameLst>
                                          <p:attrName>style.visibility</p:attrName>
                                        </p:attrNameLst>
                                      </p:cBhvr>
                                      <p:to>
                                        <p:strVal val="visible"/>
                                      </p:to>
                                    </p:set>
                                    <p:animEffect transition="in" filter="wipe(left)">
                                      <p:cBhvr>
                                        <p:cTn id="22" dur="500"/>
                                        <p:tgtEl>
                                          <p:spTgt spid="2058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836"/>
                                        </p:tgtEl>
                                        <p:attrNameLst>
                                          <p:attrName>style.visibility</p:attrName>
                                        </p:attrNameLst>
                                      </p:cBhvr>
                                      <p:to>
                                        <p:strVal val="visible"/>
                                      </p:to>
                                    </p:set>
                                    <p:animEffect transition="in" filter="wipe(left)">
                                      <p:cBhvr>
                                        <p:cTn id="27" dur="500"/>
                                        <p:tgtEl>
                                          <p:spTgt spid="205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2" grpId="0" autoUpdateAnimBg="0"/>
      <p:bldP spid="205833" grpId="0" animBg="1" autoUpdateAnimBg="0"/>
      <p:bldP spid="205834" grpId="0" animBg="1" autoUpdateAnimBg="0"/>
      <p:bldP spid="205835" grpId="0" animBg="1" autoUpdateAnimBg="0"/>
      <p:bldP spid="205836"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8"/>
          <p:cNvSpPr>
            <a:spLocks noChangeArrowheads="1"/>
          </p:cNvSpPr>
          <p:nvPr/>
        </p:nvSpPr>
        <p:spPr bwMode="auto">
          <a:xfrm>
            <a:off x="444500" y="1714500"/>
            <a:ext cx="8699500" cy="4583113"/>
          </a:xfrm>
          <a:prstGeom prst="rect">
            <a:avLst/>
          </a:prstGeom>
          <a:noFill/>
          <a:ln w="9525">
            <a:noFill/>
            <a:miter lim="800000"/>
            <a:headEnd/>
            <a:tailEnd/>
          </a:ln>
        </p:spPr>
        <p:txBody>
          <a:bodyPr>
            <a:spAutoFit/>
          </a:bodyPr>
          <a:lstStyle/>
          <a:p>
            <a:pPr marL="344488" indent="-344488">
              <a:lnSpc>
                <a:spcPct val="90000"/>
              </a:lnSpc>
              <a:defRPr/>
            </a:pPr>
            <a:r>
              <a:rPr lang="de-DE" sz="2000" b="1" dirty="0">
                <a:latin typeface="+mj-lt"/>
                <a:ea typeface="Calibri" pitchFamily="34" charset="0"/>
                <a:cs typeface="Calibri" pitchFamily="34" charset="0"/>
              </a:rPr>
              <a:t>Beispiel mit einer </a:t>
            </a:r>
            <a:r>
              <a:rPr lang="de-DE" sz="2000" b="1" dirty="0">
                <a:solidFill>
                  <a:srgbClr val="0000CC"/>
                </a:solidFill>
                <a:latin typeface="+mj-lt"/>
                <a:ea typeface="Calibri" pitchFamily="34" charset="0"/>
                <a:cs typeface="Calibri" pitchFamily="34" charset="0"/>
              </a:rPr>
              <a:t>relationalen Tabelle</a:t>
            </a:r>
            <a:r>
              <a:rPr lang="de-DE" sz="2000" b="1" dirty="0">
                <a:latin typeface="+mj-lt"/>
                <a:ea typeface="Calibri" pitchFamily="34" charset="0"/>
                <a:cs typeface="Calibri" pitchFamily="34" charset="0"/>
              </a:rPr>
              <a:t>: 	</a:t>
            </a:r>
          </a:p>
          <a:p>
            <a:pPr marL="344488" indent="-344488">
              <a:lnSpc>
                <a:spcPct val="90000"/>
              </a:lnSpc>
              <a:defRPr/>
            </a:pPr>
            <a:r>
              <a:rPr lang="de-DE" b="1" dirty="0">
                <a:solidFill>
                  <a:srgbClr val="0000FF"/>
                </a:solidFill>
                <a:latin typeface="+mj-lt"/>
                <a:ea typeface="Calibri" pitchFamily="34" charset="0"/>
                <a:cs typeface="Calibri" pitchFamily="34" charset="0"/>
              </a:rPr>
              <a:t>	</a:t>
            </a:r>
            <a:r>
              <a:rPr lang="de-DE" sz="1600" b="1" dirty="0">
                <a:latin typeface="+mj-lt"/>
                <a:ea typeface="Calibri" pitchFamily="34" charset="0"/>
                <a:cs typeface="Calibri" pitchFamily="34" charset="0"/>
              </a:rPr>
              <a:t>CREATE TABLE </a:t>
            </a:r>
            <a:r>
              <a:rPr lang="de-DE" sz="1600" b="1" dirty="0" err="1">
                <a:latin typeface="+mj-lt"/>
                <a:ea typeface="Calibri" pitchFamily="34" charset="0"/>
                <a:cs typeface="Calibri" pitchFamily="34" charset="0"/>
              </a:rPr>
              <a:t>kunden_rel</a:t>
            </a: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firmenname</a:t>
            </a:r>
            <a:r>
              <a:rPr lang="de-DE" sz="1600" b="1" dirty="0">
                <a:latin typeface="+mj-lt"/>
                <a:ea typeface="Calibri" pitchFamily="34" charset="0"/>
                <a:cs typeface="Calibri" pitchFamily="34" charset="0"/>
              </a:rPr>
              <a:t>		VARCHAR2(20),</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ort</a:t>
            </a:r>
            <a:r>
              <a:rPr lang="de-DE" sz="1600" b="1" dirty="0">
                <a:latin typeface="+mj-lt"/>
                <a:ea typeface="Calibri" pitchFamily="34" charset="0"/>
                <a:cs typeface="Calibri" pitchFamily="34" charset="0"/>
              </a:rPr>
              <a:t>			VARCHAR2(20), </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strasse</a:t>
            </a:r>
            <a:r>
              <a:rPr lang="de-DE" sz="1600" b="1" dirty="0">
                <a:latin typeface="+mj-lt"/>
                <a:ea typeface="Calibri" pitchFamily="34" charset="0"/>
                <a:cs typeface="Calibri" pitchFamily="34" charset="0"/>
              </a:rPr>
              <a:t>		 VARCHAR2(20), </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ansprechpartner</a:t>
            </a:r>
            <a:r>
              <a:rPr lang="de-DE" sz="1600" b="1" dirty="0">
                <a:latin typeface="+mj-lt"/>
                <a:ea typeface="Calibri" pitchFamily="34" charset="0"/>
                <a:cs typeface="Calibri" pitchFamily="34" charset="0"/>
              </a:rPr>
              <a:t>	 VARCHAR2(20));</a:t>
            </a:r>
          </a:p>
          <a:p>
            <a:pPr marL="344488" indent="-344488">
              <a:lnSpc>
                <a:spcPct val="90000"/>
              </a:lnSpc>
              <a:defRPr/>
            </a:pPr>
            <a:r>
              <a:rPr lang="de-DE" sz="1600" b="1" dirty="0">
                <a:latin typeface="+mj-lt"/>
                <a:ea typeface="Calibri" pitchFamily="34" charset="0"/>
                <a:cs typeface="Calibri" pitchFamily="34" charset="0"/>
              </a:rPr>
              <a:t>	INSERT INTO </a:t>
            </a:r>
            <a:r>
              <a:rPr lang="de-DE" sz="1600" b="1" dirty="0" err="1">
                <a:latin typeface="+mj-lt"/>
                <a:ea typeface="Calibri" pitchFamily="34" charset="0"/>
                <a:cs typeface="Calibri" pitchFamily="34" charset="0"/>
              </a:rPr>
              <a:t>kunden_rel</a:t>
            </a:r>
            <a:r>
              <a:rPr lang="de-DE" sz="1600" b="1" dirty="0">
                <a:latin typeface="+mj-lt"/>
                <a:ea typeface="Calibri" pitchFamily="34" charset="0"/>
                <a:cs typeface="Calibri" pitchFamily="34" charset="0"/>
              </a:rPr>
              <a:t> VALUES ('Konkurs AG', 'GM', 'Allee 1', 'A. Meier');</a:t>
            </a:r>
          </a:p>
          <a:p>
            <a:pPr marL="344488" indent="-344488">
              <a:lnSpc>
                <a:spcPct val="90000"/>
              </a:lnSpc>
              <a:defRPr/>
            </a:pPr>
            <a:r>
              <a:rPr lang="de-DE" sz="1600" b="1" dirty="0">
                <a:latin typeface="+mj-lt"/>
                <a:ea typeface="Calibri" pitchFamily="34" charset="0"/>
                <a:cs typeface="Calibri" pitchFamily="34" charset="0"/>
              </a:rPr>
              <a:t>	INSERT INTO </a:t>
            </a:r>
            <a:r>
              <a:rPr lang="de-DE" sz="1600" b="1" dirty="0" err="1">
                <a:latin typeface="+mj-lt"/>
                <a:ea typeface="Calibri" pitchFamily="34" charset="0"/>
                <a:cs typeface="Calibri" pitchFamily="34" charset="0"/>
              </a:rPr>
              <a:t>kunden_rel</a:t>
            </a:r>
            <a:r>
              <a:rPr lang="de-DE" sz="1600" b="1" dirty="0">
                <a:latin typeface="+mj-lt"/>
                <a:ea typeface="Calibri" pitchFamily="34" charset="0"/>
                <a:cs typeface="Calibri" pitchFamily="34" charset="0"/>
              </a:rPr>
              <a:t> VALUES ('Test GmbH', 'K', 'Weg 2', 'B. Schmidt');</a:t>
            </a:r>
          </a:p>
          <a:p>
            <a:pPr marL="344488" indent="-344488">
              <a:lnSpc>
                <a:spcPct val="90000"/>
              </a:lnSpc>
              <a:defRPr/>
            </a:pPr>
            <a:br>
              <a:rPr lang="de-DE" sz="1600" b="1" dirty="0">
                <a:latin typeface="+mj-lt"/>
                <a:ea typeface="Calibri" pitchFamily="34" charset="0"/>
                <a:cs typeface="Calibri" pitchFamily="34" charset="0"/>
              </a:rPr>
            </a:br>
            <a:r>
              <a:rPr lang="de-DE" sz="1600" b="1" dirty="0">
                <a:solidFill>
                  <a:srgbClr val="0000CC"/>
                </a:solidFill>
                <a:latin typeface="+mj-lt"/>
                <a:ea typeface="Calibri" pitchFamily="34" charset="0"/>
                <a:cs typeface="Calibri" pitchFamily="34" charset="0"/>
              </a:rPr>
              <a:t>CREATE OR REPLACE TYPE </a:t>
            </a:r>
            <a:r>
              <a:rPr lang="de-DE" sz="1600" b="1" dirty="0" err="1">
                <a:solidFill>
                  <a:srgbClr val="0000CC"/>
                </a:solidFill>
                <a:latin typeface="+mj-lt"/>
                <a:ea typeface="Calibri" pitchFamily="34" charset="0"/>
                <a:cs typeface="Calibri" pitchFamily="34" charset="0"/>
              </a:rPr>
              <a:t>kunden_rel_t</a:t>
            </a:r>
            <a:r>
              <a:rPr lang="de-DE" sz="1600" b="1" dirty="0">
                <a:solidFill>
                  <a:srgbClr val="0000CC"/>
                </a:solidFill>
                <a:latin typeface="+mj-lt"/>
                <a:ea typeface="Calibri" pitchFamily="34" charset="0"/>
                <a:cs typeface="Calibri" pitchFamily="34" charset="0"/>
              </a:rPr>
              <a:t> AS OBJECT </a:t>
            </a:r>
            <a:br>
              <a:rPr lang="de-DE" sz="1600" b="1" dirty="0">
                <a:solidFill>
                  <a:srgbClr val="0000CC"/>
                </a:solidFill>
                <a:latin typeface="+mj-lt"/>
                <a:ea typeface="Calibri" pitchFamily="34" charset="0"/>
                <a:cs typeface="Calibri" pitchFamily="34" charset="0"/>
              </a:rPr>
            </a:b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firmenname</a:t>
            </a:r>
            <a:r>
              <a:rPr lang="de-DE" sz="1600" b="1" dirty="0">
                <a:latin typeface="+mj-lt"/>
                <a:ea typeface="Calibri" pitchFamily="34" charset="0"/>
                <a:cs typeface="Calibri" pitchFamily="34" charset="0"/>
              </a:rPr>
              <a:t>		VARCHAR2(20),</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ort</a:t>
            </a:r>
            <a:r>
              <a:rPr lang="de-DE" sz="1600" b="1" dirty="0">
                <a:latin typeface="+mj-lt"/>
                <a:ea typeface="Calibri" pitchFamily="34" charset="0"/>
                <a:cs typeface="Calibri" pitchFamily="34" charset="0"/>
              </a:rPr>
              <a:t>			VARCHAR2(20), </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strasse</a:t>
            </a:r>
            <a:r>
              <a:rPr lang="de-DE" sz="1600" b="1" dirty="0">
                <a:latin typeface="+mj-lt"/>
                <a:ea typeface="Calibri" pitchFamily="34" charset="0"/>
                <a:cs typeface="Calibri" pitchFamily="34" charset="0"/>
              </a:rPr>
              <a:t>		 VARCHAR2(20), </a:t>
            </a:r>
          </a:p>
          <a:p>
            <a:pPr marL="344488" indent="-344488">
              <a:lnSpc>
                <a:spcPct val="90000"/>
              </a:lnSpc>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ansprechpartner</a:t>
            </a:r>
            <a:r>
              <a:rPr lang="de-DE" sz="1600" b="1" dirty="0">
                <a:latin typeface="+mj-lt"/>
                <a:ea typeface="Calibri" pitchFamily="34" charset="0"/>
                <a:cs typeface="Calibri" pitchFamily="34" charset="0"/>
              </a:rPr>
              <a:t>	 VARCHAR2(20));</a:t>
            </a:r>
          </a:p>
          <a:p>
            <a:pPr marL="344488" indent="-344488">
              <a:lnSpc>
                <a:spcPct val="90000"/>
              </a:lnSpc>
              <a:defRPr/>
            </a:pPr>
            <a:r>
              <a:rPr lang="de-DE" sz="1600" b="1" dirty="0">
                <a:latin typeface="+mj-lt"/>
                <a:ea typeface="Calibri" pitchFamily="34" charset="0"/>
                <a:cs typeface="Calibri" pitchFamily="34" charset="0"/>
              </a:rPr>
              <a:t>/</a:t>
            </a:r>
          </a:p>
          <a:p>
            <a:pPr marL="344488" indent="-344488">
              <a:lnSpc>
                <a:spcPct val="90000"/>
              </a:lnSpc>
              <a:defRPr/>
            </a:pPr>
            <a:r>
              <a:rPr lang="de-DE" sz="1600" b="1" dirty="0">
                <a:latin typeface="+mj-lt"/>
                <a:ea typeface="Calibri" pitchFamily="34" charset="0"/>
                <a:cs typeface="Calibri" pitchFamily="34" charset="0"/>
              </a:rPr>
              <a:t>	CREATE OR REPLACE VIEW </a:t>
            </a:r>
            <a:r>
              <a:rPr lang="de-DE" sz="1600" b="1" dirty="0" err="1">
                <a:latin typeface="+mj-lt"/>
                <a:ea typeface="Calibri" pitchFamily="34" charset="0"/>
                <a:cs typeface="Calibri" pitchFamily="34" charset="0"/>
              </a:rPr>
              <a:t>kunden_objview</a:t>
            </a:r>
            <a:r>
              <a:rPr lang="de-DE" sz="1600" b="1" dirty="0">
                <a:latin typeface="+mj-lt"/>
                <a:ea typeface="Calibri" pitchFamily="34" charset="0"/>
                <a:cs typeface="Calibri" pitchFamily="34" charset="0"/>
              </a:rPr>
              <a:t> </a:t>
            </a:r>
            <a:r>
              <a:rPr lang="de-DE" sz="1600" b="1" dirty="0">
                <a:solidFill>
                  <a:srgbClr val="0000CC"/>
                </a:solidFill>
                <a:latin typeface="+mj-lt"/>
                <a:ea typeface="Calibri" pitchFamily="34" charset="0"/>
                <a:cs typeface="Calibri" pitchFamily="34" charset="0"/>
              </a:rPr>
              <a:t>OF </a:t>
            </a:r>
            <a:r>
              <a:rPr lang="de-DE" sz="1600" b="1" dirty="0" err="1">
                <a:solidFill>
                  <a:srgbClr val="0000CC"/>
                </a:solidFill>
                <a:latin typeface="+mj-lt"/>
                <a:ea typeface="Calibri" pitchFamily="34" charset="0"/>
                <a:cs typeface="Calibri" pitchFamily="34" charset="0"/>
              </a:rPr>
              <a:t>kunden_rel_t</a:t>
            </a:r>
            <a:r>
              <a:rPr lang="de-DE" sz="1600" b="1" dirty="0">
                <a:solidFill>
                  <a:srgbClr val="0000CC"/>
                </a:solidFill>
                <a:latin typeface="+mj-lt"/>
                <a:ea typeface="Calibri" pitchFamily="34" charset="0"/>
                <a:cs typeface="Calibri" pitchFamily="34" charset="0"/>
              </a:rPr>
              <a:t> </a:t>
            </a:r>
            <a:br>
              <a:rPr lang="de-DE" sz="1600" b="1" dirty="0">
                <a:solidFill>
                  <a:srgbClr val="0000CC"/>
                </a:solidFill>
                <a:latin typeface="+mj-lt"/>
                <a:ea typeface="Calibri" pitchFamily="34" charset="0"/>
                <a:cs typeface="Calibri" pitchFamily="34" charset="0"/>
              </a:rPr>
            </a:br>
            <a:r>
              <a:rPr lang="de-DE" sz="1600" b="1" dirty="0">
                <a:solidFill>
                  <a:srgbClr val="0000CC"/>
                </a:solidFill>
                <a:latin typeface="+mj-lt"/>
                <a:ea typeface="Calibri" pitchFamily="34" charset="0"/>
                <a:cs typeface="Calibri" pitchFamily="34" charset="0"/>
              </a:rPr>
              <a:t>	 WITH OBJECT IDENTIFIER (</a:t>
            </a:r>
            <a:r>
              <a:rPr lang="de-DE" sz="1600" b="1" dirty="0" err="1">
                <a:solidFill>
                  <a:srgbClr val="0000CC"/>
                </a:solidFill>
                <a:latin typeface="+mj-lt"/>
                <a:ea typeface="Calibri" pitchFamily="34" charset="0"/>
                <a:cs typeface="Calibri" pitchFamily="34" charset="0"/>
              </a:rPr>
              <a:t>firmenname</a:t>
            </a:r>
            <a:r>
              <a:rPr lang="de-DE" sz="1600" b="1" dirty="0">
                <a:solidFill>
                  <a:srgbClr val="0000CC"/>
                </a:solidFill>
                <a:latin typeface="+mj-lt"/>
                <a:ea typeface="Calibri" pitchFamily="34" charset="0"/>
                <a:cs typeface="Calibri" pitchFamily="34" charset="0"/>
              </a:rPr>
              <a:t>) </a:t>
            </a:r>
            <a:br>
              <a:rPr lang="de-DE" sz="1600" b="1" dirty="0">
                <a:solidFill>
                  <a:srgbClr val="0000CC"/>
                </a:solidFill>
                <a:latin typeface="+mj-lt"/>
                <a:ea typeface="Calibri" pitchFamily="34" charset="0"/>
                <a:cs typeface="Calibri" pitchFamily="34" charset="0"/>
              </a:rPr>
            </a:br>
            <a:r>
              <a:rPr lang="de-DE" sz="1600" b="1" dirty="0">
                <a:solidFill>
                  <a:srgbClr val="0000FF"/>
                </a:solidFill>
                <a:latin typeface="+mj-lt"/>
                <a:ea typeface="Calibri" pitchFamily="34" charset="0"/>
                <a:cs typeface="Calibri" pitchFamily="34" charset="0"/>
              </a:rPr>
              <a:t> 	</a:t>
            </a:r>
            <a:r>
              <a:rPr lang="de-DE" sz="1600" b="1" dirty="0">
                <a:latin typeface="+mj-lt"/>
                <a:ea typeface="Calibri" pitchFamily="34" charset="0"/>
                <a:cs typeface="Calibri" pitchFamily="34" charset="0"/>
              </a:rPr>
              <a:t>AS SELECT </a:t>
            </a:r>
            <a:r>
              <a:rPr lang="de-DE" sz="1600" b="1" dirty="0" err="1">
                <a:latin typeface="+mj-lt"/>
                <a:ea typeface="Calibri" pitchFamily="34" charset="0"/>
                <a:cs typeface="Calibri" pitchFamily="34" charset="0"/>
              </a:rPr>
              <a:t>k.firmenname</a:t>
            </a:r>
            <a:r>
              <a:rPr lang="de-DE" sz="1600" b="1" dirty="0">
                <a:latin typeface="+mj-lt"/>
                <a:ea typeface="Calibri" pitchFamily="34" charset="0"/>
                <a:cs typeface="Calibri" pitchFamily="34" charset="0"/>
              </a:rPr>
              <a:t>, k. </a:t>
            </a:r>
            <a:r>
              <a:rPr lang="de-DE" sz="1600" b="1" dirty="0" err="1">
                <a:latin typeface="+mj-lt"/>
                <a:ea typeface="Calibri" pitchFamily="34" charset="0"/>
                <a:cs typeface="Calibri" pitchFamily="34" charset="0"/>
              </a:rPr>
              <a:t>ort</a:t>
            </a: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k.strasse</a:t>
            </a: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k.ansprechpartner</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	FROM </a:t>
            </a:r>
            <a:r>
              <a:rPr lang="de-DE" sz="1600" b="1" dirty="0" err="1">
                <a:latin typeface="+mj-lt"/>
                <a:ea typeface="Calibri" pitchFamily="34" charset="0"/>
                <a:cs typeface="Calibri" pitchFamily="34" charset="0"/>
              </a:rPr>
              <a:t>kunden_rel</a:t>
            </a:r>
            <a:r>
              <a:rPr lang="de-DE" sz="1600" b="1" dirty="0">
                <a:latin typeface="+mj-lt"/>
                <a:ea typeface="Calibri" pitchFamily="34" charset="0"/>
                <a:cs typeface="Calibri" pitchFamily="34" charset="0"/>
              </a:rPr>
              <a:t> k WHERE </a:t>
            </a:r>
            <a:r>
              <a:rPr lang="de-DE" sz="1600" b="1" dirty="0" err="1">
                <a:latin typeface="+mj-lt"/>
                <a:ea typeface="Calibri" pitchFamily="34" charset="0"/>
                <a:cs typeface="Calibri" pitchFamily="34" charset="0"/>
              </a:rPr>
              <a:t>k.ort</a:t>
            </a:r>
            <a:r>
              <a:rPr lang="de-DE" sz="1600" b="1" dirty="0">
                <a:latin typeface="+mj-lt"/>
                <a:ea typeface="Calibri" pitchFamily="34" charset="0"/>
                <a:cs typeface="Calibri" pitchFamily="34" charset="0"/>
              </a:rPr>
              <a:t> LIKE '%GM%';</a:t>
            </a:r>
          </a:p>
          <a:p>
            <a:pPr marL="344488" indent="-344488">
              <a:lnSpc>
                <a:spcPct val="90000"/>
              </a:lnSpc>
              <a:spcBef>
                <a:spcPct val="56000"/>
              </a:spcBef>
              <a:defRPr/>
            </a:pPr>
            <a:r>
              <a:rPr lang="de-DE" sz="1600" b="1" dirty="0">
                <a:latin typeface="+mj-lt"/>
                <a:ea typeface="Calibri" pitchFamily="34" charset="0"/>
                <a:cs typeface="Calibri" pitchFamily="34" charset="0"/>
              </a:rPr>
              <a:t> 	SELECT * FROM </a:t>
            </a:r>
            <a:r>
              <a:rPr lang="de-DE" sz="1600" b="1" dirty="0" err="1">
                <a:latin typeface="+mj-lt"/>
                <a:ea typeface="Calibri" pitchFamily="34" charset="0"/>
                <a:cs typeface="Calibri" pitchFamily="34" charset="0"/>
              </a:rPr>
              <a:t>kunden_objview</a:t>
            </a:r>
            <a:r>
              <a:rPr lang="de-DE" sz="1600" b="1" dirty="0">
                <a:latin typeface="+mj-lt"/>
                <a:ea typeface="Calibri" pitchFamily="34" charset="0"/>
                <a:cs typeface="Calibri" pitchFamily="34" charset="0"/>
              </a:rPr>
              <a:t>;</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views</a:t>
            </a:r>
            <a:endParaRPr lang="de-CH" dirty="0">
              <a:latin typeface="Calibri" pitchFamily="34" charset="0"/>
              <a:cs typeface="Calibri" pitchFamily="34"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p:cNvSpPr>
            <a:spLocks noChangeArrowheads="1"/>
          </p:cNvSpPr>
          <p:nvPr/>
        </p:nvSpPr>
        <p:spPr bwMode="auto">
          <a:xfrm>
            <a:off x="468313" y="1646238"/>
            <a:ext cx="8178800" cy="2554287"/>
          </a:xfrm>
          <a:prstGeom prst="rect">
            <a:avLst/>
          </a:prstGeom>
          <a:noFill/>
          <a:ln w="9525">
            <a:noFill/>
            <a:miter lim="800000"/>
            <a:headEnd/>
            <a:tailEnd/>
          </a:ln>
        </p:spPr>
        <p:txBody>
          <a:bodyPr>
            <a:spAutoFit/>
          </a:bodyPr>
          <a:lstStyle/>
          <a:p>
            <a:pPr marL="344488" indent="-344488">
              <a:spcBef>
                <a:spcPct val="20000"/>
              </a:spcBef>
              <a:buFontTx/>
              <a:buChar char="•"/>
              <a:defRPr/>
            </a:pPr>
            <a:r>
              <a:rPr lang="de-DE" dirty="0">
                <a:latin typeface="+mj-lt"/>
                <a:ea typeface="Calibri" pitchFamily="34" charset="0"/>
                <a:cs typeface="Calibri" pitchFamily="34" charset="0"/>
              </a:rPr>
              <a:t>„</a:t>
            </a:r>
            <a:r>
              <a:rPr lang="de-DE" dirty="0" err="1">
                <a:solidFill>
                  <a:srgbClr val="0000CC"/>
                </a:solidFill>
                <a:latin typeface="+mj-lt"/>
                <a:ea typeface="Calibri" pitchFamily="34" charset="0"/>
                <a:cs typeface="Calibri" pitchFamily="34" charset="0"/>
              </a:rPr>
              <a:t>updatable</a:t>
            </a:r>
            <a:r>
              <a:rPr lang="de-DE" dirty="0">
                <a:solidFill>
                  <a:srgbClr val="0000CC"/>
                </a:solidFill>
                <a:latin typeface="+mj-lt"/>
                <a:ea typeface="Calibri" pitchFamily="34" charset="0"/>
                <a:cs typeface="Calibri" pitchFamily="34" charset="0"/>
              </a:rPr>
              <a:t> </a:t>
            </a:r>
            <a:r>
              <a:rPr lang="de-DE" dirty="0" err="1">
                <a:solidFill>
                  <a:srgbClr val="0000CC"/>
                </a:solidFill>
                <a:latin typeface="+mj-lt"/>
                <a:ea typeface="Calibri" pitchFamily="34" charset="0"/>
                <a:cs typeface="Calibri" pitchFamily="34" charset="0"/>
              </a:rPr>
              <a:t>object</a:t>
            </a:r>
            <a:r>
              <a:rPr lang="de-DE" dirty="0">
                <a:solidFill>
                  <a:srgbClr val="0000CC"/>
                </a:solidFill>
                <a:latin typeface="+mj-lt"/>
                <a:ea typeface="Calibri" pitchFamily="34" charset="0"/>
                <a:cs typeface="Calibri" pitchFamily="34" charset="0"/>
              </a:rPr>
              <a:t> </a:t>
            </a:r>
            <a:r>
              <a:rPr lang="de-DE" dirty="0" err="1">
                <a:solidFill>
                  <a:srgbClr val="0000CC"/>
                </a:solidFill>
                <a:latin typeface="+mj-lt"/>
                <a:ea typeface="Calibri" pitchFamily="34" charset="0"/>
                <a:cs typeface="Calibri" pitchFamily="34" charset="0"/>
              </a:rPr>
              <a:t>view</a:t>
            </a:r>
            <a:r>
              <a:rPr lang="de-DE" dirty="0">
                <a:latin typeface="+mj-lt"/>
                <a:ea typeface="Calibri" pitchFamily="34" charset="0"/>
                <a:cs typeface="Calibri" pitchFamily="34" charset="0"/>
              </a:rPr>
              <a:t>“</a:t>
            </a:r>
          </a:p>
          <a:p>
            <a:pPr marL="741363" lvl="1" indent="-282575">
              <a:spcBef>
                <a:spcPct val="20000"/>
              </a:spcBef>
              <a:buFontTx/>
              <a:buChar char="–"/>
              <a:defRPr/>
            </a:pPr>
            <a:endParaRPr lang="de-DE" dirty="0">
              <a:latin typeface="+mj-lt"/>
              <a:ea typeface="Calibri" pitchFamily="34" charset="0"/>
              <a:cs typeface="Calibri" pitchFamily="34" charset="0"/>
            </a:endParaRPr>
          </a:p>
          <a:p>
            <a:pPr marL="741363" lvl="1" indent="-282575">
              <a:spcBef>
                <a:spcPct val="20000"/>
              </a:spcBef>
              <a:buFontTx/>
              <a:buChar char="–"/>
              <a:defRPr/>
            </a:pPr>
            <a:r>
              <a:rPr lang="de-DE" sz="2000" dirty="0">
                <a:latin typeface="+mj-lt"/>
                <a:ea typeface="Calibri" pitchFamily="34" charset="0"/>
                <a:cs typeface="Calibri" pitchFamily="34" charset="0"/>
              </a:rPr>
              <a:t>INSERT, UPDATE, DELETE ebenso ausführbar, wie auf</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relationalen virtuellen Views</a:t>
            </a:r>
          </a:p>
          <a:p>
            <a:pPr marL="741363" lvl="1" indent="-282575">
              <a:spcBef>
                <a:spcPct val="20000"/>
              </a:spcBef>
              <a:buFontTx/>
              <a:buChar char="–"/>
              <a:defRPr/>
            </a:pPr>
            <a:r>
              <a:rPr lang="de-DE" sz="2000" dirty="0">
                <a:latin typeface="+mj-lt"/>
                <a:ea typeface="Calibri" pitchFamily="34" charset="0"/>
                <a:cs typeface="Calibri" pitchFamily="34" charset="0"/>
              </a:rPr>
              <a:t>Entsprechen </a:t>
            </a: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view</a:t>
            </a:r>
            <a:r>
              <a:rPr lang="de-DE" sz="2000" dirty="0">
                <a:latin typeface="+mj-lt"/>
                <a:ea typeface="Calibri" pitchFamily="34" charset="0"/>
                <a:cs typeface="Calibri" pitchFamily="34" charset="0"/>
              </a:rPr>
              <a:t>-Attribute nicht genau den Spalten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relationaler Tabellen:</a:t>
            </a:r>
          </a:p>
          <a:p>
            <a:pPr marL="1139825" lvl="2" indent="-225425">
              <a:spcBef>
                <a:spcPct val="20000"/>
              </a:spcBef>
              <a:buFont typeface="Wingdings" pitchFamily="2" charset="2"/>
              <a:buChar char="w"/>
              <a:defRPr/>
            </a:pPr>
            <a:r>
              <a:rPr lang="de-DE" sz="1600" dirty="0">
                <a:latin typeface="+mj-lt"/>
                <a:ea typeface="Calibri" pitchFamily="34" charset="0"/>
                <a:cs typeface="Calibri" pitchFamily="34" charset="0"/>
              </a:rPr>
              <a:t>INSTEAD-OF-Trigger programmieren</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err="1">
                <a:solidFill>
                  <a:srgbClr val="0000CC"/>
                </a:solidFill>
                <a:latin typeface="Calibri" pitchFamily="34" charset="0"/>
                <a:cs typeface="Calibri" pitchFamily="34" charset="0"/>
              </a:rPr>
              <a:t>object</a:t>
            </a:r>
            <a:r>
              <a:rPr lang="de-DE" b="1" dirty="0">
                <a:solidFill>
                  <a:srgbClr val="0000CC"/>
                </a:solidFill>
                <a:latin typeface="Calibri" pitchFamily="34" charset="0"/>
                <a:cs typeface="Calibri" pitchFamily="34" charset="0"/>
              </a:rPr>
              <a:t> </a:t>
            </a:r>
            <a:r>
              <a:rPr lang="de-DE" b="1" dirty="0" err="1">
                <a:solidFill>
                  <a:srgbClr val="0000CC"/>
                </a:solidFill>
                <a:latin typeface="Calibri" pitchFamily="34" charset="0"/>
                <a:cs typeface="Calibri" pitchFamily="34" charset="0"/>
              </a:rPr>
              <a:t>views</a:t>
            </a:r>
            <a:endParaRPr lang="de-CH" dirty="0">
              <a:latin typeface="Calibri" pitchFamily="34" charset="0"/>
              <a:cs typeface="Calibri" pitchFamily="34"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AutoShape 4"/>
          <p:cNvSpPr>
            <a:spLocks noChangeArrowheads="1"/>
          </p:cNvSpPr>
          <p:nvPr/>
        </p:nvSpPr>
        <p:spPr bwMode="auto">
          <a:xfrm>
            <a:off x="755650" y="5084763"/>
            <a:ext cx="6902450" cy="1169987"/>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Arial" panose="020B0604020202020204" pitchFamily="34" charset="0"/>
            </a:endParaRPr>
          </a:p>
        </p:txBody>
      </p:sp>
      <p:sp>
        <p:nvSpPr>
          <p:cNvPr id="120835" name="Rectangle 6"/>
          <p:cNvSpPr>
            <a:spLocks noChangeArrowheads="1"/>
          </p:cNvSpPr>
          <p:nvPr/>
        </p:nvSpPr>
        <p:spPr bwMode="auto">
          <a:xfrm>
            <a:off x="827088" y="1773238"/>
            <a:ext cx="7721600" cy="4783137"/>
          </a:xfrm>
          <a:prstGeom prst="rect">
            <a:avLst/>
          </a:prstGeom>
          <a:noFill/>
          <a:ln w="9525">
            <a:noFill/>
            <a:miter lim="800000"/>
            <a:headEnd/>
            <a:tailEnd/>
          </a:ln>
        </p:spPr>
        <p:txBody>
          <a:bodyPr>
            <a:spAutoFit/>
          </a:bodyPr>
          <a:lstStyle/>
          <a:p>
            <a:pPr marL="344488" indent="-344488">
              <a:spcBef>
                <a:spcPct val="50000"/>
              </a:spcBef>
              <a:buFont typeface="Arial" charset="0"/>
              <a:buChar char="•"/>
              <a:defRPr/>
            </a:pPr>
            <a:r>
              <a:rPr lang="de-DE" dirty="0">
                <a:latin typeface="+mj-lt"/>
                <a:ea typeface="Calibri" pitchFamily="34" charset="0"/>
                <a:cs typeface="Calibri" pitchFamily="34" charset="0"/>
              </a:rPr>
              <a:t>Benutzerdefinierte Datentypen:</a:t>
            </a:r>
            <a:br>
              <a:rPr lang="de-DE" dirty="0">
                <a:latin typeface="+mj-lt"/>
                <a:ea typeface="Calibri" pitchFamily="34" charset="0"/>
                <a:cs typeface="Calibri" pitchFamily="34" charset="0"/>
              </a:rPr>
            </a:b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user</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defined</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object</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types</a:t>
            </a:r>
            <a:r>
              <a:rPr lang="de-DE" dirty="0">
                <a:latin typeface="+mj-lt"/>
                <a:ea typeface="Calibri" pitchFamily="34" charset="0"/>
                <a:cs typeface="Calibri" pitchFamily="34" charset="0"/>
                <a:sym typeface="Wingdings" pitchFamily="2" charset="2"/>
              </a:rPr>
              <a:t> </a:t>
            </a:r>
          </a:p>
          <a:p>
            <a:pPr marL="344488" indent="-344488">
              <a:spcBef>
                <a:spcPct val="50000"/>
              </a:spcBef>
              <a:buFont typeface="Arial" charset="0"/>
              <a:buChar char="•"/>
              <a:defRPr/>
            </a:pPr>
            <a:r>
              <a:rPr lang="de-DE" dirty="0">
                <a:latin typeface="+mj-lt"/>
                <a:ea typeface="Calibri" pitchFamily="34" charset="0"/>
                <a:cs typeface="Calibri" pitchFamily="34" charset="0"/>
                <a:sym typeface="Wingdings" pitchFamily="2" charset="2"/>
              </a:rPr>
              <a:t>Klassen und Methoden: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50000"/>
              </a:spcBef>
              <a:buFont typeface="Arial" charset="0"/>
              <a:buChar char="•"/>
              <a:defRPr/>
            </a:pPr>
            <a:r>
              <a:rPr lang="de-DE" dirty="0">
                <a:latin typeface="+mj-lt"/>
                <a:ea typeface="Calibri" pitchFamily="34" charset="0"/>
                <a:cs typeface="Calibri" pitchFamily="34" charset="0"/>
                <a:sym typeface="Wingdings" pitchFamily="2" charset="2"/>
              </a:rPr>
              <a:t>Vererbung: SQL type </a:t>
            </a:r>
            <a:r>
              <a:rPr lang="de-DE" dirty="0" err="1">
                <a:latin typeface="+mj-lt"/>
                <a:ea typeface="Calibri" pitchFamily="34" charset="0"/>
                <a:cs typeface="Calibri" pitchFamily="34" charset="0"/>
                <a:sym typeface="Wingdings" pitchFamily="2" charset="2"/>
              </a:rPr>
              <a:t>inheritance</a:t>
            </a:r>
            <a:endParaRPr lang="de-DE" dirty="0">
              <a:latin typeface="+mj-lt"/>
              <a:ea typeface="Calibri" pitchFamily="34" charset="0"/>
              <a:cs typeface="Calibri" pitchFamily="34" charset="0"/>
              <a:sym typeface="Wingdings" pitchFamily="2" charset="2"/>
            </a:endParaRPr>
          </a:p>
          <a:p>
            <a:pPr marL="344488" indent="-344488">
              <a:spcBef>
                <a:spcPct val="50000"/>
              </a:spcBef>
              <a:buFont typeface="Arial" charset="0"/>
              <a:buChar char="•"/>
              <a:defRPr/>
            </a:pPr>
            <a:r>
              <a:rPr lang="de-DE" dirty="0">
                <a:latin typeface="+mj-lt"/>
                <a:ea typeface="Calibri" pitchFamily="34" charset="0"/>
                <a:cs typeface="Calibri" pitchFamily="34" charset="0"/>
                <a:sym typeface="Wingdings" pitchFamily="2" charset="2"/>
              </a:rPr>
              <a:t>Spezialisierte Beziehungen: </a:t>
            </a:r>
            <a:r>
              <a:rPr lang="de-DE" dirty="0" err="1">
                <a:latin typeface="+mj-lt"/>
                <a:ea typeface="Calibri" pitchFamily="34" charset="0"/>
                <a:cs typeface="Calibri" pitchFamily="34" charset="0"/>
                <a:sym typeface="Wingdings" pitchFamily="2" charset="2"/>
              </a:rPr>
              <a:t>ref</a:t>
            </a:r>
            <a:endParaRPr lang="de-DE" dirty="0">
              <a:latin typeface="+mj-lt"/>
              <a:ea typeface="Calibri" pitchFamily="34" charset="0"/>
              <a:cs typeface="Calibri" pitchFamily="34" charset="0"/>
              <a:sym typeface="Wingdings" pitchFamily="2" charset="2"/>
            </a:endParaRPr>
          </a:p>
          <a:p>
            <a:pPr marL="344488" indent="-344488">
              <a:spcBef>
                <a:spcPct val="50000"/>
              </a:spcBef>
              <a:buFont typeface="Arial" charset="0"/>
              <a:buChar char="•"/>
              <a:defRPr/>
            </a:pPr>
            <a:r>
              <a:rPr lang="de-DE" dirty="0">
                <a:latin typeface="+mj-lt"/>
                <a:ea typeface="Calibri" pitchFamily="34" charset="0"/>
                <a:cs typeface="Calibri" pitchFamily="34" charset="0"/>
                <a:sym typeface="Wingdings" pitchFamily="2" charset="2"/>
              </a:rPr>
              <a:t>Schnittstelle zwischen R- + OR-DBMS:</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views</a:t>
            </a:r>
            <a:endParaRPr lang="de-DE" dirty="0">
              <a:latin typeface="+mj-lt"/>
              <a:ea typeface="Calibri" pitchFamily="34" charset="0"/>
              <a:cs typeface="Calibri" pitchFamily="34" charset="0"/>
              <a:sym typeface="Wingdings" pitchFamily="2" charset="2"/>
            </a:endParaRPr>
          </a:p>
          <a:p>
            <a:pPr marL="344488" indent="-344488">
              <a:spcBef>
                <a:spcPct val="50000"/>
              </a:spcBef>
              <a:buFont typeface="Arial" charset="0"/>
              <a:buChar char="•"/>
              <a:defRPr/>
            </a:pPr>
            <a:r>
              <a:rPr lang="de-DE" dirty="0">
                <a:latin typeface="+mj-lt"/>
                <a:ea typeface="Calibri" pitchFamily="34" charset="0"/>
                <a:cs typeface="Calibri" pitchFamily="34" charset="0"/>
                <a:sym typeface="Wingdings" pitchFamily="2" charset="2"/>
              </a:rPr>
              <a:t>Komplexe Datentypen:</a:t>
            </a:r>
            <a:r>
              <a:rPr lang="de-DE" dirty="0">
                <a:solidFill>
                  <a:srgbClr val="777777"/>
                </a:solidFill>
                <a:latin typeface="+mj-lt"/>
                <a:ea typeface="Calibri" pitchFamily="34" charset="0"/>
                <a:cs typeface="Calibri" pitchFamily="34" charset="0"/>
                <a:sym typeface="Wingdings" pitchFamily="2" charset="2"/>
              </a:rPr>
              <a:t> </a:t>
            </a:r>
            <a:br>
              <a:rPr lang="de-DE" dirty="0">
                <a:solidFill>
                  <a:srgbClr val="777777"/>
                </a:solidFill>
                <a:latin typeface="+mj-lt"/>
                <a:ea typeface="Calibri" pitchFamily="34" charset="0"/>
                <a:cs typeface="Calibri" pitchFamily="34" charset="0"/>
                <a:sym typeface="Wingdings" pitchFamily="2" charset="2"/>
              </a:rPr>
            </a:br>
            <a:r>
              <a:rPr lang="de-DE" dirty="0">
                <a:solidFill>
                  <a:srgbClr val="777777"/>
                </a:solidFill>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collections</a:t>
            </a:r>
            <a:r>
              <a:rPr lang="de-DE" dirty="0">
                <a:latin typeface="+mj-lt"/>
                <a:ea typeface="Calibri" pitchFamily="34" charset="0"/>
                <a:cs typeface="Calibri" pitchFamily="34" charset="0"/>
                <a:sym typeface="Wingdings" pitchFamily="2" charset="2"/>
              </a:rPr>
              <a:t>:</a:t>
            </a:r>
            <a:r>
              <a:rPr lang="de-DE" dirty="0">
                <a:solidFill>
                  <a:srgbClr val="777777"/>
                </a:solidFill>
                <a:latin typeface="+mj-lt"/>
                <a:ea typeface="Calibri" pitchFamily="34" charset="0"/>
                <a:cs typeface="Calibri" pitchFamily="34" charset="0"/>
                <a:sym typeface="Wingdings" pitchFamily="2" charset="2"/>
              </a:rPr>
              <a:t> </a:t>
            </a:r>
            <a:r>
              <a:rPr lang="de-DE" dirty="0" err="1">
                <a:solidFill>
                  <a:srgbClr val="0000CC"/>
                </a:solidFill>
                <a:latin typeface="+mj-lt"/>
                <a:ea typeface="Calibri" pitchFamily="34" charset="0"/>
                <a:cs typeface="Calibri" pitchFamily="34" charset="0"/>
                <a:sym typeface="Wingdings" pitchFamily="2" charset="2"/>
              </a:rPr>
              <a:t>varray</a:t>
            </a:r>
            <a:r>
              <a:rPr lang="de-DE" dirty="0">
                <a:solidFill>
                  <a:srgbClr val="777777"/>
                </a:solidFill>
                <a:latin typeface="+mj-lt"/>
                <a:ea typeface="Calibri" pitchFamily="34" charset="0"/>
                <a:cs typeface="Calibri" pitchFamily="34" charset="0"/>
                <a:sym typeface="Wingdings" pitchFamily="2" charset="2"/>
              </a:rPr>
              <a:t> + </a:t>
            </a:r>
            <a:r>
              <a:rPr lang="de-DE" dirty="0" err="1">
                <a:solidFill>
                  <a:srgbClr val="777777"/>
                </a:solidFill>
                <a:latin typeface="+mj-lt"/>
                <a:ea typeface="Calibri" pitchFamily="34" charset="0"/>
                <a:cs typeface="Calibri" pitchFamily="34" charset="0"/>
                <a:sym typeface="Wingdings" pitchFamily="2" charset="2"/>
              </a:rPr>
              <a:t>nested</a:t>
            </a:r>
            <a:r>
              <a:rPr lang="de-DE" dirty="0">
                <a:solidFill>
                  <a:srgbClr val="777777"/>
                </a:solidFill>
                <a:latin typeface="+mj-lt"/>
                <a:ea typeface="Calibri" pitchFamily="34" charset="0"/>
                <a:cs typeface="Calibri" pitchFamily="34" charset="0"/>
                <a:sym typeface="Wingdings" pitchFamily="2" charset="2"/>
              </a:rPr>
              <a:t> </a:t>
            </a:r>
            <a:r>
              <a:rPr lang="de-DE" dirty="0" err="1">
                <a:solidFill>
                  <a:srgbClr val="777777"/>
                </a:solidFill>
                <a:latin typeface="+mj-lt"/>
                <a:ea typeface="Calibri" pitchFamily="34" charset="0"/>
                <a:cs typeface="Calibri" pitchFamily="34" charset="0"/>
                <a:sym typeface="Wingdings" pitchFamily="2" charset="2"/>
              </a:rPr>
              <a:t>table</a:t>
            </a:r>
            <a:endParaRPr lang="de-DE" dirty="0">
              <a:solidFill>
                <a:srgbClr val="777777"/>
              </a:solidFill>
              <a:latin typeface="+mj-lt"/>
              <a:ea typeface="Calibri" pitchFamily="34" charset="0"/>
              <a:cs typeface="Calibri" pitchFamily="34" charset="0"/>
              <a:sym typeface="Wingdings" pitchFamily="2" charset="2"/>
            </a:endParaRPr>
          </a:p>
          <a:p>
            <a:pPr marL="344488" indent="-344488">
              <a:spcBef>
                <a:spcPct val="20000"/>
              </a:spcBef>
              <a:buFont typeface="Arial" charset="0"/>
              <a:buChar char="•"/>
              <a:defRPr/>
            </a:pPr>
            <a:endParaRPr lang="de-DE" dirty="0">
              <a:solidFill>
                <a:srgbClr val="777777"/>
              </a:solidFill>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4"/>
          <p:cNvSpPr>
            <a:spLocks noGrp="1"/>
          </p:cNvSpPr>
          <p:nvPr>
            <p:ph type="title"/>
          </p:nvPr>
        </p:nvSpPr>
        <p:spPr>
          <a:xfrm>
            <a:off x="612775" y="228600"/>
            <a:ext cx="8153400" cy="990600"/>
          </a:xfrm>
        </p:spPr>
        <p:txBody>
          <a:bodyPr/>
          <a:lstStyle/>
          <a:p>
            <a:r>
              <a:rPr lang="de-CH" altLang="de-DE"/>
              <a:t>IS-A Beziehungen / Vererbungsbeziehung</a:t>
            </a:r>
          </a:p>
        </p:txBody>
      </p:sp>
      <p:sp>
        <p:nvSpPr>
          <p:cNvPr id="28675" name="Inhaltsplatzhalter 5"/>
          <p:cNvSpPr>
            <a:spLocks noGrp="1"/>
          </p:cNvSpPr>
          <p:nvPr>
            <p:ph sz="quarter" idx="1"/>
          </p:nvPr>
        </p:nvSpPr>
        <p:spPr>
          <a:xfrm>
            <a:off x="612775" y="1600200"/>
            <a:ext cx="8207375" cy="4924425"/>
          </a:xfrm>
        </p:spPr>
        <p:txBody>
          <a:bodyPr/>
          <a:lstStyle/>
          <a:p>
            <a:pPr marL="1588" indent="-1588">
              <a:buFont typeface="Wingdings" panose="05000000000000000000" pitchFamily="2" charset="2"/>
              <a:buNone/>
            </a:pPr>
            <a:r>
              <a:rPr lang="de-CH" altLang="de-DE" sz="3200"/>
              <a:t>Vererbung wird verwendet, um auszudrücken, daß Gemeinsamkeiten (d.h. gemeinsame Attribute) von Entitätstypen in einem separaten, übergeordneten Entitätstyp untergebracht sind, mit dem die ursprünglichen Entitätstypen eine besondere Beziehung eingehen. Dadurch wird die redundante Modellierung in beiden Entitätstypen vermieden und gleichzeitig ihre Gemeinsamkeit explizit im Modell deutlich gemacht.</a:t>
            </a:r>
          </a:p>
        </p:txBody>
      </p:sp>
      <p:sp>
        <p:nvSpPr>
          <p:cNvPr id="4" name="Foliennummernplatzhalter 3"/>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CD63EA26-1088-4380-831A-CECE471E5ED4}" type="slidenum">
              <a:rPr kumimoji="0" lang="en-US" altLang="de-DE" sz="1000">
                <a:solidFill>
                  <a:srgbClr val="FFFFFF"/>
                </a:solidFill>
                <a:latin typeface="Tw Cen MT" panose="020B0602020104020603" pitchFamily="34" charset="0"/>
              </a:rPr>
              <a:pPr/>
              <a:t>19</a:t>
            </a:fld>
            <a:endParaRPr kumimoji="0" lang="en-US" altLang="de-DE" sz="1000">
              <a:solidFill>
                <a:srgbClr val="FFFFFF"/>
              </a:solidFill>
              <a:latin typeface="Tw Cen MT" panose="020B0602020104020603"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5"/>
          <p:cNvSpPr>
            <a:spLocks noChangeArrowheads="1"/>
          </p:cNvSpPr>
          <p:nvPr/>
        </p:nvSpPr>
        <p:spPr bwMode="auto">
          <a:xfrm>
            <a:off x="285750" y="571500"/>
            <a:ext cx="8396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endParaRPr>
          </a:p>
        </p:txBody>
      </p:sp>
      <p:sp>
        <p:nvSpPr>
          <p:cNvPr id="210950" name="Rectangle 6"/>
          <p:cNvSpPr>
            <a:spLocks noChangeArrowheads="1"/>
          </p:cNvSpPr>
          <p:nvPr/>
        </p:nvSpPr>
        <p:spPr bwMode="auto">
          <a:xfrm>
            <a:off x="395288" y="1773238"/>
            <a:ext cx="8504237" cy="3902075"/>
          </a:xfrm>
          <a:prstGeom prst="rect">
            <a:avLst/>
          </a:prstGeom>
          <a:noFill/>
          <a:ln w="9525">
            <a:noFill/>
            <a:miter lim="800000"/>
            <a:headEnd/>
            <a:tailEnd/>
          </a:ln>
        </p:spPr>
        <p:txBody>
          <a:bodyPr>
            <a:spAutoFit/>
          </a:bodyPr>
          <a:lstStyle/>
          <a:p>
            <a:pPr marL="344488" indent="-344488">
              <a:spcBef>
                <a:spcPct val="50000"/>
              </a:spcBef>
              <a:buFontTx/>
              <a:buChar char="•"/>
              <a:defRPr/>
            </a:pPr>
            <a:r>
              <a:rPr lang="de-DE" sz="2000" dirty="0">
                <a:latin typeface="+mj-lt"/>
                <a:ea typeface="Calibri" pitchFamily="34" charset="0"/>
                <a:cs typeface="Calibri" pitchFamily="34" charset="0"/>
              </a:rPr>
              <a:t>Eine </a:t>
            </a:r>
            <a:r>
              <a:rPr lang="de-DE" sz="2000" dirty="0">
                <a:solidFill>
                  <a:srgbClr val="0000CC"/>
                </a:solidFill>
                <a:latin typeface="+mj-lt"/>
                <a:ea typeface="Calibri" pitchFamily="34" charset="0"/>
                <a:cs typeface="Calibri" pitchFamily="34" charset="0"/>
              </a:rPr>
              <a:t>geordnete</a:t>
            </a:r>
            <a:r>
              <a:rPr lang="de-DE" sz="2000" dirty="0">
                <a:latin typeface="+mj-lt"/>
                <a:ea typeface="Calibri" pitchFamily="34" charset="0"/>
                <a:cs typeface="Calibri" pitchFamily="34" charset="0"/>
              </a:rPr>
              <a:t> Menge von Datenelementen, die alle den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gleichen Datentyp haben. (Liste)</a:t>
            </a:r>
          </a:p>
          <a:p>
            <a:pPr marL="344488" indent="-344488">
              <a:spcBef>
                <a:spcPct val="50000"/>
              </a:spcBef>
              <a:buFontTx/>
              <a:buChar char="•"/>
              <a:defRPr/>
            </a:pPr>
            <a:r>
              <a:rPr lang="de-DE" sz="2000" dirty="0">
                <a:latin typeface="+mj-lt"/>
                <a:ea typeface="Calibri" pitchFamily="34" charset="0"/>
                <a:cs typeface="Calibri" pitchFamily="34" charset="0"/>
              </a:rPr>
              <a:t>Jedes Element ist über einen </a:t>
            </a:r>
            <a:r>
              <a:rPr lang="de-DE" sz="2000" dirty="0">
                <a:solidFill>
                  <a:srgbClr val="0000CC"/>
                </a:solidFill>
                <a:latin typeface="+mj-lt"/>
                <a:ea typeface="Calibri" pitchFamily="34" charset="0"/>
                <a:cs typeface="Calibri" pitchFamily="34" charset="0"/>
              </a:rPr>
              <a:t>Index</a:t>
            </a:r>
            <a:r>
              <a:rPr lang="de-DE" sz="2000" dirty="0">
                <a:latin typeface="+mj-lt"/>
                <a:ea typeface="Calibri" pitchFamily="34" charset="0"/>
                <a:cs typeface="Calibri" pitchFamily="34" charset="0"/>
              </a:rPr>
              <a:t> zugreifbar, der die</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Position im Array angibt.</a:t>
            </a:r>
          </a:p>
          <a:p>
            <a:pPr marL="344488" indent="-344488">
              <a:spcBef>
                <a:spcPct val="50000"/>
              </a:spcBef>
              <a:buFontTx/>
              <a:buChar char="•"/>
              <a:defRPr/>
            </a:pPr>
            <a:r>
              <a:rPr lang="de-DE" sz="2000" dirty="0">
                <a:latin typeface="+mj-lt"/>
                <a:ea typeface="Calibri" pitchFamily="34" charset="0"/>
                <a:cs typeface="Calibri" pitchFamily="34" charset="0"/>
              </a:rPr>
              <a:t>Es muss eine </a:t>
            </a:r>
            <a:r>
              <a:rPr lang="de-DE" sz="2000" dirty="0">
                <a:solidFill>
                  <a:srgbClr val="0000CC"/>
                </a:solidFill>
                <a:latin typeface="+mj-lt"/>
                <a:ea typeface="Calibri" pitchFamily="34" charset="0"/>
                <a:cs typeface="Calibri" pitchFamily="34" charset="0"/>
              </a:rPr>
              <a:t>maximale VARRAY-Größe</a:t>
            </a:r>
            <a:r>
              <a:rPr lang="de-DE" sz="2000" dirty="0">
                <a:latin typeface="+mj-lt"/>
                <a:ea typeface="Calibri" pitchFamily="34" charset="0"/>
                <a:cs typeface="Calibri" pitchFamily="34" charset="0"/>
              </a:rPr>
              <a:t> definiert werden,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unterhalb der die VARRAY-Größe variabel sein kann.</a:t>
            </a:r>
          </a:p>
          <a:p>
            <a:pPr marL="344488" indent="-344488">
              <a:spcBef>
                <a:spcPct val="50000"/>
              </a:spcBef>
              <a:buFontTx/>
              <a:buChar char="•"/>
              <a:defRPr/>
            </a:pPr>
            <a:r>
              <a:rPr lang="de-DE" sz="2000" dirty="0">
                <a:latin typeface="+mj-lt"/>
                <a:ea typeface="Calibri" pitchFamily="34" charset="0"/>
                <a:cs typeface="Calibri" pitchFamily="34" charset="0"/>
              </a:rPr>
              <a:t>Automatisch erzeugte </a:t>
            </a:r>
            <a:r>
              <a:rPr lang="de-DE" sz="2000" dirty="0" err="1">
                <a:solidFill>
                  <a:srgbClr val="0000CC"/>
                </a:solidFill>
                <a:latin typeface="+mj-lt"/>
                <a:ea typeface="Calibri" pitchFamily="34" charset="0"/>
                <a:cs typeface="Calibri" pitchFamily="34" charset="0"/>
              </a:rPr>
              <a:t>Konstruktormethode</a:t>
            </a:r>
            <a:r>
              <a:rPr lang="de-DE" sz="2000" dirty="0">
                <a:latin typeface="+mj-lt"/>
                <a:ea typeface="Calibri" pitchFamily="34" charset="0"/>
                <a:cs typeface="Calibri" pitchFamily="34" charset="0"/>
              </a:rPr>
              <a:t> analog zu</a:t>
            </a:r>
            <a:br>
              <a:rPr lang="de-DE" sz="2000" dirty="0">
                <a:latin typeface="+mj-lt"/>
                <a:ea typeface="Calibri" pitchFamily="34" charset="0"/>
                <a:cs typeface="Calibri" pitchFamily="34" charset="0"/>
              </a:rPr>
            </a:b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types</a:t>
            </a:r>
            <a:endParaRPr lang="de-DE" sz="2000" dirty="0">
              <a:latin typeface="+mj-lt"/>
              <a:ea typeface="Calibri" pitchFamily="34" charset="0"/>
              <a:cs typeface="Calibri" pitchFamily="34" charset="0"/>
            </a:endParaRPr>
          </a:p>
          <a:p>
            <a:pPr marL="344488" indent="-344488">
              <a:spcBef>
                <a:spcPct val="50000"/>
              </a:spcBef>
              <a:buFontTx/>
              <a:buChar char="•"/>
              <a:defRPr/>
            </a:pPr>
            <a:r>
              <a:rPr lang="de-DE" sz="2000" dirty="0">
                <a:latin typeface="+mj-lt"/>
                <a:ea typeface="Calibri" pitchFamily="34" charset="0"/>
                <a:cs typeface="Calibri" pitchFamily="34" charset="0"/>
              </a:rPr>
              <a:t>Kein UPDATE auf einzelne VARRAY-Spalten !!!</a:t>
            </a:r>
          </a:p>
          <a:p>
            <a:pPr marL="344488" indent="-344488">
              <a:spcBef>
                <a:spcPct val="50000"/>
              </a:spcBef>
              <a:buFontTx/>
              <a:buChar char="•"/>
              <a:defRPr/>
            </a:pPr>
            <a:r>
              <a:rPr lang="de-DE" sz="2000" dirty="0">
                <a:latin typeface="+mj-lt"/>
                <a:ea typeface="Calibri" pitchFamily="34" charset="0"/>
                <a:cs typeface="Calibri" pitchFamily="34" charset="0"/>
              </a:rPr>
              <a:t>Angewendet im relationalen Modell: Verletzung der 1. NF</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VARRAY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50">
                                            <p:txEl>
                                              <p:pRg st="0" end="0"/>
                                            </p:txEl>
                                          </p:spTgt>
                                        </p:tgtEl>
                                        <p:attrNameLst>
                                          <p:attrName>style.visibility</p:attrName>
                                        </p:attrNameLst>
                                      </p:cBhvr>
                                      <p:to>
                                        <p:strVal val="visible"/>
                                      </p:to>
                                    </p:set>
                                    <p:anim calcmode="lin" valueType="num">
                                      <p:cBhvr additive="base">
                                        <p:cTn id="7" dur="500" fill="hold"/>
                                        <p:tgtEl>
                                          <p:spTgt spid="2109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9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0950">
                                            <p:txEl>
                                              <p:pRg st="1" end="1"/>
                                            </p:txEl>
                                          </p:spTgt>
                                        </p:tgtEl>
                                        <p:attrNameLst>
                                          <p:attrName>style.visibility</p:attrName>
                                        </p:attrNameLst>
                                      </p:cBhvr>
                                      <p:to>
                                        <p:strVal val="visible"/>
                                      </p:to>
                                    </p:set>
                                    <p:anim calcmode="lin" valueType="num">
                                      <p:cBhvr additive="base">
                                        <p:cTn id="13" dur="500" fill="hold"/>
                                        <p:tgtEl>
                                          <p:spTgt spid="2109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9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0950">
                                            <p:txEl>
                                              <p:pRg st="2" end="2"/>
                                            </p:txEl>
                                          </p:spTgt>
                                        </p:tgtEl>
                                        <p:attrNameLst>
                                          <p:attrName>style.visibility</p:attrName>
                                        </p:attrNameLst>
                                      </p:cBhvr>
                                      <p:to>
                                        <p:strVal val="visible"/>
                                      </p:to>
                                    </p:set>
                                    <p:anim calcmode="lin" valueType="num">
                                      <p:cBhvr additive="base">
                                        <p:cTn id="19" dur="500" fill="hold"/>
                                        <p:tgtEl>
                                          <p:spTgt spid="21095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9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0950">
                                            <p:txEl>
                                              <p:pRg st="3" end="3"/>
                                            </p:txEl>
                                          </p:spTgt>
                                        </p:tgtEl>
                                        <p:attrNameLst>
                                          <p:attrName>style.visibility</p:attrName>
                                        </p:attrNameLst>
                                      </p:cBhvr>
                                      <p:to>
                                        <p:strVal val="visible"/>
                                      </p:to>
                                    </p:set>
                                    <p:anim calcmode="lin" valueType="num">
                                      <p:cBhvr additive="base">
                                        <p:cTn id="25" dur="500" fill="hold"/>
                                        <p:tgtEl>
                                          <p:spTgt spid="21095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09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0950">
                                            <p:txEl>
                                              <p:pRg st="4" end="4"/>
                                            </p:txEl>
                                          </p:spTgt>
                                        </p:tgtEl>
                                        <p:attrNameLst>
                                          <p:attrName>style.visibility</p:attrName>
                                        </p:attrNameLst>
                                      </p:cBhvr>
                                      <p:to>
                                        <p:strVal val="visible"/>
                                      </p:to>
                                    </p:set>
                                    <p:anim calcmode="lin" valueType="num">
                                      <p:cBhvr additive="base">
                                        <p:cTn id="31" dur="500" fill="hold"/>
                                        <p:tgtEl>
                                          <p:spTgt spid="21095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9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0950">
                                            <p:txEl>
                                              <p:pRg st="5" end="5"/>
                                            </p:txEl>
                                          </p:spTgt>
                                        </p:tgtEl>
                                        <p:attrNameLst>
                                          <p:attrName>style.visibility</p:attrName>
                                        </p:attrNameLst>
                                      </p:cBhvr>
                                      <p:to>
                                        <p:strVal val="visible"/>
                                      </p:to>
                                    </p:set>
                                    <p:anim calcmode="lin" valueType="num">
                                      <p:cBhvr additive="base">
                                        <p:cTn id="37" dur="500" fill="hold"/>
                                        <p:tgtEl>
                                          <p:spTgt spid="21095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095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0"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3" name="Rectangle 5"/>
          <p:cNvSpPr>
            <a:spLocks noChangeArrowheads="1"/>
          </p:cNvSpPr>
          <p:nvPr/>
        </p:nvSpPr>
        <p:spPr bwMode="auto">
          <a:xfrm>
            <a:off x="468313" y="1628775"/>
            <a:ext cx="8504237" cy="4856163"/>
          </a:xfrm>
          <a:prstGeom prst="rect">
            <a:avLst/>
          </a:prstGeom>
          <a:noFill/>
          <a:ln w="9525">
            <a:noFill/>
            <a:miter lim="800000"/>
            <a:headEnd/>
            <a:tailEnd/>
          </a:ln>
        </p:spPr>
        <p:txBody>
          <a:bodyPr>
            <a:spAutoFit/>
          </a:bodyPr>
          <a:lstStyle/>
          <a:p>
            <a:pPr marL="344488" indent="-344488">
              <a:spcBef>
                <a:spcPct val="20000"/>
              </a:spcBef>
              <a:defRPr/>
            </a:pPr>
            <a:r>
              <a:rPr lang="de-DE" sz="1800" b="1" dirty="0">
                <a:latin typeface="Calibri" pitchFamily="34" charset="0"/>
                <a:ea typeface="Calibri" pitchFamily="34" charset="0"/>
                <a:cs typeface="Calibri" pitchFamily="34" charset="0"/>
              </a:rPr>
              <a:t>Beispiel: </a:t>
            </a:r>
          </a:p>
          <a:p>
            <a:pPr marL="344488" indent="-344488">
              <a:spcBef>
                <a:spcPct val="50000"/>
              </a:spcBef>
              <a:defRPr/>
            </a:pPr>
            <a:r>
              <a:rPr lang="de-DE" sz="1800" b="1" dirty="0">
                <a:latin typeface="Calibri" pitchFamily="34" charset="0"/>
                <a:ea typeface="Calibri" pitchFamily="34" charset="0"/>
                <a:cs typeface="Calibri" pitchFamily="34" charset="0"/>
              </a:rPr>
              <a:t>CREATE OR REPLACE TYPE </a:t>
            </a:r>
            <a:r>
              <a:rPr lang="de-DE" sz="1800" b="1" dirty="0" err="1">
                <a:latin typeface="Calibri" pitchFamily="34" charset="0"/>
                <a:ea typeface="Calibri" pitchFamily="34" charset="0"/>
                <a:cs typeface="Calibri" pitchFamily="34" charset="0"/>
              </a:rPr>
              <a:t>telefon_vtyp</a:t>
            </a:r>
            <a:r>
              <a:rPr lang="de-DE" sz="1800" b="1" dirty="0">
                <a:latin typeface="Calibri" pitchFamily="34" charset="0"/>
                <a:ea typeface="Calibri" pitchFamily="34" charset="0"/>
                <a:cs typeface="Calibri" pitchFamily="34" charset="0"/>
              </a:rPr>
              <a:t> </a:t>
            </a:r>
            <a:r>
              <a:rPr lang="de-DE" sz="1800" b="1" dirty="0">
                <a:solidFill>
                  <a:srgbClr val="0000CC"/>
                </a:solidFill>
                <a:latin typeface="Calibri" pitchFamily="34" charset="0"/>
                <a:ea typeface="Calibri" pitchFamily="34" charset="0"/>
                <a:cs typeface="Calibri" pitchFamily="34" charset="0"/>
              </a:rPr>
              <a:t>AS VARRAY(5) OF</a:t>
            </a:r>
            <a:br>
              <a:rPr lang="de-DE" sz="1800" b="1" dirty="0">
                <a:solidFill>
                  <a:srgbClr val="0000CC"/>
                </a:solidFill>
                <a:latin typeface="Calibri" pitchFamily="34" charset="0"/>
                <a:ea typeface="Calibri" pitchFamily="34" charset="0"/>
                <a:cs typeface="Calibri" pitchFamily="34" charset="0"/>
              </a:rPr>
            </a:br>
            <a:r>
              <a:rPr lang="de-DE" sz="1800" b="1" dirty="0">
                <a:latin typeface="Calibri" pitchFamily="34" charset="0"/>
                <a:ea typeface="Calibri" pitchFamily="34" charset="0"/>
                <a:cs typeface="Calibri" pitchFamily="34" charset="0"/>
              </a:rPr>
              <a:t>VARCHAR2(25);</a:t>
            </a:r>
          </a:p>
          <a:p>
            <a:pPr marL="344488" indent="-344488">
              <a:spcBef>
                <a:spcPct val="50000"/>
              </a:spcBef>
              <a:defRPr/>
            </a:pPr>
            <a:r>
              <a:rPr lang="de-DE" sz="1800" b="1" dirty="0">
                <a:latin typeface="Calibri" pitchFamily="34" charset="0"/>
                <a:ea typeface="Calibri" pitchFamily="34" charset="0"/>
                <a:cs typeface="Calibri" pitchFamily="34" charset="0"/>
              </a:rPr>
              <a:t>CREATE OR REPLACE TYPE </a:t>
            </a:r>
            <a:r>
              <a:rPr lang="de-DE" sz="1800" b="1" dirty="0" err="1">
                <a:latin typeface="Calibri" pitchFamily="34" charset="0"/>
                <a:ea typeface="Calibri" pitchFamily="34" charset="0"/>
                <a:cs typeface="Calibri" pitchFamily="34" charset="0"/>
              </a:rPr>
              <a:t>kinder_typ</a:t>
            </a:r>
            <a:r>
              <a:rPr lang="de-DE" sz="1800" b="1" dirty="0">
                <a:latin typeface="Calibri" pitchFamily="34" charset="0"/>
                <a:ea typeface="Calibri" pitchFamily="34" charset="0"/>
                <a:cs typeface="Calibri" pitchFamily="34" charset="0"/>
              </a:rPr>
              <a:t> AS OBJECT (</a:t>
            </a:r>
            <a:br>
              <a:rPr lang="de-DE" sz="1800" b="1" dirty="0">
                <a:latin typeface="Calibri" pitchFamily="34" charset="0"/>
                <a:ea typeface="Calibri" pitchFamily="34" charset="0"/>
                <a:cs typeface="Calibri" pitchFamily="34" charset="0"/>
              </a:rPr>
            </a:br>
            <a:r>
              <a:rPr lang="de-DE" sz="1800" b="1" dirty="0" err="1">
                <a:latin typeface="Calibri" pitchFamily="34" charset="0"/>
                <a:ea typeface="Calibri" pitchFamily="34" charset="0"/>
                <a:cs typeface="Calibri" pitchFamily="34" charset="0"/>
              </a:rPr>
              <a:t>name</a:t>
            </a:r>
            <a:r>
              <a:rPr lang="de-DE" sz="1800" b="1" dirty="0">
                <a:latin typeface="Calibri" pitchFamily="34" charset="0"/>
                <a:ea typeface="Calibri" pitchFamily="34" charset="0"/>
                <a:cs typeface="Calibri" pitchFamily="34" charset="0"/>
              </a:rPr>
              <a:t> </a:t>
            </a:r>
            <a:r>
              <a:rPr lang="de-DE" sz="1800" b="1" dirty="0">
                <a:latin typeface="+mj-lt"/>
                <a:ea typeface="Calibri" pitchFamily="34" charset="0"/>
                <a:cs typeface="Calibri" pitchFamily="34" charset="0"/>
              </a:rPr>
              <a:t>VARCHAR2(50</a:t>
            </a:r>
            <a:r>
              <a:rPr lang="de-DE" sz="1800" b="1" dirty="0">
                <a:latin typeface="Calibri" pitchFamily="34" charset="0"/>
                <a:ea typeface="Calibri" pitchFamily="34" charset="0"/>
                <a:cs typeface="Calibri" pitchFamily="34" charset="0"/>
              </a:rPr>
              <a:t>), </a:t>
            </a:r>
            <a:r>
              <a:rPr lang="de-DE" sz="1800" b="1" dirty="0" err="1">
                <a:latin typeface="Calibri" pitchFamily="34" charset="0"/>
                <a:ea typeface="Calibri" pitchFamily="34" charset="0"/>
                <a:cs typeface="Calibri" pitchFamily="34" charset="0"/>
              </a:rPr>
              <a:t>geburtstag</a:t>
            </a:r>
            <a:r>
              <a:rPr lang="de-DE" sz="1800" b="1" dirty="0">
                <a:latin typeface="Calibri" pitchFamily="34" charset="0"/>
                <a:ea typeface="Calibri" pitchFamily="34" charset="0"/>
                <a:cs typeface="Calibri" pitchFamily="34" charset="0"/>
              </a:rPr>
              <a:t>  DATE); </a:t>
            </a:r>
          </a:p>
          <a:p>
            <a:pPr marL="344488" indent="-344488">
              <a:spcBef>
                <a:spcPct val="20000"/>
              </a:spcBef>
              <a:defRPr/>
            </a:pPr>
            <a:endParaRPr lang="de-DE" sz="1800" b="1" dirty="0">
              <a:latin typeface="Calibri" pitchFamily="34" charset="0"/>
              <a:ea typeface="Calibri" pitchFamily="34" charset="0"/>
              <a:cs typeface="Calibri" pitchFamily="34" charset="0"/>
            </a:endParaRPr>
          </a:p>
          <a:p>
            <a:pPr marL="344488" indent="-344488">
              <a:spcBef>
                <a:spcPct val="50000"/>
              </a:spcBef>
              <a:defRPr/>
            </a:pPr>
            <a:r>
              <a:rPr lang="de-DE" sz="1800" b="1" dirty="0">
                <a:latin typeface="Calibri" pitchFamily="34" charset="0"/>
                <a:ea typeface="Calibri" pitchFamily="34" charset="0"/>
                <a:cs typeface="Calibri" pitchFamily="34" charset="0"/>
              </a:rPr>
              <a:t>CREATE OR REPLACE TYPE </a:t>
            </a:r>
            <a:r>
              <a:rPr lang="de-DE" sz="1800" b="1" dirty="0" err="1">
                <a:latin typeface="Calibri" pitchFamily="34" charset="0"/>
                <a:ea typeface="Calibri" pitchFamily="34" charset="0"/>
                <a:cs typeface="Calibri" pitchFamily="34" charset="0"/>
              </a:rPr>
              <a:t>kinder_vtyp</a:t>
            </a:r>
            <a:r>
              <a:rPr lang="de-DE" sz="1800" b="1" dirty="0">
                <a:latin typeface="Calibri" pitchFamily="34" charset="0"/>
                <a:ea typeface="Calibri" pitchFamily="34" charset="0"/>
                <a:cs typeface="Calibri" pitchFamily="34" charset="0"/>
              </a:rPr>
              <a:t>    </a:t>
            </a:r>
            <a:r>
              <a:rPr lang="de-DE" sz="1800" b="1" dirty="0">
                <a:solidFill>
                  <a:srgbClr val="0000CC"/>
                </a:solidFill>
                <a:latin typeface="Calibri" pitchFamily="34" charset="0"/>
                <a:ea typeface="Calibri" pitchFamily="34" charset="0"/>
                <a:cs typeface="Calibri" pitchFamily="34" charset="0"/>
              </a:rPr>
              <a:t>AS VARRAY(10) OF</a:t>
            </a:r>
            <a:r>
              <a:rPr lang="de-DE" sz="1800" b="1" dirty="0">
                <a:latin typeface="Calibri" pitchFamily="34" charset="0"/>
                <a:ea typeface="Calibri" pitchFamily="34" charset="0"/>
                <a:cs typeface="Calibri" pitchFamily="34" charset="0"/>
              </a:rPr>
              <a:t> </a:t>
            </a:r>
            <a:r>
              <a:rPr lang="de-DE" sz="1800" b="1" dirty="0" err="1">
                <a:latin typeface="Calibri" pitchFamily="34" charset="0"/>
                <a:ea typeface="Calibri" pitchFamily="34" charset="0"/>
                <a:cs typeface="Calibri" pitchFamily="34" charset="0"/>
              </a:rPr>
              <a:t>kinder_typ</a:t>
            </a:r>
            <a:r>
              <a:rPr lang="de-DE" sz="1800" b="1" dirty="0">
                <a:latin typeface="Calibri" pitchFamily="34" charset="0"/>
                <a:ea typeface="Calibri" pitchFamily="34" charset="0"/>
                <a:cs typeface="Calibri" pitchFamily="34" charset="0"/>
              </a:rPr>
              <a:t>;  </a:t>
            </a:r>
          </a:p>
          <a:p>
            <a:pPr marL="344488" indent="-344488">
              <a:spcBef>
                <a:spcPct val="50000"/>
              </a:spcBef>
              <a:defRPr/>
            </a:pPr>
            <a:r>
              <a:rPr lang="de-DE" sz="1800" b="1" dirty="0">
                <a:latin typeface="Calibri" pitchFamily="34" charset="0"/>
                <a:ea typeface="Calibri" pitchFamily="34" charset="0"/>
                <a:cs typeface="Calibri" pitchFamily="34" charset="0"/>
              </a:rPr>
              <a:t>CREATE TABLE </a:t>
            </a:r>
            <a:r>
              <a:rPr lang="de-DE" sz="1800" b="1" dirty="0" err="1">
                <a:latin typeface="Calibri" pitchFamily="34" charset="0"/>
                <a:ea typeface="Calibri" pitchFamily="34" charset="0"/>
                <a:cs typeface="Calibri" pitchFamily="34" charset="0"/>
              </a:rPr>
              <a:t>mitarbeiter_varray</a:t>
            </a:r>
            <a:r>
              <a:rPr lang="de-DE" sz="1800" b="1" dirty="0">
                <a:latin typeface="Calibri" pitchFamily="34" charset="0"/>
                <a:ea typeface="Calibri" pitchFamily="34" charset="0"/>
                <a:cs typeface="Calibri" pitchFamily="34" charset="0"/>
              </a:rPr>
              <a:t> </a:t>
            </a:r>
            <a:br>
              <a:rPr lang="de-DE" sz="1800" b="1" dirty="0">
                <a:latin typeface="Calibri" pitchFamily="34" charset="0"/>
                <a:ea typeface="Calibri" pitchFamily="34" charset="0"/>
                <a:cs typeface="Calibri" pitchFamily="34" charset="0"/>
              </a:rPr>
            </a:br>
            <a:r>
              <a:rPr lang="de-DE" sz="1800" b="1" dirty="0">
                <a:latin typeface="Calibri" pitchFamily="34" charset="0"/>
                <a:ea typeface="Calibri" pitchFamily="34" charset="0"/>
                <a:cs typeface="Calibri" pitchFamily="34" charset="0"/>
              </a:rPr>
              <a:t>(</a:t>
            </a:r>
            <a:r>
              <a:rPr lang="de-DE" sz="1800" b="1" dirty="0" err="1">
                <a:latin typeface="Calibri" pitchFamily="34" charset="0"/>
                <a:ea typeface="Calibri" pitchFamily="34" charset="0"/>
                <a:cs typeface="Calibri" pitchFamily="34" charset="0"/>
              </a:rPr>
              <a:t>mita_id</a:t>
            </a:r>
            <a:r>
              <a:rPr lang="de-DE" sz="1800" b="1" dirty="0">
                <a:latin typeface="Calibri" pitchFamily="34" charset="0"/>
                <a:ea typeface="Calibri" pitchFamily="34" charset="0"/>
                <a:cs typeface="Calibri" pitchFamily="34" charset="0"/>
              </a:rPr>
              <a:t>    NUMBER PRIMARY KEY, 	</a:t>
            </a:r>
            <a:r>
              <a:rPr lang="de-DE" sz="1800" b="1" dirty="0" err="1">
                <a:latin typeface="Calibri" pitchFamily="34" charset="0"/>
                <a:ea typeface="Calibri" pitchFamily="34" charset="0"/>
                <a:cs typeface="Calibri" pitchFamily="34" charset="0"/>
              </a:rPr>
              <a:t>name</a:t>
            </a:r>
            <a:r>
              <a:rPr lang="de-DE" sz="1800" b="1" dirty="0">
                <a:latin typeface="Calibri" pitchFamily="34" charset="0"/>
                <a:ea typeface="Calibri" pitchFamily="34" charset="0"/>
                <a:cs typeface="Calibri" pitchFamily="34" charset="0"/>
              </a:rPr>
              <a:t>     VARCHAR2(30), </a:t>
            </a:r>
            <a:br>
              <a:rPr lang="de-DE" sz="1800" b="1" dirty="0">
                <a:latin typeface="Calibri" pitchFamily="34" charset="0"/>
                <a:ea typeface="Calibri" pitchFamily="34" charset="0"/>
                <a:cs typeface="Calibri" pitchFamily="34" charset="0"/>
              </a:rPr>
            </a:br>
            <a:r>
              <a:rPr lang="de-DE" sz="1800" b="1" dirty="0">
                <a:latin typeface="Calibri" pitchFamily="34" charset="0"/>
                <a:ea typeface="Calibri" pitchFamily="34" charset="0"/>
                <a:cs typeface="Calibri" pitchFamily="34" charset="0"/>
              </a:rPr>
              <a:t> </a:t>
            </a:r>
            <a:r>
              <a:rPr lang="de-DE" sz="1800" b="1" dirty="0" err="1">
                <a:latin typeface="Calibri" pitchFamily="34" charset="0"/>
                <a:ea typeface="Calibri" pitchFamily="34" charset="0"/>
                <a:cs typeface="Calibri" pitchFamily="34" charset="0"/>
              </a:rPr>
              <a:t>adresse</a:t>
            </a:r>
            <a:r>
              <a:rPr lang="de-DE" sz="1800" b="1" dirty="0">
                <a:latin typeface="Calibri" pitchFamily="34" charset="0"/>
                <a:ea typeface="Calibri" pitchFamily="34" charset="0"/>
                <a:cs typeface="Calibri" pitchFamily="34" charset="0"/>
              </a:rPr>
              <a:t>   VARCHAR2(50),  </a:t>
            </a:r>
            <a:r>
              <a:rPr lang="de-DE" sz="1800" b="1" dirty="0" err="1">
                <a:solidFill>
                  <a:srgbClr val="0000CC"/>
                </a:solidFill>
                <a:latin typeface="Calibri" pitchFamily="34" charset="0"/>
                <a:ea typeface="Calibri" pitchFamily="34" charset="0"/>
                <a:cs typeface="Calibri" pitchFamily="34" charset="0"/>
              </a:rPr>
              <a:t>telefon</a:t>
            </a:r>
            <a:r>
              <a:rPr lang="de-DE" sz="1800" b="1" dirty="0">
                <a:solidFill>
                  <a:srgbClr val="0000CC"/>
                </a:solidFill>
                <a:latin typeface="Calibri" pitchFamily="34" charset="0"/>
                <a:ea typeface="Calibri" pitchFamily="34" charset="0"/>
                <a:cs typeface="Calibri" pitchFamily="34" charset="0"/>
              </a:rPr>
              <a:t>   </a:t>
            </a:r>
            <a:r>
              <a:rPr lang="de-DE" sz="1800" b="1" dirty="0" err="1">
                <a:solidFill>
                  <a:srgbClr val="0000CC"/>
                </a:solidFill>
                <a:latin typeface="Calibri" pitchFamily="34" charset="0"/>
                <a:ea typeface="Calibri" pitchFamily="34" charset="0"/>
                <a:cs typeface="Calibri" pitchFamily="34" charset="0"/>
              </a:rPr>
              <a:t>telefon_vtyp</a:t>
            </a:r>
            <a:r>
              <a:rPr lang="de-DE" sz="1800" b="1" dirty="0">
                <a:latin typeface="Calibri" pitchFamily="34" charset="0"/>
                <a:ea typeface="Calibri" pitchFamily="34" charset="0"/>
                <a:cs typeface="Calibri" pitchFamily="34" charset="0"/>
              </a:rPr>
              <a:t>);</a:t>
            </a:r>
          </a:p>
          <a:p>
            <a:pPr marL="344488" indent="-344488">
              <a:spcBef>
                <a:spcPct val="50000"/>
              </a:spcBef>
              <a:defRPr/>
            </a:pPr>
            <a:r>
              <a:rPr lang="de-DE" sz="1800" b="1" dirty="0">
                <a:latin typeface="Calibri" pitchFamily="34" charset="0"/>
                <a:ea typeface="Calibri" pitchFamily="34" charset="0"/>
                <a:cs typeface="Calibri" pitchFamily="34" charset="0"/>
              </a:rPr>
              <a:t>INSERT INTO </a:t>
            </a:r>
            <a:r>
              <a:rPr lang="de-DE" sz="1800" b="1" dirty="0" err="1">
                <a:latin typeface="Calibri" pitchFamily="34" charset="0"/>
                <a:ea typeface="Calibri" pitchFamily="34" charset="0"/>
                <a:cs typeface="Calibri" pitchFamily="34" charset="0"/>
              </a:rPr>
              <a:t>mitarbeiter_varray</a:t>
            </a:r>
            <a:r>
              <a:rPr lang="de-DE" sz="1800" b="1" dirty="0">
                <a:latin typeface="Calibri" pitchFamily="34" charset="0"/>
                <a:ea typeface="Calibri" pitchFamily="34" charset="0"/>
                <a:cs typeface="Calibri" pitchFamily="34" charset="0"/>
              </a:rPr>
              <a:t> VALUES (8511,'Meise, </a:t>
            </a:r>
            <a:r>
              <a:rPr lang="de-DE" sz="1800" b="1" dirty="0" err="1">
                <a:latin typeface="Calibri" pitchFamily="34" charset="0"/>
                <a:ea typeface="Calibri" pitchFamily="34" charset="0"/>
                <a:cs typeface="Calibri" pitchFamily="34" charset="0"/>
              </a:rPr>
              <a:t>Heijo</a:t>
            </a:r>
            <a:r>
              <a:rPr lang="de-DE" sz="1800" b="1" dirty="0">
                <a:latin typeface="Calibri" pitchFamily="34" charset="0"/>
                <a:ea typeface="Calibri" pitchFamily="34" charset="0"/>
                <a:cs typeface="Calibri" pitchFamily="34" charset="0"/>
              </a:rPr>
              <a:t>', '51643 GM',</a:t>
            </a:r>
            <a:br>
              <a:rPr lang="de-DE" sz="1800" b="1" dirty="0">
                <a:latin typeface="Calibri" pitchFamily="34" charset="0"/>
                <a:ea typeface="Calibri" pitchFamily="34" charset="0"/>
                <a:cs typeface="Calibri" pitchFamily="34" charset="0"/>
              </a:rPr>
            </a:br>
            <a:r>
              <a:rPr lang="de-DE" sz="1800" b="1" dirty="0">
                <a:latin typeface="Calibri" pitchFamily="34" charset="0"/>
                <a:ea typeface="Calibri" pitchFamily="34" charset="0"/>
                <a:cs typeface="Calibri" pitchFamily="34" charset="0"/>
              </a:rPr>
              <a:t>	</a:t>
            </a:r>
            <a:r>
              <a:rPr lang="de-DE" sz="1800" b="1" dirty="0" err="1">
                <a:solidFill>
                  <a:srgbClr val="0000CC"/>
                </a:solidFill>
                <a:latin typeface="Calibri" pitchFamily="34" charset="0"/>
                <a:ea typeface="Calibri" pitchFamily="34" charset="0"/>
                <a:cs typeface="Calibri" pitchFamily="34" charset="0"/>
              </a:rPr>
              <a:t>telefon_vtyp</a:t>
            </a:r>
            <a:r>
              <a:rPr lang="de-DE" sz="1800" b="1" dirty="0">
                <a:latin typeface="Calibri" pitchFamily="34" charset="0"/>
                <a:ea typeface="Calibri" pitchFamily="34" charset="0"/>
                <a:cs typeface="Calibri" pitchFamily="34" charset="0"/>
              </a:rPr>
              <a:t>('02261/68229-882', '0173/54921111'));</a:t>
            </a:r>
          </a:p>
          <a:p>
            <a:pPr marL="344488" indent="-344488">
              <a:spcBef>
                <a:spcPct val="50000"/>
              </a:spcBef>
              <a:defRPr/>
            </a:pPr>
            <a:r>
              <a:rPr lang="de-DE" sz="1800" b="1" dirty="0">
                <a:latin typeface="Calibri" pitchFamily="34" charset="0"/>
                <a:ea typeface="Calibri" pitchFamily="34" charset="0"/>
                <a:cs typeface="Calibri" pitchFamily="34" charset="0"/>
              </a:rPr>
              <a:t>INSERT INTO </a:t>
            </a:r>
            <a:r>
              <a:rPr lang="de-DE" sz="1800" b="1" dirty="0" err="1">
                <a:latin typeface="Calibri" pitchFamily="34" charset="0"/>
                <a:ea typeface="Calibri" pitchFamily="34" charset="0"/>
                <a:cs typeface="Calibri" pitchFamily="34" charset="0"/>
              </a:rPr>
              <a:t>mitarbeiter_varray</a:t>
            </a:r>
            <a:r>
              <a:rPr lang="de-DE" sz="1800" b="1" dirty="0">
                <a:latin typeface="Calibri" pitchFamily="34" charset="0"/>
                <a:ea typeface="Calibri" pitchFamily="34" charset="0"/>
                <a:cs typeface="Calibri" pitchFamily="34" charset="0"/>
              </a:rPr>
              <a:t> VALUES (8512,'Melchior, Helge', '51427</a:t>
            </a:r>
            <a:br>
              <a:rPr lang="de-DE" sz="1800" b="1" dirty="0">
                <a:latin typeface="Calibri" pitchFamily="34" charset="0"/>
                <a:ea typeface="Calibri" pitchFamily="34" charset="0"/>
                <a:cs typeface="Calibri" pitchFamily="34" charset="0"/>
              </a:rPr>
            </a:br>
            <a:r>
              <a:rPr lang="de-DE" sz="1800" b="1" dirty="0">
                <a:latin typeface="Calibri" pitchFamily="34" charset="0"/>
                <a:ea typeface="Calibri" pitchFamily="34" charset="0"/>
                <a:cs typeface="Calibri" pitchFamily="34" charset="0"/>
              </a:rPr>
              <a:t>BG', </a:t>
            </a:r>
            <a:r>
              <a:rPr lang="de-DE" sz="1800" b="1" dirty="0" err="1">
                <a:solidFill>
                  <a:srgbClr val="0000CC"/>
                </a:solidFill>
                <a:latin typeface="Calibri" pitchFamily="34" charset="0"/>
                <a:ea typeface="Calibri" pitchFamily="34" charset="0"/>
                <a:cs typeface="Calibri" pitchFamily="34" charset="0"/>
              </a:rPr>
              <a:t>telefon_vtyp</a:t>
            </a:r>
            <a:r>
              <a:rPr lang="de-DE" sz="1800" b="1" dirty="0">
                <a:latin typeface="Calibri" pitchFamily="34" charset="0"/>
                <a:ea typeface="Calibri" pitchFamily="34" charset="0"/>
                <a:cs typeface="Calibri" pitchFamily="34" charset="0"/>
              </a:rPr>
              <a:t>('02261/68229-452', '0173/599341', '02204/342141'));</a:t>
            </a:r>
          </a:p>
        </p:txBody>
      </p:sp>
      <p:sp>
        <p:nvSpPr>
          <p:cNvPr id="211974" name="AutoShape 6"/>
          <p:cNvSpPr>
            <a:spLocks/>
          </p:cNvSpPr>
          <p:nvPr/>
        </p:nvSpPr>
        <p:spPr bwMode="auto">
          <a:xfrm>
            <a:off x="5857875" y="1785938"/>
            <a:ext cx="1379538" cy="292100"/>
          </a:xfrm>
          <a:prstGeom prst="accentCallout2">
            <a:avLst>
              <a:gd name="adj1" fmla="val 31718"/>
              <a:gd name="adj2" fmla="val -4421"/>
              <a:gd name="adj3" fmla="val 31718"/>
              <a:gd name="adj4" fmla="val -27440"/>
              <a:gd name="adj5" fmla="val 148898"/>
              <a:gd name="adj6" fmla="val -51014"/>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VARRAY-Table</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VARRAY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1973">
                                            <p:txEl>
                                              <p:pRg st="0" end="0"/>
                                            </p:txEl>
                                          </p:spTgt>
                                        </p:tgtEl>
                                        <p:attrNameLst>
                                          <p:attrName>style.visibility</p:attrName>
                                        </p:attrNameLst>
                                      </p:cBhvr>
                                      <p:to>
                                        <p:strVal val="visible"/>
                                      </p:to>
                                    </p:set>
                                    <p:anim calcmode="lin" valueType="num">
                                      <p:cBhvr additive="base">
                                        <p:cTn id="7" dur="500" fill="hold"/>
                                        <p:tgtEl>
                                          <p:spTgt spid="2119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1973">
                                            <p:txEl>
                                              <p:pRg st="1" end="1"/>
                                            </p:txEl>
                                          </p:spTgt>
                                        </p:tgtEl>
                                        <p:attrNameLst>
                                          <p:attrName>style.visibility</p:attrName>
                                        </p:attrNameLst>
                                      </p:cBhvr>
                                      <p:to>
                                        <p:strVal val="visible"/>
                                      </p:to>
                                    </p:set>
                                    <p:anim calcmode="lin" valueType="num">
                                      <p:cBhvr additive="base">
                                        <p:cTn id="13" dur="500" fill="hold"/>
                                        <p:tgtEl>
                                          <p:spTgt spid="2119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19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1973">
                                            <p:txEl>
                                              <p:pRg st="2" end="2"/>
                                            </p:txEl>
                                          </p:spTgt>
                                        </p:tgtEl>
                                        <p:attrNameLst>
                                          <p:attrName>style.visibility</p:attrName>
                                        </p:attrNameLst>
                                      </p:cBhvr>
                                      <p:to>
                                        <p:strVal val="visible"/>
                                      </p:to>
                                    </p:set>
                                    <p:anim calcmode="lin" valueType="num">
                                      <p:cBhvr additive="base">
                                        <p:cTn id="19" dur="500" fill="hold"/>
                                        <p:tgtEl>
                                          <p:spTgt spid="2119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19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1973">
                                            <p:txEl>
                                              <p:pRg st="4" end="4"/>
                                            </p:txEl>
                                          </p:spTgt>
                                        </p:tgtEl>
                                        <p:attrNameLst>
                                          <p:attrName>style.visibility</p:attrName>
                                        </p:attrNameLst>
                                      </p:cBhvr>
                                      <p:to>
                                        <p:strVal val="visible"/>
                                      </p:to>
                                    </p:set>
                                    <p:anim calcmode="lin" valueType="num">
                                      <p:cBhvr additive="base">
                                        <p:cTn id="25" dur="500" fill="hold"/>
                                        <p:tgtEl>
                                          <p:spTgt spid="21197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19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1973">
                                            <p:txEl>
                                              <p:pRg st="5" end="5"/>
                                            </p:txEl>
                                          </p:spTgt>
                                        </p:tgtEl>
                                        <p:attrNameLst>
                                          <p:attrName>style.visibility</p:attrName>
                                        </p:attrNameLst>
                                      </p:cBhvr>
                                      <p:to>
                                        <p:strVal val="visible"/>
                                      </p:to>
                                    </p:set>
                                    <p:anim calcmode="lin" valueType="num">
                                      <p:cBhvr additive="base">
                                        <p:cTn id="31" dur="500" fill="hold"/>
                                        <p:tgtEl>
                                          <p:spTgt spid="21197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197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1973">
                                            <p:txEl>
                                              <p:pRg st="6" end="6"/>
                                            </p:txEl>
                                          </p:spTgt>
                                        </p:tgtEl>
                                        <p:attrNameLst>
                                          <p:attrName>style.visibility</p:attrName>
                                        </p:attrNameLst>
                                      </p:cBhvr>
                                      <p:to>
                                        <p:strVal val="visible"/>
                                      </p:to>
                                    </p:set>
                                    <p:anim calcmode="lin" valueType="num">
                                      <p:cBhvr additive="base">
                                        <p:cTn id="37" dur="500" fill="hold"/>
                                        <p:tgtEl>
                                          <p:spTgt spid="21197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197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1973">
                                            <p:txEl>
                                              <p:pRg st="7" end="7"/>
                                            </p:txEl>
                                          </p:spTgt>
                                        </p:tgtEl>
                                        <p:attrNameLst>
                                          <p:attrName>style.visibility</p:attrName>
                                        </p:attrNameLst>
                                      </p:cBhvr>
                                      <p:to>
                                        <p:strVal val="visible"/>
                                      </p:to>
                                    </p:set>
                                    <p:anim calcmode="lin" valueType="num">
                                      <p:cBhvr additive="base">
                                        <p:cTn id="43" dur="500" fill="hold"/>
                                        <p:tgtEl>
                                          <p:spTgt spid="21197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197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11974"/>
                                        </p:tgtEl>
                                        <p:attrNameLst>
                                          <p:attrName>style.visibility</p:attrName>
                                        </p:attrNameLst>
                                      </p:cBhvr>
                                      <p:to>
                                        <p:strVal val="visible"/>
                                      </p:to>
                                    </p:set>
                                    <p:animEffect transition="in" filter="wipe(left)">
                                      <p:cBhvr>
                                        <p:cTn id="49" dur="500"/>
                                        <p:tgtEl>
                                          <p:spTgt spid="21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3" grpId="0" build="p" autoUpdateAnimBg="0"/>
      <p:bldP spid="21197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Rectangle 7"/>
          <p:cNvSpPr>
            <a:spLocks noChangeArrowheads="1"/>
          </p:cNvSpPr>
          <p:nvPr/>
        </p:nvSpPr>
        <p:spPr bwMode="auto">
          <a:xfrm>
            <a:off x="285750" y="1714500"/>
            <a:ext cx="8686800" cy="4087813"/>
          </a:xfrm>
          <a:prstGeom prst="rect">
            <a:avLst/>
          </a:prstGeom>
          <a:noFill/>
          <a:ln w="9525">
            <a:noFill/>
            <a:miter lim="800000"/>
            <a:headEnd/>
            <a:tailEnd/>
          </a:ln>
        </p:spPr>
        <p:txBody>
          <a:bodyPr>
            <a:spAutoFit/>
          </a:bodyPr>
          <a:lstStyle/>
          <a:p>
            <a:pPr>
              <a:spcBef>
                <a:spcPct val="20000"/>
              </a:spcBef>
              <a:defRPr/>
            </a:pPr>
            <a:r>
              <a:rPr lang="de-DE" sz="2200" b="1" dirty="0">
                <a:latin typeface="+mj-lt"/>
                <a:ea typeface="Calibri" pitchFamily="34" charset="0"/>
                <a:cs typeface="Calibri" pitchFamily="34" charset="0"/>
              </a:rPr>
              <a:t>Beispiel – Teil 2:</a:t>
            </a:r>
          </a:p>
          <a:p>
            <a:pPr>
              <a:spcBef>
                <a:spcPct val="50000"/>
              </a:spcBef>
              <a:defRPr/>
            </a:pPr>
            <a:r>
              <a:rPr lang="de-DE" sz="1800" b="1" u="sng" dirty="0">
                <a:latin typeface="+mj-lt"/>
                <a:ea typeface="Calibri" pitchFamily="34" charset="0"/>
                <a:cs typeface="Calibri" pitchFamily="34" charset="0"/>
              </a:rPr>
              <a:t>“</a:t>
            </a:r>
            <a:r>
              <a:rPr lang="de-DE" sz="1800" b="1" u="sng" dirty="0" err="1">
                <a:latin typeface="+mj-lt"/>
                <a:ea typeface="Calibri" pitchFamily="34" charset="0"/>
                <a:cs typeface="Calibri" pitchFamily="34" charset="0"/>
              </a:rPr>
              <a:t>Nested</a:t>
            </a:r>
            <a:r>
              <a:rPr lang="de-DE" sz="1800" b="1" u="sng" dirty="0">
                <a:latin typeface="+mj-lt"/>
                <a:ea typeface="Calibri" pitchFamily="34" charset="0"/>
                <a:cs typeface="Calibri" pitchFamily="34" charset="0"/>
              </a:rPr>
              <a:t> </a:t>
            </a:r>
            <a:r>
              <a:rPr lang="de-DE" sz="1800" b="1" u="sng" dirty="0" err="1">
                <a:latin typeface="+mj-lt"/>
                <a:ea typeface="Calibri" pitchFamily="34" charset="0"/>
                <a:cs typeface="Calibri" pitchFamily="34" charset="0"/>
              </a:rPr>
              <a:t>Queries</a:t>
            </a:r>
            <a:r>
              <a:rPr lang="de-DE" sz="1800" b="1" u="sng" dirty="0">
                <a:latin typeface="+mj-lt"/>
                <a:ea typeface="Calibri" pitchFamily="34" charset="0"/>
                <a:cs typeface="Calibri" pitchFamily="34" charset="0"/>
              </a:rPr>
              <a:t>“:</a:t>
            </a:r>
          </a:p>
          <a:p>
            <a:pPr>
              <a:spcBef>
                <a:spcPct val="50000"/>
              </a:spcBef>
              <a:defRPr/>
            </a:pPr>
            <a:r>
              <a:rPr lang="de-DE" sz="1800" dirty="0">
                <a:latin typeface="+mj-lt"/>
                <a:ea typeface="Calibri" pitchFamily="34" charset="0"/>
                <a:cs typeface="Calibri" pitchFamily="34" charset="0"/>
              </a:rPr>
              <a:t>SELECT * FROM </a:t>
            </a:r>
            <a:r>
              <a:rPr lang="de-DE" sz="1800" dirty="0" err="1">
                <a:latin typeface="+mj-lt"/>
                <a:ea typeface="Calibri" pitchFamily="34" charset="0"/>
                <a:cs typeface="Calibri" pitchFamily="34" charset="0"/>
              </a:rPr>
              <a:t>mitarbeiter_varray</a:t>
            </a:r>
            <a:r>
              <a:rPr lang="de-DE" sz="1800" dirty="0">
                <a:latin typeface="+mj-lt"/>
                <a:ea typeface="Calibri" pitchFamily="34" charset="0"/>
                <a:cs typeface="Calibri" pitchFamily="34" charset="0"/>
              </a:rPr>
              <a:t>;</a:t>
            </a:r>
          </a:p>
          <a:p>
            <a:pPr>
              <a:spcBef>
                <a:spcPct val="50000"/>
              </a:spcBef>
              <a:defRPr/>
            </a:pPr>
            <a:r>
              <a:rPr lang="de-DE" sz="1800" dirty="0">
                <a:latin typeface="+mj-lt"/>
                <a:ea typeface="Calibri" pitchFamily="34" charset="0"/>
                <a:cs typeface="Calibri" pitchFamily="34" charset="0"/>
              </a:rPr>
              <a:t>SELECT m.name, </a:t>
            </a:r>
            <a:r>
              <a:rPr lang="de-DE" sz="1800" dirty="0" err="1">
                <a:latin typeface="+mj-lt"/>
                <a:ea typeface="Calibri" pitchFamily="34" charset="0"/>
                <a:cs typeface="Calibri" pitchFamily="34" charset="0"/>
              </a:rPr>
              <a:t>m.telefon</a:t>
            </a:r>
            <a:r>
              <a:rPr lang="de-DE" sz="1800" dirty="0">
                <a:latin typeface="+mj-lt"/>
                <a:ea typeface="Calibri" pitchFamily="34" charset="0"/>
                <a:cs typeface="Calibri" pitchFamily="34" charset="0"/>
              </a:rPr>
              <a:t> FROM </a:t>
            </a:r>
            <a:r>
              <a:rPr lang="de-DE" sz="1800" dirty="0" err="1">
                <a:latin typeface="+mj-lt"/>
                <a:ea typeface="Calibri" pitchFamily="34" charset="0"/>
                <a:cs typeface="Calibri" pitchFamily="34" charset="0"/>
              </a:rPr>
              <a:t>mitarbeiter_varray</a:t>
            </a:r>
            <a:r>
              <a:rPr lang="de-DE" sz="1800" dirty="0">
                <a:latin typeface="+mj-lt"/>
                <a:ea typeface="Calibri" pitchFamily="34" charset="0"/>
                <a:cs typeface="Calibri" pitchFamily="34" charset="0"/>
              </a:rPr>
              <a:t> m;</a:t>
            </a:r>
          </a:p>
          <a:p>
            <a:pPr>
              <a:spcBef>
                <a:spcPct val="20000"/>
              </a:spcBef>
              <a:defRPr/>
            </a:pPr>
            <a:endParaRPr lang="de-DE" sz="1800" dirty="0">
              <a:latin typeface="+mj-lt"/>
              <a:ea typeface="Calibri" pitchFamily="34" charset="0"/>
              <a:cs typeface="Calibri" pitchFamily="34" charset="0"/>
            </a:endParaRPr>
          </a:p>
          <a:p>
            <a:pPr>
              <a:spcBef>
                <a:spcPct val="50000"/>
              </a:spcBef>
              <a:defRPr/>
            </a:pPr>
            <a:r>
              <a:rPr lang="de-DE" sz="1800" b="1" u="sng" dirty="0">
                <a:latin typeface="+mj-lt"/>
                <a:ea typeface="Calibri" pitchFamily="34" charset="0"/>
                <a:cs typeface="Calibri" pitchFamily="34" charset="0"/>
              </a:rPr>
              <a:t>“</a:t>
            </a:r>
            <a:r>
              <a:rPr lang="de-DE" sz="1800" b="1" u="sng" dirty="0" err="1">
                <a:latin typeface="+mj-lt"/>
                <a:ea typeface="Calibri" pitchFamily="34" charset="0"/>
                <a:cs typeface="Calibri" pitchFamily="34" charset="0"/>
              </a:rPr>
              <a:t>Unnested</a:t>
            </a:r>
            <a:r>
              <a:rPr lang="de-DE" sz="1800" b="1" u="sng" dirty="0">
                <a:latin typeface="+mj-lt"/>
                <a:ea typeface="Calibri" pitchFamily="34" charset="0"/>
                <a:cs typeface="Calibri" pitchFamily="34" charset="0"/>
              </a:rPr>
              <a:t> </a:t>
            </a:r>
            <a:r>
              <a:rPr lang="de-DE" sz="1800" b="1" u="sng" dirty="0" err="1">
                <a:latin typeface="+mj-lt"/>
                <a:ea typeface="Calibri" pitchFamily="34" charset="0"/>
                <a:cs typeface="Calibri" pitchFamily="34" charset="0"/>
              </a:rPr>
              <a:t>Queries</a:t>
            </a:r>
            <a:r>
              <a:rPr lang="de-DE" sz="1800" b="1" u="sng" dirty="0">
                <a:latin typeface="+mj-lt"/>
                <a:ea typeface="Calibri" pitchFamily="34" charset="0"/>
                <a:cs typeface="Calibri" pitchFamily="34" charset="0"/>
              </a:rPr>
              <a:t>“:</a:t>
            </a:r>
          </a:p>
          <a:p>
            <a:pPr>
              <a:spcBef>
                <a:spcPct val="50000"/>
              </a:spcBef>
              <a:defRPr/>
            </a:pPr>
            <a:r>
              <a:rPr lang="de-DE" sz="1800" dirty="0">
                <a:latin typeface="+mj-lt"/>
                <a:ea typeface="Calibri" pitchFamily="34" charset="0"/>
                <a:cs typeface="Calibri" pitchFamily="34" charset="0"/>
              </a:rPr>
              <a:t>SELECT m.name, </a:t>
            </a:r>
            <a:r>
              <a:rPr lang="de-DE" sz="1800" dirty="0" err="1">
                <a:latin typeface="+mj-lt"/>
                <a:ea typeface="Calibri" pitchFamily="34" charset="0"/>
                <a:cs typeface="Calibri" pitchFamily="34" charset="0"/>
              </a:rPr>
              <a:t>m.adresse</a:t>
            </a: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FROM </a:t>
            </a:r>
            <a:r>
              <a:rPr lang="de-DE" sz="1800" dirty="0" err="1">
                <a:latin typeface="+mj-lt"/>
                <a:ea typeface="Calibri" pitchFamily="34" charset="0"/>
                <a:cs typeface="Calibri" pitchFamily="34" charset="0"/>
              </a:rPr>
              <a:t>mitarbeiter_varray</a:t>
            </a: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m</a:t>
            </a: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TABLE (</a:t>
            </a:r>
            <a:r>
              <a:rPr lang="de-DE" sz="1800" dirty="0" err="1">
                <a:solidFill>
                  <a:srgbClr val="0000CC"/>
                </a:solidFill>
                <a:latin typeface="+mj-lt"/>
                <a:ea typeface="Calibri" pitchFamily="34" charset="0"/>
                <a:cs typeface="Calibri" pitchFamily="34" charset="0"/>
              </a:rPr>
              <a:t>m.telefon</a:t>
            </a:r>
            <a:r>
              <a:rPr lang="de-DE" sz="1800" dirty="0">
                <a:solidFill>
                  <a:srgbClr val="0000CC"/>
                </a:solidFill>
                <a:latin typeface="+mj-lt"/>
                <a:ea typeface="Calibri" pitchFamily="34" charset="0"/>
                <a:cs typeface="Calibri" pitchFamily="34" charset="0"/>
              </a:rPr>
              <a:t>) t</a:t>
            </a:r>
            <a:r>
              <a:rPr lang="de-DE" sz="1800" dirty="0">
                <a:latin typeface="+mj-lt"/>
                <a:ea typeface="Calibri" pitchFamily="34" charset="0"/>
                <a:cs typeface="Calibri" pitchFamily="34" charset="0"/>
              </a:rPr>
              <a:t>; </a:t>
            </a:r>
          </a:p>
          <a:p>
            <a:pPr>
              <a:spcBef>
                <a:spcPct val="50000"/>
              </a:spcBef>
              <a:defRPr/>
            </a:pPr>
            <a:r>
              <a:rPr lang="de-DE" sz="1800" dirty="0">
                <a:latin typeface="+mj-lt"/>
                <a:ea typeface="Calibri" pitchFamily="34" charset="0"/>
                <a:cs typeface="Calibri" pitchFamily="34" charset="0"/>
              </a:rPr>
              <a:t>SELECT m.name, </a:t>
            </a:r>
            <a:r>
              <a:rPr lang="de-DE" sz="1800" dirty="0" err="1">
                <a:latin typeface="+mj-lt"/>
                <a:ea typeface="Calibri" pitchFamily="34" charset="0"/>
                <a:cs typeface="Calibri" pitchFamily="34" charset="0"/>
              </a:rPr>
              <a:t>m.adresse</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CURSOR (SELECT * FROM TABLE (</a:t>
            </a:r>
            <a:r>
              <a:rPr lang="de-DE" sz="1800" dirty="0" err="1">
                <a:solidFill>
                  <a:srgbClr val="0000CC"/>
                </a:solidFill>
                <a:latin typeface="+mj-lt"/>
                <a:ea typeface="Calibri" pitchFamily="34" charset="0"/>
                <a:cs typeface="Calibri" pitchFamily="34" charset="0"/>
              </a:rPr>
              <a:t>m.telefon</a:t>
            </a:r>
            <a:r>
              <a:rPr lang="de-DE" sz="1800" dirty="0">
                <a:solidFill>
                  <a:srgbClr val="0000CC"/>
                </a:solidFill>
                <a:latin typeface="+mj-lt"/>
                <a:ea typeface="Calibri" pitchFamily="34" charset="0"/>
                <a:cs typeface="Calibri" pitchFamily="34" charset="0"/>
              </a:rPr>
              <a: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FROM </a:t>
            </a:r>
            <a:r>
              <a:rPr lang="de-DE" sz="1800" dirty="0" err="1">
                <a:latin typeface="+mj-lt"/>
                <a:ea typeface="Calibri" pitchFamily="34" charset="0"/>
                <a:cs typeface="Calibri" pitchFamily="34" charset="0"/>
              </a:rPr>
              <a:t>mitarbeiter_varray</a:t>
            </a:r>
            <a:r>
              <a:rPr lang="de-DE" sz="1800" dirty="0">
                <a:latin typeface="+mj-lt"/>
                <a:ea typeface="Calibri" pitchFamily="34" charset="0"/>
                <a:cs typeface="Calibri" pitchFamily="34" charset="0"/>
              </a:rPr>
              <a:t> m;</a:t>
            </a:r>
          </a:p>
        </p:txBody>
      </p:sp>
      <p:sp>
        <p:nvSpPr>
          <p:cNvPr id="213000" name="AutoShape 8"/>
          <p:cNvSpPr>
            <a:spLocks/>
          </p:cNvSpPr>
          <p:nvPr/>
        </p:nvSpPr>
        <p:spPr bwMode="auto">
          <a:xfrm>
            <a:off x="4616450" y="3636963"/>
            <a:ext cx="1690688" cy="466725"/>
          </a:xfrm>
          <a:prstGeom prst="accentCallout2">
            <a:avLst>
              <a:gd name="adj1" fmla="val 19727"/>
              <a:gd name="adj2" fmla="val -3611"/>
              <a:gd name="adj3" fmla="val 19727"/>
              <a:gd name="adj4" fmla="val -17606"/>
              <a:gd name="adj5" fmla="val 216713"/>
              <a:gd name="adj6" fmla="val -38750"/>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für jeden Detailsatz einen Mastersatz</a:t>
            </a:r>
          </a:p>
        </p:txBody>
      </p:sp>
      <p:sp>
        <p:nvSpPr>
          <p:cNvPr id="213001" name="AutoShape 9"/>
          <p:cNvSpPr>
            <a:spLocks/>
          </p:cNvSpPr>
          <p:nvPr/>
        </p:nvSpPr>
        <p:spPr bwMode="auto">
          <a:xfrm>
            <a:off x="6643688" y="4500563"/>
            <a:ext cx="1663700" cy="457200"/>
          </a:xfrm>
          <a:prstGeom prst="accentCallout2">
            <a:avLst>
              <a:gd name="adj1" fmla="val 20227"/>
              <a:gd name="adj2" fmla="val -3662"/>
              <a:gd name="adj3" fmla="val 20227"/>
              <a:gd name="adj4" fmla="val -56944"/>
              <a:gd name="adj5" fmla="val 168819"/>
              <a:gd name="adj6" fmla="val -112292"/>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je Mastersatz eine Tabelle mit Details</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Arial" charset="0"/>
                <a:cs typeface="Arial" charset="0"/>
              </a:rPr>
              <a:t>Oracle OR-Feature</a:t>
            </a:r>
            <a:br>
              <a:rPr lang="de-DE" b="1" dirty="0">
                <a:latin typeface="Arial" charset="0"/>
                <a:cs typeface="Arial" charset="0"/>
              </a:rPr>
            </a:br>
            <a:r>
              <a:rPr lang="de-DE" b="1" dirty="0">
                <a:solidFill>
                  <a:srgbClr val="0000CC"/>
                </a:solidFill>
                <a:latin typeface="Arial" charset="0"/>
                <a:cs typeface="Arial" charset="0"/>
              </a:rPr>
              <a:t>VARRAY</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2999">
                                            <p:txEl>
                                              <p:pRg st="0" end="0"/>
                                            </p:txEl>
                                          </p:spTgt>
                                        </p:tgtEl>
                                        <p:attrNameLst>
                                          <p:attrName>style.visibility</p:attrName>
                                        </p:attrNameLst>
                                      </p:cBhvr>
                                      <p:to>
                                        <p:strVal val="visible"/>
                                      </p:to>
                                    </p:set>
                                    <p:anim calcmode="lin" valueType="num">
                                      <p:cBhvr additive="base">
                                        <p:cTn id="7" dur="500" fill="hold"/>
                                        <p:tgtEl>
                                          <p:spTgt spid="2129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9">
                                            <p:txEl>
                                              <p:pRg st="1" end="1"/>
                                            </p:txEl>
                                          </p:spTgt>
                                        </p:tgtEl>
                                        <p:attrNameLst>
                                          <p:attrName>style.visibility</p:attrName>
                                        </p:attrNameLst>
                                      </p:cBhvr>
                                      <p:to>
                                        <p:strVal val="visible"/>
                                      </p:to>
                                    </p:set>
                                    <p:anim calcmode="lin" valueType="num">
                                      <p:cBhvr additive="base">
                                        <p:cTn id="13" dur="500" fill="hold"/>
                                        <p:tgtEl>
                                          <p:spTgt spid="2129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2999">
                                            <p:txEl>
                                              <p:pRg st="2" end="2"/>
                                            </p:txEl>
                                          </p:spTgt>
                                        </p:tgtEl>
                                        <p:attrNameLst>
                                          <p:attrName>style.visibility</p:attrName>
                                        </p:attrNameLst>
                                      </p:cBhvr>
                                      <p:to>
                                        <p:strVal val="visible"/>
                                      </p:to>
                                    </p:set>
                                    <p:anim calcmode="lin" valueType="num">
                                      <p:cBhvr additive="base">
                                        <p:cTn id="17" dur="500" fill="hold"/>
                                        <p:tgtEl>
                                          <p:spTgt spid="2129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299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2999">
                                            <p:txEl>
                                              <p:pRg st="3" end="3"/>
                                            </p:txEl>
                                          </p:spTgt>
                                        </p:tgtEl>
                                        <p:attrNameLst>
                                          <p:attrName>style.visibility</p:attrName>
                                        </p:attrNameLst>
                                      </p:cBhvr>
                                      <p:to>
                                        <p:strVal val="visible"/>
                                      </p:to>
                                    </p:set>
                                    <p:anim calcmode="lin" valueType="num">
                                      <p:cBhvr additive="base">
                                        <p:cTn id="21" dur="500" fill="hold"/>
                                        <p:tgtEl>
                                          <p:spTgt spid="21299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129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12999">
                                            <p:txEl>
                                              <p:pRg st="5" end="5"/>
                                            </p:txEl>
                                          </p:spTgt>
                                        </p:tgtEl>
                                        <p:attrNameLst>
                                          <p:attrName>style.visibility</p:attrName>
                                        </p:attrNameLst>
                                      </p:cBhvr>
                                      <p:to>
                                        <p:strVal val="visible"/>
                                      </p:to>
                                    </p:set>
                                    <p:anim calcmode="lin" valueType="num">
                                      <p:cBhvr additive="base">
                                        <p:cTn id="27" dur="500" fill="hold"/>
                                        <p:tgtEl>
                                          <p:spTgt spid="21299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12999">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12999">
                                            <p:txEl>
                                              <p:pRg st="6" end="6"/>
                                            </p:txEl>
                                          </p:spTgt>
                                        </p:tgtEl>
                                        <p:attrNameLst>
                                          <p:attrName>style.visibility</p:attrName>
                                        </p:attrNameLst>
                                      </p:cBhvr>
                                      <p:to>
                                        <p:strVal val="visible"/>
                                      </p:to>
                                    </p:set>
                                    <p:anim calcmode="lin" valueType="num">
                                      <p:cBhvr additive="base">
                                        <p:cTn id="31" dur="500" fill="hold"/>
                                        <p:tgtEl>
                                          <p:spTgt spid="21299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299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3000"/>
                                        </p:tgtEl>
                                        <p:attrNameLst>
                                          <p:attrName>style.visibility</p:attrName>
                                        </p:attrNameLst>
                                      </p:cBhvr>
                                      <p:to>
                                        <p:strVal val="visible"/>
                                      </p:to>
                                    </p:set>
                                    <p:animEffect transition="in" filter="wipe(left)">
                                      <p:cBhvr>
                                        <p:cTn id="37" dur="500"/>
                                        <p:tgtEl>
                                          <p:spTgt spid="2130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12999">
                                            <p:txEl>
                                              <p:pRg st="7" end="7"/>
                                            </p:txEl>
                                          </p:spTgt>
                                        </p:tgtEl>
                                        <p:attrNameLst>
                                          <p:attrName>style.visibility</p:attrName>
                                        </p:attrNameLst>
                                      </p:cBhvr>
                                      <p:to>
                                        <p:strVal val="visible"/>
                                      </p:to>
                                    </p:set>
                                    <p:anim calcmode="lin" valueType="num">
                                      <p:cBhvr additive="base">
                                        <p:cTn id="42" dur="500" fill="hold"/>
                                        <p:tgtEl>
                                          <p:spTgt spid="212999">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129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3001"/>
                                        </p:tgtEl>
                                        <p:attrNameLst>
                                          <p:attrName>style.visibility</p:attrName>
                                        </p:attrNameLst>
                                      </p:cBhvr>
                                      <p:to>
                                        <p:strVal val="visible"/>
                                      </p:to>
                                    </p:set>
                                    <p:animEffect transition="in" filter="wipe(left)">
                                      <p:cBhvr>
                                        <p:cTn id="48" dur="500"/>
                                        <p:tgtEl>
                                          <p:spTgt spid="213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9" grpId="0" build="p" autoUpdateAnimBg="0"/>
      <p:bldP spid="213000" grpId="0" animBg="1"/>
      <p:bldP spid="21300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6"/>
          <p:cNvSpPr>
            <a:spLocks noChangeArrowheads="1"/>
          </p:cNvSpPr>
          <p:nvPr/>
        </p:nvSpPr>
        <p:spPr bwMode="auto">
          <a:xfrm>
            <a:off x="406400" y="714375"/>
            <a:ext cx="873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214023" name="Rectangle 7"/>
          <p:cNvSpPr>
            <a:spLocks noChangeArrowheads="1"/>
          </p:cNvSpPr>
          <p:nvPr/>
        </p:nvSpPr>
        <p:spPr bwMode="auto">
          <a:xfrm>
            <a:off x="457200" y="1700213"/>
            <a:ext cx="8686800" cy="3586162"/>
          </a:xfrm>
          <a:prstGeom prst="rect">
            <a:avLst/>
          </a:prstGeom>
          <a:noFill/>
          <a:ln w="9525">
            <a:noFill/>
            <a:miter lim="800000"/>
            <a:headEnd/>
            <a:tailEnd/>
          </a:ln>
        </p:spPr>
        <p:txBody>
          <a:bodyPr>
            <a:spAutoFit/>
          </a:bodyPr>
          <a:lstStyle/>
          <a:p>
            <a:pPr marL="344488" indent="-344488">
              <a:spcBef>
                <a:spcPct val="20000"/>
              </a:spcBef>
              <a:defRPr/>
            </a:pPr>
            <a:r>
              <a:rPr lang="de-DE" sz="2000" b="1" dirty="0">
                <a:latin typeface="+mj-lt"/>
                <a:ea typeface="Calibri" pitchFamily="34" charset="0"/>
                <a:cs typeface="Calibri" pitchFamily="34" charset="0"/>
              </a:rPr>
              <a:t>Beispiel – Teil 3:</a:t>
            </a:r>
          </a:p>
          <a:p>
            <a:pPr marL="344488" indent="-344488">
              <a:spcBef>
                <a:spcPct val="50000"/>
              </a:spcBef>
              <a:defRPr/>
            </a:pPr>
            <a:r>
              <a:rPr lang="de-DE" sz="1800" dirty="0">
                <a:latin typeface="+mj-lt"/>
                <a:ea typeface="Calibri" pitchFamily="34" charset="0"/>
                <a:cs typeface="Calibri" pitchFamily="34" charset="0"/>
              </a:rPr>
              <a:t>CREATE TABLE mitarbeiter_varray2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a:t>
            </a:r>
            <a:r>
              <a:rPr lang="de-DE" sz="1800" dirty="0" err="1">
                <a:latin typeface="+mj-lt"/>
                <a:ea typeface="Calibri" pitchFamily="34" charset="0"/>
                <a:cs typeface="Calibri" pitchFamily="34" charset="0"/>
              </a:rPr>
              <a:t>name</a:t>
            </a:r>
            <a:r>
              <a:rPr lang="de-DE" sz="1800" dirty="0">
                <a:latin typeface="+mj-lt"/>
                <a:ea typeface="Calibri" pitchFamily="34" charset="0"/>
                <a:cs typeface="Calibri" pitchFamily="34" charset="0"/>
              </a:rPr>
              <a:t>     VARCHAR2(30), </a:t>
            </a:r>
            <a:r>
              <a:rPr lang="de-DE" sz="1800" dirty="0" err="1">
                <a:solidFill>
                  <a:srgbClr val="0000CC"/>
                </a:solidFill>
                <a:latin typeface="+mj-lt"/>
                <a:ea typeface="Calibri" pitchFamily="34" charset="0"/>
                <a:cs typeface="Calibri" pitchFamily="34" charset="0"/>
              </a:rPr>
              <a:t>telefon</a:t>
            </a:r>
            <a:r>
              <a:rPr lang="de-DE" sz="1800" dirty="0">
                <a:solidFill>
                  <a:srgbClr val="0000CC"/>
                </a:solidFill>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telefon_vtyp</a:t>
            </a:r>
            <a:r>
              <a:rPr lang="de-DE" sz="1800" dirty="0">
                <a:solidFill>
                  <a:srgbClr val="0000CC"/>
                </a:solidFill>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a:t>
            </a:r>
            <a:r>
              <a:rPr lang="de-DE" sz="1800" dirty="0">
                <a:solidFill>
                  <a:srgbClr val="0000CC"/>
                </a:solidFill>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kinder_vtyp</a:t>
            </a:r>
            <a:r>
              <a:rPr lang="de-DE" sz="1800" dirty="0">
                <a:latin typeface="+mj-lt"/>
                <a:ea typeface="Calibri" pitchFamily="34" charset="0"/>
                <a:cs typeface="Calibri" pitchFamily="34" charset="0"/>
              </a:rPr>
              <a:t>);</a:t>
            </a:r>
          </a:p>
          <a:p>
            <a:pPr marL="344488" indent="-344488">
              <a:spcBef>
                <a:spcPct val="50000"/>
              </a:spcBef>
              <a:defRPr/>
            </a:pPr>
            <a:r>
              <a:rPr lang="de-DE" sz="1800" dirty="0">
                <a:latin typeface="+mj-lt"/>
                <a:ea typeface="Calibri" pitchFamily="34" charset="0"/>
                <a:cs typeface="Calibri" pitchFamily="34" charset="0"/>
              </a:rPr>
              <a:t>INSERT INTO mitarbeiter_varray2 VALUES ('Meise, </a:t>
            </a:r>
            <a:r>
              <a:rPr lang="de-DE" sz="1800" dirty="0" err="1">
                <a:latin typeface="+mj-lt"/>
                <a:ea typeface="Calibri" pitchFamily="34" charset="0"/>
                <a:cs typeface="Calibri" pitchFamily="34" charset="0"/>
              </a:rPr>
              <a:t>Heijo</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telefon_vtyp</a:t>
            </a:r>
            <a:r>
              <a:rPr lang="de-DE" sz="1800" dirty="0">
                <a:latin typeface="+mj-lt"/>
                <a:ea typeface="Calibri" pitchFamily="34" charset="0"/>
                <a:cs typeface="Calibri" pitchFamily="34" charset="0"/>
              </a:rPr>
              <a:t>( '02261/68229-882', '0173/54921111'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kinder_vtyp</a:t>
            </a:r>
            <a:r>
              <a:rPr lang="de-DE" sz="1800" dirty="0">
                <a:solidFill>
                  <a:srgbClr val="0000CC"/>
                </a:solidFill>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kinder_typ</a:t>
            </a:r>
            <a:r>
              <a:rPr lang="de-DE" sz="1800" dirty="0">
                <a:latin typeface="+mj-lt"/>
                <a:ea typeface="Calibri" pitchFamily="34" charset="0"/>
                <a:cs typeface="Calibri" pitchFamily="34" charset="0"/>
              </a:rPr>
              <a:t>( 'Anna', </a:t>
            </a:r>
            <a:r>
              <a:rPr lang="de-DE" sz="1800" dirty="0" err="1">
                <a:latin typeface="+mj-lt"/>
                <a:ea typeface="Calibri" pitchFamily="34" charset="0"/>
                <a:cs typeface="Calibri" pitchFamily="34" charset="0"/>
              </a:rPr>
              <a:t>to_date</a:t>
            </a:r>
            <a:r>
              <a:rPr lang="de-DE" sz="1800" dirty="0">
                <a:latin typeface="+mj-lt"/>
                <a:ea typeface="Calibri" pitchFamily="34" charset="0"/>
                <a:cs typeface="Calibri" pitchFamily="34" charset="0"/>
              </a:rPr>
              <a:t>('13.09.98', '</a:t>
            </a:r>
            <a:r>
              <a:rPr lang="de-DE" sz="1800" dirty="0" err="1">
                <a:latin typeface="+mj-lt"/>
                <a:ea typeface="Calibri" pitchFamily="34" charset="0"/>
                <a:cs typeface="Calibri" pitchFamily="34" charset="0"/>
              </a:rPr>
              <a:t>dd.mm.rr</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kinder_typ</a:t>
            </a:r>
            <a:r>
              <a:rPr lang="de-DE" sz="1800" dirty="0">
                <a:latin typeface="+mj-lt"/>
                <a:ea typeface="Calibri" pitchFamily="34" charset="0"/>
                <a:cs typeface="Calibri" pitchFamily="34" charset="0"/>
              </a:rPr>
              <a:t>( 'Anton', </a:t>
            </a:r>
            <a:r>
              <a:rPr lang="de-DE" sz="1800" dirty="0" err="1">
                <a:latin typeface="+mj-lt"/>
                <a:ea typeface="Calibri" pitchFamily="34" charset="0"/>
                <a:cs typeface="Calibri" pitchFamily="34" charset="0"/>
              </a:rPr>
              <a:t>to_date</a:t>
            </a:r>
            <a:r>
              <a:rPr lang="de-DE" sz="1800" dirty="0">
                <a:latin typeface="+mj-lt"/>
                <a:ea typeface="Calibri" pitchFamily="34" charset="0"/>
                <a:cs typeface="Calibri" pitchFamily="34" charset="0"/>
              </a:rPr>
              <a:t>('13.09.98', '</a:t>
            </a:r>
            <a:r>
              <a:rPr lang="de-DE" sz="1800" dirty="0" err="1">
                <a:latin typeface="+mj-lt"/>
                <a:ea typeface="Calibri" pitchFamily="34" charset="0"/>
                <a:cs typeface="Calibri" pitchFamily="34" charset="0"/>
              </a:rPr>
              <a:t>dd.mm.rr</a:t>
            </a:r>
            <a:r>
              <a:rPr lang="de-DE" sz="1800" dirty="0">
                <a:latin typeface="+mj-lt"/>
                <a:ea typeface="Calibri" pitchFamily="34" charset="0"/>
                <a:cs typeface="Calibri" pitchFamily="34" charset="0"/>
              </a:rPr>
              <a:t>'))));</a:t>
            </a:r>
          </a:p>
          <a:p>
            <a:pPr marL="344488" indent="-344488">
              <a:spcBef>
                <a:spcPct val="50000"/>
              </a:spcBef>
              <a:defRPr/>
            </a:pPr>
            <a:r>
              <a:rPr lang="de-DE" sz="1800" dirty="0">
                <a:latin typeface="+mj-lt"/>
                <a:ea typeface="Calibri" pitchFamily="34" charset="0"/>
                <a:cs typeface="Calibri" pitchFamily="34" charset="0"/>
              </a:rPr>
              <a:t>INSERT INTO mitarbeiter_varray2 VALUES ('Melchior, Helge',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telefon_vtyp</a:t>
            </a:r>
            <a:r>
              <a:rPr lang="de-DE" sz="1800" dirty="0">
                <a:latin typeface="+mj-lt"/>
                <a:ea typeface="Calibri" pitchFamily="34" charset="0"/>
                <a:cs typeface="Calibri" pitchFamily="34" charset="0"/>
              </a:rPr>
              <a:t>('02261/68229-452', '0173/599341', '02204/342141')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kinder_vtyp</a:t>
            </a:r>
            <a:r>
              <a:rPr lang="de-DE" sz="1800" dirty="0">
                <a:solidFill>
                  <a:srgbClr val="0000CC"/>
                </a:solidFill>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kinder_typ</a:t>
            </a:r>
            <a:r>
              <a:rPr lang="de-DE" sz="1800" dirty="0">
                <a:latin typeface="+mj-lt"/>
                <a:ea typeface="Calibri" pitchFamily="34" charset="0"/>
                <a:cs typeface="Calibri" pitchFamily="34" charset="0"/>
              </a:rPr>
              <a:t>('Else',  </a:t>
            </a:r>
            <a:r>
              <a:rPr lang="de-DE" sz="1800" dirty="0" err="1">
                <a:latin typeface="+mj-lt"/>
                <a:ea typeface="Calibri" pitchFamily="34" charset="0"/>
                <a:cs typeface="Calibri" pitchFamily="34" charset="0"/>
              </a:rPr>
              <a:t>to_date</a:t>
            </a:r>
            <a:r>
              <a:rPr lang="de-DE" sz="1800" dirty="0">
                <a:latin typeface="+mj-lt"/>
                <a:ea typeface="Calibri" pitchFamily="34" charset="0"/>
                <a:cs typeface="Calibri" pitchFamily="34" charset="0"/>
              </a:rPr>
              <a:t>('19.10.99', '</a:t>
            </a:r>
            <a:r>
              <a:rPr lang="de-DE" sz="1800" dirty="0" err="1">
                <a:latin typeface="+mj-lt"/>
                <a:ea typeface="Calibri" pitchFamily="34" charset="0"/>
                <a:cs typeface="Calibri" pitchFamily="34" charset="0"/>
              </a:rPr>
              <a:t>dd.mm.rr</a:t>
            </a:r>
            <a:r>
              <a:rPr lang="de-DE" sz="1800" dirty="0">
                <a:latin typeface="+mj-lt"/>
                <a:ea typeface="Calibri" pitchFamily="34" charset="0"/>
                <a:cs typeface="Calibri" pitchFamily="34" charset="0"/>
              </a:rPr>
              <a:t>')),</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err="1">
                <a:solidFill>
                  <a:srgbClr val="0000CC"/>
                </a:solidFill>
                <a:latin typeface="+mj-lt"/>
                <a:ea typeface="Calibri" pitchFamily="34" charset="0"/>
                <a:cs typeface="Calibri" pitchFamily="34" charset="0"/>
              </a:rPr>
              <a:t>kinder_typ</a:t>
            </a:r>
            <a:r>
              <a:rPr lang="de-DE" sz="1800" dirty="0">
                <a:latin typeface="+mj-lt"/>
                <a:ea typeface="Calibri" pitchFamily="34" charset="0"/>
                <a:cs typeface="Calibri" pitchFamily="34" charset="0"/>
              </a:rPr>
              <a:t>('Erich', </a:t>
            </a:r>
            <a:r>
              <a:rPr lang="de-DE" sz="1800" dirty="0" err="1">
                <a:latin typeface="+mj-lt"/>
                <a:ea typeface="Calibri" pitchFamily="34" charset="0"/>
                <a:cs typeface="Calibri" pitchFamily="34" charset="0"/>
              </a:rPr>
              <a:t>to_date</a:t>
            </a:r>
            <a:r>
              <a:rPr lang="de-DE" sz="1800" dirty="0">
                <a:latin typeface="+mj-lt"/>
                <a:ea typeface="Calibri" pitchFamily="34" charset="0"/>
                <a:cs typeface="Calibri" pitchFamily="34" charset="0"/>
              </a:rPr>
              <a:t>('11.02.01', '</a:t>
            </a:r>
            <a:r>
              <a:rPr lang="de-DE" sz="1800" dirty="0" err="1">
                <a:latin typeface="+mj-lt"/>
                <a:ea typeface="Calibri" pitchFamily="34" charset="0"/>
                <a:cs typeface="Calibri" pitchFamily="34" charset="0"/>
              </a:rPr>
              <a:t>dd.mm.rr</a:t>
            </a:r>
            <a:r>
              <a:rPr lang="de-DE" sz="1800" dirty="0">
                <a:latin typeface="+mj-lt"/>
                <a:ea typeface="Calibri" pitchFamily="34" charset="0"/>
                <a:cs typeface="Calibri" pitchFamily="34" charset="0"/>
              </a:rPr>
              <a:t>'))));</a:t>
            </a:r>
          </a:p>
        </p:txBody>
      </p:sp>
      <p:sp>
        <p:nvSpPr>
          <p:cNvPr id="214024" name="AutoShape 8"/>
          <p:cNvSpPr>
            <a:spLocks/>
          </p:cNvSpPr>
          <p:nvPr/>
        </p:nvSpPr>
        <p:spPr bwMode="auto">
          <a:xfrm>
            <a:off x="304800" y="5562600"/>
            <a:ext cx="2540000" cy="911225"/>
          </a:xfrm>
          <a:prstGeom prst="accentCallout2">
            <a:avLst>
              <a:gd name="adj1" fmla="val 12542"/>
              <a:gd name="adj2" fmla="val 103000"/>
              <a:gd name="adj3" fmla="val 12542"/>
              <a:gd name="adj4" fmla="val 109250"/>
              <a:gd name="adj5" fmla="val -17245"/>
              <a:gd name="adj6" fmla="val 118750"/>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Calibri" panose="020F0502020204030204" pitchFamily="34" charset="0"/>
                <a:ea typeface="Calibri" panose="020F0502020204030204" pitchFamily="34" charset="0"/>
                <a:cs typeface="Calibri" panose="020F0502020204030204" pitchFamily="34" charset="0"/>
              </a:rPr>
              <a:t>Geschachtelte Construktor-Methoden-Aufrufe</a:t>
            </a: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Arial" charset="0"/>
                <a:cs typeface="Arial" charset="0"/>
              </a:rPr>
              <a:t>Oracle OR-Feature</a:t>
            </a:r>
            <a:br>
              <a:rPr lang="de-DE" b="1" dirty="0">
                <a:latin typeface="Arial" charset="0"/>
                <a:cs typeface="Arial" charset="0"/>
              </a:rPr>
            </a:br>
            <a:r>
              <a:rPr lang="de-DE" b="1" dirty="0">
                <a:solidFill>
                  <a:srgbClr val="0000CC"/>
                </a:solidFill>
                <a:latin typeface="Arial" charset="0"/>
                <a:cs typeface="Arial" charset="0"/>
              </a:rPr>
              <a:t>VARRAY</a:t>
            </a:r>
            <a:endParaRPr lang="de-C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4023">
                                            <p:txEl>
                                              <p:pRg st="0" end="0"/>
                                            </p:txEl>
                                          </p:spTgt>
                                        </p:tgtEl>
                                        <p:attrNameLst>
                                          <p:attrName>style.visibility</p:attrName>
                                        </p:attrNameLst>
                                      </p:cBhvr>
                                      <p:to>
                                        <p:strVal val="visible"/>
                                      </p:to>
                                    </p:set>
                                    <p:anim calcmode="lin" valueType="num">
                                      <p:cBhvr additive="base">
                                        <p:cTn id="7" dur="500" fill="hold"/>
                                        <p:tgtEl>
                                          <p:spTgt spid="2140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2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4023">
                                            <p:txEl>
                                              <p:pRg st="1" end="1"/>
                                            </p:txEl>
                                          </p:spTgt>
                                        </p:tgtEl>
                                        <p:attrNameLst>
                                          <p:attrName>style.visibility</p:attrName>
                                        </p:attrNameLst>
                                      </p:cBhvr>
                                      <p:to>
                                        <p:strVal val="visible"/>
                                      </p:to>
                                    </p:set>
                                    <p:anim calcmode="lin" valueType="num">
                                      <p:cBhvr additive="base">
                                        <p:cTn id="11" dur="500" fill="hold"/>
                                        <p:tgtEl>
                                          <p:spTgt spid="21402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40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4023">
                                            <p:txEl>
                                              <p:pRg st="2" end="2"/>
                                            </p:txEl>
                                          </p:spTgt>
                                        </p:tgtEl>
                                        <p:attrNameLst>
                                          <p:attrName>style.visibility</p:attrName>
                                        </p:attrNameLst>
                                      </p:cBhvr>
                                      <p:to>
                                        <p:strVal val="visible"/>
                                      </p:to>
                                    </p:set>
                                    <p:anim calcmode="lin" valueType="num">
                                      <p:cBhvr additive="base">
                                        <p:cTn id="17" dur="500" fill="hold"/>
                                        <p:tgtEl>
                                          <p:spTgt spid="2140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40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4023">
                                            <p:txEl>
                                              <p:pRg st="3" end="3"/>
                                            </p:txEl>
                                          </p:spTgt>
                                        </p:tgtEl>
                                        <p:attrNameLst>
                                          <p:attrName>style.visibility</p:attrName>
                                        </p:attrNameLst>
                                      </p:cBhvr>
                                      <p:to>
                                        <p:strVal val="visible"/>
                                      </p:to>
                                    </p:set>
                                    <p:anim calcmode="lin" valueType="num">
                                      <p:cBhvr additive="base">
                                        <p:cTn id="23" dur="500" fill="hold"/>
                                        <p:tgtEl>
                                          <p:spTgt spid="2140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40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4024"/>
                                        </p:tgtEl>
                                        <p:attrNameLst>
                                          <p:attrName>style.visibility</p:attrName>
                                        </p:attrNameLst>
                                      </p:cBhvr>
                                      <p:to>
                                        <p:strVal val="visible"/>
                                      </p:to>
                                    </p:set>
                                    <p:animEffect transition="in" filter="wipe(left)">
                                      <p:cBhvr>
                                        <p:cTn id="29" dur="500"/>
                                        <p:tgtEl>
                                          <p:spTgt spid="214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3" grpId="0" build="p" autoUpdateAnimBg="0"/>
      <p:bldP spid="21402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ChangeArrowheads="1"/>
          </p:cNvSpPr>
          <p:nvPr/>
        </p:nvSpPr>
        <p:spPr bwMode="auto">
          <a:xfrm>
            <a:off x="285750" y="428625"/>
            <a:ext cx="8623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400" b="1">
              <a:solidFill>
                <a:srgbClr val="0000CC"/>
              </a:solidFill>
              <a:latin typeface="Arial" panose="020B0604020202020204" pitchFamily="34" charset="0"/>
            </a:endParaRPr>
          </a:p>
        </p:txBody>
      </p:sp>
      <p:sp>
        <p:nvSpPr>
          <p:cNvPr id="215046" name="Rectangle 6"/>
          <p:cNvSpPr>
            <a:spLocks noChangeArrowheads="1"/>
          </p:cNvSpPr>
          <p:nvPr/>
        </p:nvSpPr>
        <p:spPr bwMode="auto">
          <a:xfrm>
            <a:off x="250825" y="1700213"/>
            <a:ext cx="8686800" cy="4724400"/>
          </a:xfrm>
          <a:prstGeom prst="rect">
            <a:avLst/>
          </a:prstGeom>
          <a:noFill/>
          <a:ln w="9525">
            <a:noFill/>
            <a:miter lim="800000"/>
            <a:headEnd/>
            <a:tailEnd/>
          </a:ln>
        </p:spPr>
        <p:txBody>
          <a:bodyPr>
            <a:spAutoFit/>
          </a:bodyPr>
          <a:lstStyle/>
          <a:p>
            <a:pPr marL="344488" indent="-344488">
              <a:spcBef>
                <a:spcPct val="50000"/>
              </a:spcBef>
              <a:defRPr/>
            </a:pPr>
            <a:r>
              <a:rPr lang="de-DE" sz="2200" b="1" dirty="0">
                <a:latin typeface="+mj-lt"/>
                <a:ea typeface="Calibri" pitchFamily="34" charset="0"/>
                <a:cs typeface="Calibri" pitchFamily="34" charset="0"/>
              </a:rPr>
              <a:t>Beispiel – Teil 4</a:t>
            </a:r>
            <a:r>
              <a:rPr lang="de-DE" sz="1800" b="1" dirty="0">
                <a:latin typeface="+mj-lt"/>
                <a:ea typeface="Calibri" pitchFamily="34" charset="0"/>
                <a:cs typeface="Calibri" pitchFamily="34" charset="0"/>
              </a:rPr>
              <a:t>:</a:t>
            </a:r>
            <a:r>
              <a:rPr lang="de-DE" sz="1800" dirty="0">
                <a:latin typeface="+mj-lt"/>
                <a:ea typeface="Calibri" pitchFamily="34" charset="0"/>
                <a:cs typeface="Calibri" pitchFamily="34" charset="0"/>
              </a:rPr>
              <a:t>		Anzeigen mit zwei VARRAY-Typen:</a:t>
            </a:r>
          </a:p>
          <a:p>
            <a:pPr marL="344488" indent="-344488">
              <a:spcBef>
                <a:spcPct val="50000"/>
              </a:spcBef>
              <a:defRPr/>
            </a:pPr>
            <a:r>
              <a:rPr lang="de-DE" sz="1800" b="1" u="sng" dirty="0">
                <a:latin typeface="+mj-lt"/>
                <a:ea typeface="Calibri" pitchFamily="34" charset="0"/>
                <a:cs typeface="Calibri" pitchFamily="34" charset="0"/>
              </a:rPr>
              <a:t>“</a:t>
            </a:r>
            <a:r>
              <a:rPr lang="de-DE" sz="1800" b="1" u="sng" dirty="0" err="1">
                <a:latin typeface="+mj-lt"/>
                <a:ea typeface="Calibri" pitchFamily="34" charset="0"/>
                <a:cs typeface="Calibri" pitchFamily="34" charset="0"/>
              </a:rPr>
              <a:t>Nested</a:t>
            </a:r>
            <a:r>
              <a:rPr lang="de-DE" sz="1800" b="1" u="sng" dirty="0">
                <a:latin typeface="+mj-lt"/>
                <a:ea typeface="Calibri" pitchFamily="34" charset="0"/>
                <a:cs typeface="Calibri" pitchFamily="34" charset="0"/>
              </a:rPr>
              <a:t> </a:t>
            </a:r>
            <a:r>
              <a:rPr lang="de-DE" sz="1800" b="1" u="sng" dirty="0" err="1">
                <a:latin typeface="+mj-lt"/>
                <a:ea typeface="Calibri" pitchFamily="34" charset="0"/>
                <a:cs typeface="Calibri" pitchFamily="34" charset="0"/>
              </a:rPr>
              <a:t>Queries</a:t>
            </a:r>
            <a:r>
              <a:rPr lang="de-DE" sz="1800" b="1" u="sng" dirty="0">
                <a:latin typeface="+mj-lt"/>
                <a:ea typeface="Calibri" pitchFamily="34" charset="0"/>
                <a:cs typeface="Calibri" pitchFamily="34" charset="0"/>
              </a:rPr>
              <a:t>“:</a:t>
            </a:r>
            <a:endParaRPr lang="de-DE" sz="1800" dirty="0">
              <a:latin typeface="+mj-lt"/>
              <a:ea typeface="Calibri" pitchFamily="34" charset="0"/>
              <a:cs typeface="Calibri" pitchFamily="34" charset="0"/>
            </a:endParaRPr>
          </a:p>
          <a:p>
            <a:pPr marL="344488" indent="-344488">
              <a:spcBef>
                <a:spcPct val="50000"/>
              </a:spcBef>
              <a:defRPr/>
            </a:pPr>
            <a:r>
              <a:rPr lang="de-DE" sz="1800" dirty="0">
                <a:latin typeface="+mj-lt"/>
                <a:ea typeface="Calibri" pitchFamily="34" charset="0"/>
                <a:cs typeface="Calibri" pitchFamily="34" charset="0"/>
              </a:rPr>
              <a:t>SELECT * FROM mitarbeiter_varray2;</a:t>
            </a:r>
          </a:p>
          <a:p>
            <a:pPr marL="344488" indent="-344488">
              <a:spcBef>
                <a:spcPct val="50000"/>
              </a:spcBef>
              <a:defRPr/>
            </a:pPr>
            <a:r>
              <a:rPr lang="de-DE" sz="1800" dirty="0">
                <a:latin typeface="+mj-lt"/>
                <a:ea typeface="Calibri" pitchFamily="34" charset="0"/>
                <a:cs typeface="Calibri" pitchFamily="34" charset="0"/>
              </a:rPr>
              <a:t>SELECT m.name, </a:t>
            </a:r>
            <a:r>
              <a:rPr lang="de-DE" sz="1800" dirty="0" err="1">
                <a:latin typeface="+mj-lt"/>
                <a:ea typeface="Calibri" pitchFamily="34" charset="0"/>
                <a:cs typeface="Calibri" pitchFamily="34" charset="0"/>
              </a:rPr>
              <a:t>m.telefon</a:t>
            </a:r>
            <a:r>
              <a:rPr lang="de-DE" sz="1800" dirty="0">
                <a:latin typeface="+mj-lt"/>
                <a:ea typeface="Calibri" pitchFamily="34" charset="0"/>
                <a:cs typeface="Calibri" pitchFamily="34" charset="0"/>
              </a:rPr>
              <a:t>, </a:t>
            </a:r>
            <a:r>
              <a:rPr lang="de-DE" sz="1800" dirty="0" err="1">
                <a:latin typeface="+mj-lt"/>
                <a:ea typeface="Calibri" pitchFamily="34" charset="0"/>
                <a:cs typeface="Calibri" pitchFamily="34" charset="0"/>
              </a:rPr>
              <a:t>m.kinder</a:t>
            </a:r>
            <a:r>
              <a:rPr lang="de-DE" sz="1800" dirty="0">
                <a:latin typeface="+mj-lt"/>
                <a:ea typeface="Calibri" pitchFamily="34" charset="0"/>
                <a:cs typeface="Calibri" pitchFamily="34" charset="0"/>
              </a:rPr>
              <a:t> FROM mitarbeiter_varray2 m;</a:t>
            </a:r>
            <a:endParaRPr lang="de-DE" sz="1800" b="1" u="sng" dirty="0">
              <a:latin typeface="+mj-lt"/>
              <a:ea typeface="Calibri" pitchFamily="34" charset="0"/>
              <a:cs typeface="Calibri" pitchFamily="34" charset="0"/>
            </a:endParaRPr>
          </a:p>
          <a:p>
            <a:pPr marL="344488" indent="-344488">
              <a:spcBef>
                <a:spcPct val="50000"/>
              </a:spcBef>
              <a:defRPr/>
            </a:pPr>
            <a:r>
              <a:rPr lang="de-DE" sz="1800" b="1" u="sng" dirty="0">
                <a:latin typeface="+mj-lt"/>
                <a:ea typeface="Calibri" pitchFamily="34" charset="0"/>
                <a:cs typeface="Calibri" pitchFamily="34" charset="0"/>
              </a:rPr>
              <a:t>“</a:t>
            </a:r>
            <a:r>
              <a:rPr lang="de-DE" sz="1800" b="1" u="sng" dirty="0" err="1">
                <a:latin typeface="+mj-lt"/>
                <a:ea typeface="Calibri" pitchFamily="34" charset="0"/>
                <a:cs typeface="Calibri" pitchFamily="34" charset="0"/>
              </a:rPr>
              <a:t>Unnested</a:t>
            </a:r>
            <a:r>
              <a:rPr lang="de-DE" sz="1800" b="1" u="sng" dirty="0">
                <a:latin typeface="+mj-lt"/>
                <a:ea typeface="Calibri" pitchFamily="34" charset="0"/>
                <a:cs typeface="Calibri" pitchFamily="34" charset="0"/>
              </a:rPr>
              <a:t> </a:t>
            </a:r>
            <a:r>
              <a:rPr lang="de-DE" sz="1800" b="1" u="sng" dirty="0" err="1">
                <a:latin typeface="+mj-lt"/>
                <a:ea typeface="Calibri" pitchFamily="34" charset="0"/>
                <a:cs typeface="Calibri" pitchFamily="34" charset="0"/>
              </a:rPr>
              <a:t>Queries</a:t>
            </a:r>
            <a:r>
              <a:rPr lang="de-DE" sz="1800" b="1" u="sng" dirty="0">
                <a:latin typeface="+mj-lt"/>
                <a:ea typeface="Calibri" pitchFamily="34" charset="0"/>
                <a:cs typeface="Calibri" pitchFamily="34" charset="0"/>
              </a:rPr>
              <a:t>“:</a:t>
            </a:r>
            <a:endParaRPr lang="de-DE" sz="1800" dirty="0">
              <a:latin typeface="+mj-lt"/>
              <a:ea typeface="Calibri" pitchFamily="34" charset="0"/>
              <a:cs typeface="Calibri" pitchFamily="34" charset="0"/>
            </a:endParaRPr>
          </a:p>
          <a:p>
            <a:pPr marL="344488" indent="-344488">
              <a:spcBef>
                <a:spcPct val="50000"/>
              </a:spcBef>
              <a:defRPr/>
            </a:pPr>
            <a:r>
              <a:rPr lang="de-DE" sz="1800" dirty="0">
                <a:latin typeface="+mj-lt"/>
                <a:ea typeface="Calibri" pitchFamily="34" charset="0"/>
                <a:cs typeface="Calibri" pitchFamily="34" charset="0"/>
              </a:rPr>
              <a:t>SELECT m.name, </a:t>
            </a:r>
            <a:r>
              <a:rPr lang="de-DE" sz="1800" dirty="0">
                <a:solidFill>
                  <a:srgbClr val="0000CC"/>
                </a:solidFill>
                <a:latin typeface="+mj-lt"/>
                <a:ea typeface="Calibri" pitchFamily="34" charset="0"/>
                <a:cs typeface="Calibri" pitchFamily="34" charset="0"/>
              </a:rPr>
              <a:t>k.*</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FROM mitarbeiter_varray2 m, </a:t>
            </a:r>
            <a:r>
              <a:rPr lang="de-DE" sz="1800" dirty="0">
                <a:solidFill>
                  <a:srgbClr val="0000CC"/>
                </a:solidFill>
                <a:latin typeface="+mj-lt"/>
                <a:ea typeface="Calibri" pitchFamily="34" charset="0"/>
                <a:cs typeface="Calibri" pitchFamily="34" charset="0"/>
              </a:rPr>
              <a:t>TABLE (</a:t>
            </a:r>
            <a:r>
              <a:rPr lang="de-DE" sz="1800" dirty="0" err="1">
                <a:solidFill>
                  <a:srgbClr val="0000CC"/>
                </a:solidFill>
                <a:latin typeface="+mj-lt"/>
                <a:ea typeface="Calibri" pitchFamily="34" charset="0"/>
                <a:cs typeface="Calibri" pitchFamily="34" charset="0"/>
              </a:rPr>
              <a:t>m.kinder</a:t>
            </a:r>
            <a:r>
              <a:rPr lang="de-DE" sz="1800" dirty="0">
                <a:solidFill>
                  <a:srgbClr val="0000CC"/>
                </a:solidFill>
                <a:latin typeface="+mj-lt"/>
                <a:ea typeface="Calibri" pitchFamily="34" charset="0"/>
                <a:cs typeface="Calibri" pitchFamily="34" charset="0"/>
              </a:rPr>
              <a:t>) k</a:t>
            </a:r>
            <a:r>
              <a:rPr lang="de-DE" sz="1800" dirty="0">
                <a:latin typeface="+mj-lt"/>
                <a:ea typeface="Calibri" pitchFamily="34" charset="0"/>
                <a:cs typeface="Calibri" pitchFamily="34" charset="0"/>
              </a:rPr>
              <a:t>; </a:t>
            </a:r>
          </a:p>
          <a:p>
            <a:pPr marL="344488" indent="-344488">
              <a:spcBef>
                <a:spcPct val="50000"/>
              </a:spcBef>
              <a:defRPr/>
            </a:pPr>
            <a:r>
              <a:rPr lang="de-DE" sz="1800" dirty="0">
                <a:latin typeface="+mj-lt"/>
                <a:ea typeface="Calibri" pitchFamily="34" charset="0"/>
                <a:cs typeface="Calibri" pitchFamily="34" charset="0"/>
              </a:rPr>
              <a:t>SELECT m.name, </a:t>
            </a:r>
            <a:r>
              <a:rPr lang="de-DE" sz="1800" dirty="0">
                <a:solidFill>
                  <a:srgbClr val="0000CC"/>
                </a:solidFill>
                <a:latin typeface="+mj-lt"/>
                <a:ea typeface="Calibri" pitchFamily="34" charset="0"/>
                <a:cs typeface="Calibri" pitchFamily="34" charset="0"/>
              </a:rPr>
              <a:t>t.*, k.*</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FROM mitarbeiter_varray2 m, </a:t>
            </a:r>
            <a:r>
              <a:rPr lang="de-DE" sz="1800" dirty="0">
                <a:solidFill>
                  <a:srgbClr val="0000CC"/>
                </a:solidFill>
                <a:latin typeface="+mj-lt"/>
                <a:ea typeface="Calibri" pitchFamily="34" charset="0"/>
                <a:cs typeface="Calibri" pitchFamily="34" charset="0"/>
              </a:rPr>
              <a:t>TABLE (</a:t>
            </a:r>
            <a:r>
              <a:rPr lang="de-DE" sz="1800" dirty="0" err="1">
                <a:solidFill>
                  <a:srgbClr val="0000CC"/>
                </a:solidFill>
                <a:latin typeface="+mj-lt"/>
                <a:ea typeface="Calibri" pitchFamily="34" charset="0"/>
                <a:cs typeface="Calibri" pitchFamily="34" charset="0"/>
              </a:rPr>
              <a:t>m.telefon</a:t>
            </a:r>
            <a:r>
              <a:rPr lang="de-DE" sz="1800" dirty="0">
                <a:solidFill>
                  <a:srgbClr val="0000CC"/>
                </a:solidFill>
                <a:latin typeface="+mj-lt"/>
                <a:ea typeface="Calibri" pitchFamily="34" charset="0"/>
                <a:cs typeface="Calibri" pitchFamily="34" charset="0"/>
              </a:rPr>
              <a:t>) t, TABLE (</a:t>
            </a:r>
            <a:r>
              <a:rPr lang="de-DE" sz="1800" dirty="0" err="1">
                <a:solidFill>
                  <a:srgbClr val="0000CC"/>
                </a:solidFill>
                <a:latin typeface="+mj-lt"/>
                <a:ea typeface="Calibri" pitchFamily="34" charset="0"/>
                <a:cs typeface="Calibri" pitchFamily="34" charset="0"/>
              </a:rPr>
              <a:t>m.kinder</a:t>
            </a:r>
            <a:r>
              <a:rPr lang="de-DE" sz="1800" dirty="0">
                <a:solidFill>
                  <a:srgbClr val="0000CC"/>
                </a:solidFill>
                <a:latin typeface="+mj-lt"/>
                <a:ea typeface="Calibri" pitchFamily="34" charset="0"/>
                <a:cs typeface="Calibri" pitchFamily="34" charset="0"/>
              </a:rPr>
              <a:t>) k</a:t>
            </a:r>
            <a:r>
              <a:rPr lang="de-DE" sz="1800" dirty="0">
                <a:latin typeface="+mj-lt"/>
                <a:ea typeface="Calibri" pitchFamily="34" charset="0"/>
                <a:cs typeface="Calibri" pitchFamily="34" charset="0"/>
              </a:rPr>
              <a:t>; </a:t>
            </a:r>
          </a:p>
          <a:p>
            <a:pPr marL="344488" indent="-344488">
              <a:spcBef>
                <a:spcPct val="50000"/>
              </a:spcBef>
              <a:defRPr/>
            </a:pPr>
            <a:r>
              <a:rPr lang="de-DE" sz="1800" dirty="0">
                <a:latin typeface="+mj-lt"/>
                <a:ea typeface="Calibri" pitchFamily="34" charset="0"/>
                <a:cs typeface="Calibri" pitchFamily="34" charset="0"/>
              </a:rPr>
              <a:t>SELECT m.name,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CURSOR (SELECT * FROM TABLE (</a:t>
            </a:r>
            <a:r>
              <a:rPr lang="de-DE" sz="1800" dirty="0" err="1">
                <a:solidFill>
                  <a:srgbClr val="0000CC"/>
                </a:solidFill>
                <a:latin typeface="+mj-lt"/>
                <a:ea typeface="Calibri" pitchFamily="34" charset="0"/>
                <a:cs typeface="Calibri" pitchFamily="34" charset="0"/>
              </a:rPr>
              <a:t>m.telefon</a:t>
            </a:r>
            <a:r>
              <a:rPr lang="de-DE" sz="1800" dirty="0">
                <a:solidFill>
                  <a:srgbClr val="0000CC"/>
                </a:solidFill>
                <a:latin typeface="+mj-lt"/>
                <a:ea typeface="Calibri" pitchFamily="34" charset="0"/>
                <a:cs typeface="Calibri" pitchFamily="34" charset="0"/>
              </a:rPr>
              <a: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	  </a:t>
            </a:r>
            <a:r>
              <a:rPr lang="de-DE" sz="1800" dirty="0">
                <a:solidFill>
                  <a:srgbClr val="0000CC"/>
                </a:solidFill>
                <a:latin typeface="+mj-lt"/>
                <a:ea typeface="Calibri" pitchFamily="34" charset="0"/>
                <a:cs typeface="Calibri" pitchFamily="34" charset="0"/>
              </a:rPr>
              <a:t>CURSOR (SELECT * FROM TABLE (</a:t>
            </a:r>
            <a:r>
              <a:rPr lang="de-DE" sz="1800" dirty="0" err="1">
                <a:solidFill>
                  <a:srgbClr val="0000CC"/>
                </a:solidFill>
                <a:latin typeface="+mj-lt"/>
                <a:ea typeface="Calibri" pitchFamily="34" charset="0"/>
                <a:cs typeface="Calibri" pitchFamily="34" charset="0"/>
              </a:rPr>
              <a:t>m.kinder</a:t>
            </a:r>
            <a:r>
              <a:rPr lang="de-DE" sz="1800" dirty="0">
                <a:solidFill>
                  <a:srgbClr val="0000CC"/>
                </a:solidFill>
                <a:latin typeface="+mj-lt"/>
                <a:ea typeface="Calibri" pitchFamily="34" charset="0"/>
                <a:cs typeface="Calibri" pitchFamily="34" charset="0"/>
              </a:rPr>
              <a:t>))</a:t>
            </a:r>
            <a:r>
              <a:rPr lang="de-DE" sz="1800" dirty="0">
                <a:latin typeface="+mj-lt"/>
                <a:ea typeface="Calibri" pitchFamily="34" charset="0"/>
                <a:cs typeface="Calibri" pitchFamily="34" charset="0"/>
              </a:rPr>
              <a:t> </a:t>
            </a:r>
            <a:br>
              <a:rPr lang="de-DE" sz="1800" dirty="0">
                <a:latin typeface="+mj-lt"/>
                <a:ea typeface="Calibri" pitchFamily="34" charset="0"/>
                <a:cs typeface="Calibri" pitchFamily="34" charset="0"/>
              </a:rPr>
            </a:br>
            <a:r>
              <a:rPr lang="de-DE" sz="1800" dirty="0">
                <a:latin typeface="+mj-lt"/>
                <a:ea typeface="Calibri" pitchFamily="34" charset="0"/>
                <a:cs typeface="Calibri" pitchFamily="34" charset="0"/>
              </a:rPr>
              <a:t>FROM mitarbeiter_varray2 m;</a:t>
            </a:r>
          </a:p>
        </p:txBody>
      </p:sp>
      <p:sp>
        <p:nvSpPr>
          <p:cNvPr id="215047" name="AutoShape 7"/>
          <p:cNvSpPr>
            <a:spLocks/>
          </p:cNvSpPr>
          <p:nvPr/>
        </p:nvSpPr>
        <p:spPr bwMode="auto">
          <a:xfrm>
            <a:off x="6000750" y="3857625"/>
            <a:ext cx="2470150" cy="579438"/>
          </a:xfrm>
          <a:prstGeom prst="accentCallout2">
            <a:avLst>
              <a:gd name="adj1" fmla="val 19727"/>
              <a:gd name="adj2" fmla="val -3083"/>
              <a:gd name="adj3" fmla="val 19727"/>
              <a:gd name="adj4" fmla="val -57134"/>
              <a:gd name="adj5" fmla="val 150139"/>
              <a:gd name="adj6" fmla="val -138690"/>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panose="020B0604020202020204" pitchFamily="34" charset="0"/>
              </a:rPr>
              <a:t>Kartesisches Produkt</a:t>
            </a:r>
          </a:p>
        </p:txBody>
      </p:sp>
      <p:sp>
        <p:nvSpPr>
          <p:cNvPr id="215048" name="AutoShape 8"/>
          <p:cNvSpPr>
            <a:spLocks/>
          </p:cNvSpPr>
          <p:nvPr/>
        </p:nvSpPr>
        <p:spPr bwMode="auto">
          <a:xfrm>
            <a:off x="6643688" y="5572125"/>
            <a:ext cx="2109787" cy="579438"/>
          </a:xfrm>
          <a:prstGeom prst="accentCallout2">
            <a:avLst>
              <a:gd name="adj1" fmla="val 19727"/>
              <a:gd name="adj2" fmla="val -3611"/>
              <a:gd name="adj3" fmla="val 19727"/>
              <a:gd name="adj4" fmla="val -42514"/>
              <a:gd name="adj5" fmla="val 52602"/>
              <a:gd name="adj6" fmla="val -101356"/>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panose="020B0604020202020204" pitchFamily="34" charset="0"/>
              </a:rPr>
              <a:t>Je Master zwei Tabellen mit Details</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VARRAY</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15046">
                                            <p:txEl>
                                              <p:pRg st="0" end="0"/>
                                            </p:txEl>
                                          </p:spTgt>
                                        </p:tgtEl>
                                        <p:attrNameLst>
                                          <p:attrName>style.visibility</p:attrName>
                                        </p:attrNameLst>
                                      </p:cBhvr>
                                      <p:to>
                                        <p:strVal val="visible"/>
                                      </p:to>
                                    </p:set>
                                    <p:animEffect transition="in" filter="wipe(left)">
                                      <p:cBhvr>
                                        <p:cTn id="7" dur="500"/>
                                        <p:tgtEl>
                                          <p:spTgt spid="2150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046">
                                            <p:txEl>
                                              <p:pRg st="1" end="1"/>
                                            </p:txEl>
                                          </p:spTgt>
                                        </p:tgtEl>
                                        <p:attrNameLst>
                                          <p:attrName>style.visibility</p:attrName>
                                        </p:attrNameLst>
                                      </p:cBhvr>
                                      <p:to>
                                        <p:strVal val="visible"/>
                                      </p:to>
                                    </p:set>
                                    <p:animEffect transition="in" filter="wipe(left)">
                                      <p:cBhvr>
                                        <p:cTn id="12" dur="500"/>
                                        <p:tgtEl>
                                          <p:spTgt spid="215046">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15046">
                                            <p:txEl>
                                              <p:pRg st="2" end="2"/>
                                            </p:txEl>
                                          </p:spTgt>
                                        </p:tgtEl>
                                        <p:attrNameLst>
                                          <p:attrName>style.visibility</p:attrName>
                                        </p:attrNameLst>
                                      </p:cBhvr>
                                      <p:to>
                                        <p:strVal val="visible"/>
                                      </p:to>
                                    </p:set>
                                    <p:animEffect transition="in" filter="wipe(left)">
                                      <p:cBhvr>
                                        <p:cTn id="15" dur="500"/>
                                        <p:tgtEl>
                                          <p:spTgt spid="215046">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15046">
                                            <p:txEl>
                                              <p:pRg st="3" end="3"/>
                                            </p:txEl>
                                          </p:spTgt>
                                        </p:tgtEl>
                                        <p:attrNameLst>
                                          <p:attrName>style.visibility</p:attrName>
                                        </p:attrNameLst>
                                      </p:cBhvr>
                                      <p:to>
                                        <p:strVal val="visible"/>
                                      </p:to>
                                    </p:set>
                                    <p:animEffect transition="in" filter="wipe(left)">
                                      <p:cBhvr>
                                        <p:cTn id="18" dur="500"/>
                                        <p:tgtEl>
                                          <p:spTgt spid="215046">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15046">
                                            <p:txEl>
                                              <p:pRg st="4" end="4"/>
                                            </p:txEl>
                                          </p:spTgt>
                                        </p:tgtEl>
                                        <p:attrNameLst>
                                          <p:attrName>style.visibility</p:attrName>
                                        </p:attrNameLst>
                                      </p:cBhvr>
                                      <p:to>
                                        <p:strVal val="visible"/>
                                      </p:to>
                                    </p:set>
                                    <p:animEffect transition="in" filter="wipe(left)">
                                      <p:cBhvr>
                                        <p:cTn id="23" dur="500"/>
                                        <p:tgtEl>
                                          <p:spTgt spid="215046">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15046">
                                            <p:txEl>
                                              <p:pRg st="5" end="5"/>
                                            </p:txEl>
                                          </p:spTgt>
                                        </p:tgtEl>
                                        <p:attrNameLst>
                                          <p:attrName>style.visibility</p:attrName>
                                        </p:attrNameLst>
                                      </p:cBhvr>
                                      <p:to>
                                        <p:strVal val="visible"/>
                                      </p:to>
                                    </p:set>
                                    <p:animEffect transition="in" filter="wipe(left)">
                                      <p:cBhvr>
                                        <p:cTn id="26" dur="500"/>
                                        <p:tgtEl>
                                          <p:spTgt spid="215046">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5046">
                                            <p:txEl>
                                              <p:pRg st="6" end="6"/>
                                            </p:txEl>
                                          </p:spTgt>
                                        </p:tgtEl>
                                        <p:attrNameLst>
                                          <p:attrName>style.visibility</p:attrName>
                                        </p:attrNameLst>
                                      </p:cBhvr>
                                      <p:to>
                                        <p:strVal val="visible"/>
                                      </p:to>
                                    </p:set>
                                    <p:animEffect transition="in" filter="wipe(left)">
                                      <p:cBhvr>
                                        <p:cTn id="31" dur="500"/>
                                        <p:tgtEl>
                                          <p:spTgt spid="215046">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5047"/>
                                        </p:tgtEl>
                                        <p:attrNameLst>
                                          <p:attrName>style.visibility</p:attrName>
                                        </p:attrNameLst>
                                      </p:cBhvr>
                                      <p:to>
                                        <p:strVal val="visible"/>
                                      </p:to>
                                    </p:set>
                                    <p:animEffect transition="in" filter="wipe(left)">
                                      <p:cBhvr>
                                        <p:cTn id="36" dur="500"/>
                                        <p:tgtEl>
                                          <p:spTgt spid="21504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15046">
                                            <p:txEl>
                                              <p:pRg st="7" end="7"/>
                                            </p:txEl>
                                          </p:spTgt>
                                        </p:tgtEl>
                                        <p:attrNameLst>
                                          <p:attrName>style.visibility</p:attrName>
                                        </p:attrNameLst>
                                      </p:cBhvr>
                                      <p:to>
                                        <p:strVal val="visible"/>
                                      </p:to>
                                    </p:set>
                                    <p:animEffect transition="in" filter="wipe(left)">
                                      <p:cBhvr>
                                        <p:cTn id="41" dur="500"/>
                                        <p:tgtEl>
                                          <p:spTgt spid="215046">
                                            <p:txEl>
                                              <p:pRg st="7" end="7"/>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5048"/>
                                        </p:tgtEl>
                                        <p:attrNameLst>
                                          <p:attrName>style.visibility</p:attrName>
                                        </p:attrNameLst>
                                      </p:cBhvr>
                                      <p:to>
                                        <p:strVal val="visible"/>
                                      </p:to>
                                    </p:set>
                                    <p:animEffect transition="in" filter="wipe(left)">
                                      <p:cBhvr>
                                        <p:cTn id="46" dur="500"/>
                                        <p:tgtEl>
                                          <p:spTgt spid="21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7" grpId="0" animBg="1"/>
      <p:bldP spid="21504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6"/>
          <p:cNvSpPr>
            <a:spLocks noChangeArrowheads="1"/>
          </p:cNvSpPr>
          <p:nvPr/>
        </p:nvSpPr>
        <p:spPr bwMode="auto">
          <a:xfrm>
            <a:off x="611188" y="4797425"/>
            <a:ext cx="6902450" cy="1169988"/>
          </a:xfrm>
          <a:prstGeom prst="horizontalScroll">
            <a:avLst>
              <a:gd name="adj" fmla="val 12500"/>
            </a:avLst>
          </a:prstGeom>
          <a:solidFill>
            <a:srgbClr val="F5A403">
              <a:alpha val="61960"/>
            </a:srgbClr>
          </a:solidFill>
          <a:ln w="12700">
            <a:solidFill>
              <a:schemeClr val="tx1"/>
            </a:solidFill>
            <a:round/>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latin typeface="Arial" panose="020B0604020202020204" pitchFamily="34" charset="0"/>
            </a:endParaRPr>
          </a:p>
        </p:txBody>
      </p:sp>
      <p:sp>
        <p:nvSpPr>
          <p:cNvPr id="126979" name="Rectangle 8"/>
          <p:cNvSpPr>
            <a:spLocks noChangeArrowheads="1"/>
          </p:cNvSpPr>
          <p:nvPr/>
        </p:nvSpPr>
        <p:spPr bwMode="auto">
          <a:xfrm>
            <a:off x="900113" y="1557338"/>
            <a:ext cx="7721600" cy="4781550"/>
          </a:xfrm>
          <a:prstGeom prst="rect">
            <a:avLst/>
          </a:prstGeom>
          <a:noFill/>
          <a:ln w="9525">
            <a:noFill/>
            <a:miter lim="800000"/>
            <a:headEnd/>
            <a:tailEnd/>
          </a:ln>
        </p:spPr>
        <p:txBody>
          <a:bodyPr>
            <a:spAutoFit/>
          </a:bodyPr>
          <a:lstStyle/>
          <a:p>
            <a:pPr marL="344488" indent="-344488">
              <a:spcBef>
                <a:spcPct val="50000"/>
              </a:spcBef>
              <a:buFontTx/>
              <a:buChar char="•"/>
              <a:defRPr/>
            </a:pPr>
            <a:r>
              <a:rPr lang="de-DE" dirty="0">
                <a:latin typeface="+mj-lt"/>
                <a:ea typeface="Calibri" pitchFamily="34" charset="0"/>
                <a:cs typeface="Calibri" pitchFamily="34" charset="0"/>
              </a:rPr>
              <a:t>Benutzerdefinierte Datentypen:</a:t>
            </a:r>
            <a:br>
              <a:rPr lang="de-DE" dirty="0">
                <a:latin typeface="+mj-lt"/>
                <a:ea typeface="Calibri" pitchFamily="34" charset="0"/>
                <a:cs typeface="Calibri" pitchFamily="34" charset="0"/>
              </a:rPr>
            </a:b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user</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defined</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object</a:t>
            </a:r>
            <a:r>
              <a:rPr lang="de-DE" dirty="0">
                <a:latin typeface="+mj-lt"/>
                <a:ea typeface="Calibri" pitchFamily="34" charset="0"/>
                <a:cs typeface="Calibri" pitchFamily="34" charset="0"/>
              </a:rPr>
              <a:t> </a:t>
            </a:r>
            <a:r>
              <a:rPr lang="de-DE" dirty="0" err="1">
                <a:latin typeface="+mj-lt"/>
                <a:ea typeface="Calibri" pitchFamily="34" charset="0"/>
                <a:cs typeface="Calibri" pitchFamily="34" charset="0"/>
              </a:rPr>
              <a:t>types</a:t>
            </a:r>
            <a:r>
              <a:rPr lang="de-DE" dirty="0">
                <a:latin typeface="+mj-lt"/>
                <a:ea typeface="Calibri" pitchFamily="34" charset="0"/>
                <a:cs typeface="Calibri" pitchFamily="34" charset="0"/>
                <a:sym typeface="Wingdings" pitchFamily="2" charset="2"/>
              </a:rPr>
              <a:t> </a:t>
            </a: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Klassen und Methoden: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tables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Vererbung: SQL type </a:t>
            </a:r>
            <a:r>
              <a:rPr lang="de-DE" dirty="0" err="1">
                <a:latin typeface="+mj-lt"/>
                <a:ea typeface="Calibri" pitchFamily="34" charset="0"/>
                <a:cs typeface="Calibri" pitchFamily="34" charset="0"/>
                <a:sym typeface="Wingdings" pitchFamily="2" charset="2"/>
              </a:rPr>
              <a:t>inheritance</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Spezialisierte Beziehungen: </a:t>
            </a:r>
            <a:r>
              <a:rPr lang="de-DE" dirty="0" err="1">
                <a:latin typeface="+mj-lt"/>
                <a:ea typeface="Calibri" pitchFamily="34" charset="0"/>
                <a:cs typeface="Calibri" pitchFamily="34" charset="0"/>
                <a:sym typeface="Wingdings" pitchFamily="2" charset="2"/>
              </a:rPr>
              <a:t>ref</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Schnittstelle zwischen R + OR-DBMS:</a:t>
            </a:r>
            <a:br>
              <a:rPr lang="de-DE" dirty="0">
                <a:latin typeface="+mj-lt"/>
                <a:ea typeface="Calibri" pitchFamily="34" charset="0"/>
                <a:cs typeface="Calibri" pitchFamily="34" charset="0"/>
                <a:sym typeface="Wingdings" pitchFamily="2" charset="2"/>
              </a:rPr>
            </a:b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object</a:t>
            </a:r>
            <a:r>
              <a:rPr lang="de-DE" dirty="0">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views</a:t>
            </a:r>
            <a:endParaRPr lang="de-DE" dirty="0">
              <a:latin typeface="+mj-lt"/>
              <a:ea typeface="Calibri" pitchFamily="34" charset="0"/>
              <a:cs typeface="Calibri" pitchFamily="34" charset="0"/>
              <a:sym typeface="Wingdings" pitchFamily="2" charset="2"/>
            </a:endParaRPr>
          </a:p>
          <a:p>
            <a:pPr marL="344488" indent="-344488">
              <a:spcBef>
                <a:spcPct val="50000"/>
              </a:spcBef>
              <a:buFontTx/>
              <a:buChar char="•"/>
              <a:defRPr/>
            </a:pPr>
            <a:r>
              <a:rPr lang="de-DE" dirty="0">
                <a:latin typeface="+mj-lt"/>
                <a:ea typeface="Calibri" pitchFamily="34" charset="0"/>
                <a:cs typeface="Calibri" pitchFamily="34" charset="0"/>
                <a:sym typeface="Wingdings" pitchFamily="2" charset="2"/>
              </a:rPr>
              <a:t>Komplexe Datentypen:</a:t>
            </a:r>
            <a:r>
              <a:rPr lang="de-DE" dirty="0">
                <a:solidFill>
                  <a:srgbClr val="777777"/>
                </a:solidFill>
                <a:latin typeface="+mj-lt"/>
                <a:ea typeface="Calibri" pitchFamily="34" charset="0"/>
                <a:cs typeface="Calibri" pitchFamily="34" charset="0"/>
                <a:sym typeface="Wingdings" pitchFamily="2" charset="2"/>
              </a:rPr>
              <a:t> </a:t>
            </a:r>
            <a:br>
              <a:rPr lang="de-DE" dirty="0">
                <a:solidFill>
                  <a:srgbClr val="777777"/>
                </a:solidFill>
                <a:latin typeface="+mj-lt"/>
                <a:ea typeface="Calibri" pitchFamily="34" charset="0"/>
                <a:cs typeface="Calibri" pitchFamily="34" charset="0"/>
                <a:sym typeface="Wingdings" pitchFamily="2" charset="2"/>
              </a:rPr>
            </a:br>
            <a:r>
              <a:rPr lang="de-DE" dirty="0">
                <a:solidFill>
                  <a:srgbClr val="777777"/>
                </a:solidFill>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collections</a:t>
            </a:r>
            <a:r>
              <a:rPr lang="de-DE" dirty="0">
                <a:latin typeface="+mj-lt"/>
                <a:ea typeface="Calibri" pitchFamily="34" charset="0"/>
                <a:cs typeface="Calibri" pitchFamily="34" charset="0"/>
                <a:sym typeface="Wingdings" pitchFamily="2" charset="2"/>
              </a:rPr>
              <a:t>:</a:t>
            </a:r>
            <a:r>
              <a:rPr lang="de-DE" dirty="0">
                <a:solidFill>
                  <a:srgbClr val="777777"/>
                </a:solidFill>
                <a:latin typeface="+mj-lt"/>
                <a:ea typeface="Calibri" pitchFamily="34" charset="0"/>
                <a:cs typeface="Calibri" pitchFamily="34" charset="0"/>
                <a:sym typeface="Wingdings" pitchFamily="2" charset="2"/>
              </a:rPr>
              <a:t> </a:t>
            </a:r>
            <a:r>
              <a:rPr lang="de-DE" dirty="0" err="1">
                <a:latin typeface="+mj-lt"/>
                <a:ea typeface="Calibri" pitchFamily="34" charset="0"/>
                <a:cs typeface="Calibri" pitchFamily="34" charset="0"/>
                <a:sym typeface="Wingdings" pitchFamily="2" charset="2"/>
              </a:rPr>
              <a:t>varray</a:t>
            </a:r>
            <a:r>
              <a:rPr lang="de-DE" dirty="0">
                <a:latin typeface="+mj-lt"/>
                <a:ea typeface="Calibri" pitchFamily="34" charset="0"/>
                <a:cs typeface="Calibri" pitchFamily="34" charset="0"/>
                <a:sym typeface="Wingdings" pitchFamily="2" charset="2"/>
              </a:rPr>
              <a:t> +</a:t>
            </a:r>
            <a:r>
              <a:rPr lang="de-DE" dirty="0">
                <a:solidFill>
                  <a:srgbClr val="777777"/>
                </a:solidFill>
                <a:latin typeface="+mj-lt"/>
                <a:ea typeface="Calibri" pitchFamily="34" charset="0"/>
                <a:cs typeface="Calibri" pitchFamily="34" charset="0"/>
                <a:sym typeface="Wingdings" pitchFamily="2" charset="2"/>
              </a:rPr>
              <a:t> </a:t>
            </a:r>
            <a:r>
              <a:rPr lang="de-DE" dirty="0" err="1">
                <a:solidFill>
                  <a:srgbClr val="0000CC"/>
                </a:solidFill>
                <a:latin typeface="+mj-lt"/>
                <a:ea typeface="Calibri" pitchFamily="34" charset="0"/>
                <a:cs typeface="Calibri" pitchFamily="34" charset="0"/>
                <a:sym typeface="Wingdings" pitchFamily="2" charset="2"/>
              </a:rPr>
              <a:t>nested</a:t>
            </a:r>
            <a:r>
              <a:rPr lang="de-DE" dirty="0">
                <a:solidFill>
                  <a:srgbClr val="0000CC"/>
                </a:solidFill>
                <a:latin typeface="+mj-lt"/>
                <a:ea typeface="Calibri" pitchFamily="34" charset="0"/>
                <a:cs typeface="Calibri" pitchFamily="34" charset="0"/>
                <a:sym typeface="Wingdings" pitchFamily="2" charset="2"/>
              </a:rPr>
              <a:t> </a:t>
            </a:r>
            <a:r>
              <a:rPr lang="de-DE" dirty="0" err="1">
                <a:solidFill>
                  <a:srgbClr val="0000CC"/>
                </a:solidFill>
                <a:latin typeface="+mj-lt"/>
                <a:ea typeface="Calibri" pitchFamily="34" charset="0"/>
                <a:cs typeface="Calibri" pitchFamily="34" charset="0"/>
                <a:sym typeface="Wingdings" pitchFamily="2" charset="2"/>
              </a:rPr>
              <a:t>table</a:t>
            </a:r>
            <a:endParaRPr lang="de-DE" dirty="0">
              <a:solidFill>
                <a:srgbClr val="0000CC"/>
              </a:solidFill>
              <a:latin typeface="+mj-lt"/>
              <a:ea typeface="Calibri" pitchFamily="34" charset="0"/>
              <a:cs typeface="Calibri" pitchFamily="34" charset="0"/>
              <a:sym typeface="Wingdings" pitchFamily="2" charset="2"/>
            </a:endParaRPr>
          </a:p>
          <a:p>
            <a:pPr marL="344488" indent="-344488">
              <a:spcBef>
                <a:spcPct val="20000"/>
              </a:spcBef>
              <a:buFontTx/>
              <a:buChar char="•"/>
              <a:defRPr/>
            </a:pPr>
            <a:endParaRPr lang="de-DE" dirty="0">
              <a:solidFill>
                <a:srgbClr val="777777"/>
              </a:solidFill>
              <a:latin typeface="+mj-lt"/>
              <a:ea typeface="Calibri" pitchFamily="34" charset="0"/>
              <a:cs typeface="Calibri" pitchFamily="34" charset="0"/>
              <a:sym typeface="Wingdings" pitchFamily="2" charset="2"/>
            </a:endParaRPr>
          </a:p>
        </p:txBody>
      </p:sp>
      <p:sp>
        <p:nvSpPr>
          <p:cNvPr id="5" name="Titel 4"/>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latin typeface="Calibri" pitchFamily="34" charset="0"/>
                <a:cs typeface="Calibri" pitchFamily="34" charset="0"/>
              </a:rPr>
              <a:t>Inhalt</a:t>
            </a:r>
            <a:endParaRPr lang="de-CH" dirty="0">
              <a:latin typeface="Calibri" pitchFamily="34" charset="0"/>
              <a:cs typeface="Calibri"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4" name="Rectangle 6"/>
          <p:cNvSpPr>
            <a:spLocks noChangeArrowheads="1"/>
          </p:cNvSpPr>
          <p:nvPr/>
        </p:nvSpPr>
        <p:spPr bwMode="auto">
          <a:xfrm>
            <a:off x="457200" y="1857375"/>
            <a:ext cx="8115300" cy="4206875"/>
          </a:xfrm>
          <a:prstGeom prst="rect">
            <a:avLst/>
          </a:prstGeom>
          <a:noFill/>
          <a:ln w="9525">
            <a:noFill/>
            <a:miter lim="800000"/>
            <a:headEnd/>
            <a:tailEnd/>
          </a:ln>
        </p:spPr>
        <p:txBody>
          <a:bodyPr>
            <a:spAutoFit/>
          </a:bodyPr>
          <a:lstStyle/>
          <a:p>
            <a:pPr marL="344488" indent="-344488">
              <a:spcBef>
                <a:spcPct val="50000"/>
              </a:spcBef>
              <a:buFontTx/>
              <a:buChar char="•"/>
              <a:defRPr/>
            </a:pPr>
            <a:r>
              <a:rPr lang="de-DE" sz="2000" dirty="0">
                <a:latin typeface="+mj-lt"/>
                <a:ea typeface="Calibri" pitchFamily="34" charset="0"/>
                <a:cs typeface="Calibri" pitchFamily="34" charset="0"/>
              </a:rPr>
              <a:t>Eine </a:t>
            </a:r>
            <a:r>
              <a:rPr lang="de-DE" sz="2000" dirty="0">
                <a:solidFill>
                  <a:srgbClr val="0000CC"/>
                </a:solidFill>
                <a:latin typeface="+mj-lt"/>
                <a:ea typeface="Calibri" pitchFamily="34" charset="0"/>
                <a:cs typeface="Calibri" pitchFamily="34" charset="0"/>
              </a:rPr>
              <a:t>ungeordnete</a:t>
            </a:r>
            <a:r>
              <a:rPr lang="de-DE" sz="2000" dirty="0">
                <a:latin typeface="+mj-lt"/>
                <a:ea typeface="Calibri" pitchFamily="34" charset="0"/>
                <a:cs typeface="Calibri" pitchFamily="34" charset="0"/>
              </a:rPr>
              <a:t> Menge von Datenelementen, die alle den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gleichen Datentyp haben. </a:t>
            </a:r>
          </a:p>
          <a:p>
            <a:pPr marL="344488" indent="-344488">
              <a:spcBef>
                <a:spcPct val="50000"/>
              </a:spcBef>
              <a:buFontTx/>
              <a:buChar char="•"/>
              <a:defRPr/>
            </a:pPr>
            <a:r>
              <a:rPr lang="de-DE" sz="2000" dirty="0">
                <a:latin typeface="+mj-lt"/>
                <a:ea typeface="Calibri" pitchFamily="34" charset="0"/>
                <a:cs typeface="Calibri" pitchFamily="34" charset="0"/>
              </a:rPr>
              <a:t>Jedes Element hat nur </a:t>
            </a:r>
            <a:r>
              <a:rPr lang="de-DE" sz="2000" dirty="0">
                <a:solidFill>
                  <a:srgbClr val="0000CC"/>
                </a:solidFill>
                <a:latin typeface="+mj-lt"/>
                <a:ea typeface="Calibri" pitchFamily="34" charset="0"/>
                <a:cs typeface="Calibri" pitchFamily="34" charset="0"/>
              </a:rPr>
              <a:t>eine Spalte</a:t>
            </a:r>
            <a:r>
              <a:rPr lang="de-DE" sz="2000" dirty="0">
                <a:latin typeface="+mj-lt"/>
                <a:ea typeface="Calibri" pitchFamily="34" charset="0"/>
                <a:cs typeface="Calibri" pitchFamily="34" charset="0"/>
              </a:rPr>
              <a:t> </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a:t>
            </a:r>
            <a:r>
              <a:rPr lang="de-DE" sz="2000" dirty="0" err="1">
                <a:latin typeface="+mj-lt"/>
                <a:ea typeface="Calibri" pitchFamily="34" charset="0"/>
                <a:cs typeface="Calibri" pitchFamily="34" charset="0"/>
              </a:rPr>
              <a:t>built</a:t>
            </a:r>
            <a:r>
              <a:rPr lang="de-DE" sz="2000" dirty="0">
                <a:latin typeface="+mj-lt"/>
                <a:ea typeface="Calibri" pitchFamily="34" charset="0"/>
                <a:cs typeface="Calibri" pitchFamily="34" charset="0"/>
              </a:rPr>
              <a:t>-in type oder </a:t>
            </a: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type).</a:t>
            </a:r>
          </a:p>
          <a:p>
            <a:pPr marL="344488" indent="-344488">
              <a:spcBef>
                <a:spcPct val="50000"/>
              </a:spcBef>
              <a:buFontTx/>
              <a:buChar char="•"/>
              <a:defRPr/>
            </a:pPr>
            <a:r>
              <a:rPr lang="de-DE" sz="2000" dirty="0">
                <a:latin typeface="+mj-lt"/>
                <a:ea typeface="Calibri" pitchFamily="34" charset="0"/>
                <a:cs typeface="Calibri" pitchFamily="34" charset="0"/>
              </a:rPr>
              <a:t>Datensätze der </a:t>
            </a:r>
            <a:r>
              <a:rPr lang="de-DE" sz="2000" dirty="0" err="1">
                <a:latin typeface="+mj-lt"/>
                <a:ea typeface="Calibri" pitchFamily="34" charset="0"/>
                <a:cs typeface="Calibri" pitchFamily="34" charset="0"/>
              </a:rPr>
              <a:t>nested</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table</a:t>
            </a:r>
            <a:r>
              <a:rPr lang="de-DE" sz="2000" dirty="0">
                <a:latin typeface="+mj-lt"/>
                <a:ea typeface="Calibri" pitchFamily="34" charset="0"/>
                <a:cs typeface="Calibri" pitchFamily="34" charset="0"/>
              </a:rPr>
              <a:t> werden </a:t>
            </a:r>
            <a:r>
              <a:rPr lang="de-DE" sz="2000" dirty="0">
                <a:solidFill>
                  <a:srgbClr val="0000CC"/>
                </a:solidFill>
                <a:latin typeface="+mj-lt"/>
                <a:ea typeface="Calibri" pitchFamily="34" charset="0"/>
                <a:cs typeface="Calibri" pitchFamily="34" charset="0"/>
              </a:rPr>
              <a:t>in separaten Tabellen</a:t>
            </a:r>
            <a:br>
              <a:rPr lang="de-DE" sz="2000" dirty="0">
                <a:solidFill>
                  <a:srgbClr val="0000CC"/>
                </a:solidFill>
                <a:latin typeface="+mj-lt"/>
                <a:ea typeface="Calibri" pitchFamily="34" charset="0"/>
                <a:cs typeface="Calibri" pitchFamily="34" charset="0"/>
              </a:rPr>
            </a:br>
            <a:r>
              <a:rPr lang="de-DE" sz="2000" dirty="0">
                <a:solidFill>
                  <a:srgbClr val="0000CC"/>
                </a:solidFill>
                <a:latin typeface="+mj-lt"/>
                <a:ea typeface="Calibri" pitchFamily="34" charset="0"/>
                <a:cs typeface="Calibri" pitchFamily="34" charset="0"/>
              </a:rPr>
              <a:t>gespeichert</a:t>
            </a:r>
            <a:r>
              <a:rPr lang="de-DE" sz="2000" dirty="0">
                <a:latin typeface="+mj-lt"/>
                <a:ea typeface="Calibri" pitchFamily="34" charset="0"/>
                <a:cs typeface="Calibri" pitchFamily="34" charset="0"/>
              </a:rPr>
              <a:t>.</a:t>
            </a:r>
          </a:p>
          <a:p>
            <a:pPr marL="344488" indent="-344488">
              <a:spcBef>
                <a:spcPct val="50000"/>
              </a:spcBef>
              <a:buFontTx/>
              <a:buChar char="•"/>
              <a:defRPr/>
            </a:pPr>
            <a:r>
              <a:rPr lang="de-DE" sz="2000" dirty="0">
                <a:latin typeface="+mj-lt"/>
                <a:ea typeface="Calibri" pitchFamily="34" charset="0"/>
                <a:cs typeface="Calibri" pitchFamily="34" charset="0"/>
              </a:rPr>
              <a:t>Automatisch erzeugte </a:t>
            </a:r>
            <a:r>
              <a:rPr lang="de-DE" sz="2000" dirty="0" err="1">
                <a:solidFill>
                  <a:srgbClr val="0000CC"/>
                </a:solidFill>
                <a:latin typeface="+mj-lt"/>
                <a:ea typeface="Calibri" pitchFamily="34" charset="0"/>
                <a:cs typeface="Calibri" pitchFamily="34" charset="0"/>
              </a:rPr>
              <a:t>Konstruktormethode</a:t>
            </a:r>
            <a:r>
              <a:rPr lang="de-DE" sz="2000" dirty="0">
                <a:latin typeface="+mj-lt"/>
                <a:ea typeface="Calibri" pitchFamily="34" charset="0"/>
                <a:cs typeface="Calibri" pitchFamily="34" charset="0"/>
              </a:rPr>
              <a:t> analog zu </a:t>
            </a:r>
            <a:r>
              <a:rPr lang="de-DE" sz="2000" dirty="0" err="1">
                <a:latin typeface="+mj-lt"/>
                <a:ea typeface="Calibri" pitchFamily="34" charset="0"/>
                <a:cs typeface="Calibri" pitchFamily="34" charset="0"/>
              </a:rPr>
              <a:t>user</a:t>
            </a:r>
            <a:br>
              <a:rPr lang="de-DE" sz="2000" dirty="0">
                <a:latin typeface="+mj-lt"/>
                <a:ea typeface="Calibri" pitchFamily="34" charset="0"/>
                <a:cs typeface="Calibri" pitchFamily="34" charset="0"/>
              </a:rPr>
            </a:br>
            <a:r>
              <a:rPr lang="de-DE" sz="2000" dirty="0" err="1">
                <a:latin typeface="+mj-lt"/>
                <a:ea typeface="Calibri" pitchFamily="34" charset="0"/>
                <a:cs typeface="Calibri" pitchFamily="34" charset="0"/>
              </a:rPr>
              <a:t>defined</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object</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types</a:t>
            </a:r>
            <a:r>
              <a:rPr lang="de-DE" sz="2000" dirty="0">
                <a:latin typeface="+mj-lt"/>
                <a:ea typeface="Calibri" pitchFamily="34" charset="0"/>
                <a:cs typeface="Calibri" pitchFamily="34" charset="0"/>
              </a:rPr>
              <a:t>.</a:t>
            </a:r>
          </a:p>
          <a:p>
            <a:pPr marL="344488" indent="-344488">
              <a:spcBef>
                <a:spcPct val="50000"/>
              </a:spcBef>
              <a:buFontTx/>
              <a:buChar char="•"/>
              <a:defRPr/>
            </a:pPr>
            <a:r>
              <a:rPr lang="de-DE" sz="2000" dirty="0">
                <a:latin typeface="+mj-lt"/>
                <a:ea typeface="Calibri" pitchFamily="34" charset="0"/>
                <a:cs typeface="Calibri" pitchFamily="34" charset="0"/>
              </a:rPr>
              <a:t>UPDATE auf einzelne Datensätze/Spalten möglich</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(anders als bei VARRAY) </a:t>
            </a:r>
          </a:p>
          <a:p>
            <a:pPr marL="344488" indent="-344488">
              <a:spcBef>
                <a:spcPct val="50000"/>
              </a:spcBef>
              <a:buFontTx/>
              <a:buChar char="•"/>
              <a:defRPr/>
            </a:pPr>
            <a:r>
              <a:rPr lang="de-DE" sz="2000" dirty="0">
                <a:latin typeface="+mj-lt"/>
                <a:ea typeface="Calibri" pitchFamily="34" charset="0"/>
                <a:cs typeface="Calibri" pitchFamily="34" charset="0"/>
              </a:rPr>
              <a:t>Angewendet im relationalen Modell: Verletzung der 1. NF</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NESTED TABLE</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7094">
                                            <p:txEl>
                                              <p:pRg st="0" end="0"/>
                                            </p:txEl>
                                          </p:spTgt>
                                        </p:tgtEl>
                                        <p:attrNameLst>
                                          <p:attrName>style.visibility</p:attrName>
                                        </p:attrNameLst>
                                      </p:cBhvr>
                                      <p:to>
                                        <p:strVal val="visible"/>
                                      </p:to>
                                    </p:set>
                                    <p:anim calcmode="lin" valueType="num">
                                      <p:cBhvr additive="base">
                                        <p:cTn id="7" dur="500" fill="hold"/>
                                        <p:tgtEl>
                                          <p:spTgt spid="2170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70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7094">
                                            <p:txEl>
                                              <p:pRg st="1" end="1"/>
                                            </p:txEl>
                                          </p:spTgt>
                                        </p:tgtEl>
                                        <p:attrNameLst>
                                          <p:attrName>style.visibility</p:attrName>
                                        </p:attrNameLst>
                                      </p:cBhvr>
                                      <p:to>
                                        <p:strVal val="visible"/>
                                      </p:to>
                                    </p:set>
                                    <p:anim calcmode="lin" valueType="num">
                                      <p:cBhvr additive="base">
                                        <p:cTn id="13" dur="500" fill="hold"/>
                                        <p:tgtEl>
                                          <p:spTgt spid="21709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709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7094">
                                            <p:txEl>
                                              <p:pRg st="2" end="2"/>
                                            </p:txEl>
                                          </p:spTgt>
                                        </p:tgtEl>
                                        <p:attrNameLst>
                                          <p:attrName>style.visibility</p:attrName>
                                        </p:attrNameLst>
                                      </p:cBhvr>
                                      <p:to>
                                        <p:strVal val="visible"/>
                                      </p:to>
                                    </p:set>
                                    <p:anim calcmode="lin" valueType="num">
                                      <p:cBhvr additive="base">
                                        <p:cTn id="19" dur="500" fill="hold"/>
                                        <p:tgtEl>
                                          <p:spTgt spid="21709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709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7094">
                                            <p:txEl>
                                              <p:pRg st="3" end="3"/>
                                            </p:txEl>
                                          </p:spTgt>
                                        </p:tgtEl>
                                        <p:attrNameLst>
                                          <p:attrName>style.visibility</p:attrName>
                                        </p:attrNameLst>
                                      </p:cBhvr>
                                      <p:to>
                                        <p:strVal val="visible"/>
                                      </p:to>
                                    </p:set>
                                    <p:anim calcmode="lin" valueType="num">
                                      <p:cBhvr additive="base">
                                        <p:cTn id="25" dur="500" fill="hold"/>
                                        <p:tgtEl>
                                          <p:spTgt spid="21709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709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7094">
                                            <p:txEl>
                                              <p:pRg st="4" end="4"/>
                                            </p:txEl>
                                          </p:spTgt>
                                        </p:tgtEl>
                                        <p:attrNameLst>
                                          <p:attrName>style.visibility</p:attrName>
                                        </p:attrNameLst>
                                      </p:cBhvr>
                                      <p:to>
                                        <p:strVal val="visible"/>
                                      </p:to>
                                    </p:set>
                                    <p:anim calcmode="lin" valueType="num">
                                      <p:cBhvr additive="base">
                                        <p:cTn id="31" dur="500" fill="hold"/>
                                        <p:tgtEl>
                                          <p:spTgt spid="21709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709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7094">
                                            <p:txEl>
                                              <p:pRg st="5" end="5"/>
                                            </p:txEl>
                                          </p:spTgt>
                                        </p:tgtEl>
                                        <p:attrNameLst>
                                          <p:attrName>style.visibility</p:attrName>
                                        </p:attrNameLst>
                                      </p:cBhvr>
                                      <p:to>
                                        <p:strVal val="visible"/>
                                      </p:to>
                                    </p:set>
                                    <p:anim calcmode="lin" valueType="num">
                                      <p:cBhvr additive="base">
                                        <p:cTn id="37" dur="500" fill="hold"/>
                                        <p:tgtEl>
                                          <p:spTgt spid="21709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709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4" grpId="0" build="p"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4"/>
          <p:cNvSpPr>
            <a:spLocks noChangeArrowheads="1"/>
          </p:cNvSpPr>
          <p:nvPr/>
        </p:nvSpPr>
        <p:spPr bwMode="auto">
          <a:xfrm>
            <a:off x="357188" y="428625"/>
            <a:ext cx="8358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endParaRPr>
          </a:p>
        </p:txBody>
      </p:sp>
      <p:sp>
        <p:nvSpPr>
          <p:cNvPr id="129027" name="Rectangle 5"/>
          <p:cNvSpPr>
            <a:spLocks noChangeArrowheads="1"/>
          </p:cNvSpPr>
          <p:nvPr/>
        </p:nvSpPr>
        <p:spPr bwMode="auto">
          <a:xfrm>
            <a:off x="285750" y="1785938"/>
            <a:ext cx="8467725" cy="4308475"/>
          </a:xfrm>
          <a:prstGeom prst="rect">
            <a:avLst/>
          </a:prstGeom>
          <a:noFill/>
          <a:ln w="9525">
            <a:noFill/>
            <a:miter lim="800000"/>
            <a:headEnd/>
            <a:tailEnd/>
          </a:ln>
        </p:spPr>
        <p:txBody>
          <a:bodyPr>
            <a:spAutoFit/>
          </a:bodyPr>
          <a:lstStyle/>
          <a:p>
            <a:pPr marL="344488" indent="-344488">
              <a:spcBef>
                <a:spcPct val="50000"/>
              </a:spcBef>
              <a:buFontTx/>
              <a:buChar char="•"/>
              <a:defRPr/>
            </a:pPr>
            <a:r>
              <a:rPr lang="de-DE" sz="2000" b="1" dirty="0">
                <a:latin typeface="+mj-lt"/>
                <a:ea typeface="Calibri" pitchFamily="34" charset="0"/>
                <a:cs typeface="Calibri" pitchFamily="34" charset="0"/>
              </a:rPr>
              <a:t>Beispiel – Teil 2:</a:t>
            </a:r>
          </a:p>
          <a:p>
            <a:pPr marL="344488" indent="-344488">
              <a:spcBef>
                <a:spcPct val="50000"/>
              </a:spcBef>
              <a:defRPr/>
            </a:pPr>
            <a:r>
              <a:rPr lang="de-DE" sz="1600" b="1" dirty="0">
                <a:latin typeface="+mj-lt"/>
                <a:ea typeface="Calibri" pitchFamily="34" charset="0"/>
                <a:cs typeface="Calibri" pitchFamily="34" charset="0"/>
              </a:rPr>
              <a:t>INSERT INTO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 VALUES</a:t>
            </a:r>
          </a:p>
          <a:p>
            <a:pPr marL="344488" indent="-344488">
              <a:defRPr/>
            </a:pPr>
            <a:r>
              <a:rPr lang="de-DE" sz="1600" b="1" dirty="0">
                <a:latin typeface="+mj-lt"/>
                <a:ea typeface="Calibri" pitchFamily="34" charset="0"/>
                <a:cs typeface="Calibri" pitchFamily="34" charset="0"/>
              </a:rPr>
              <a:t>		('NT 1 AG', </a:t>
            </a:r>
            <a:r>
              <a:rPr lang="de-DE" sz="1600" b="1" dirty="0" err="1">
                <a:latin typeface="+mj-lt"/>
                <a:ea typeface="Calibri" pitchFamily="34" charset="0"/>
                <a:cs typeface="Calibri" pitchFamily="34" charset="0"/>
              </a:rPr>
              <a:t>adr_t</a:t>
            </a:r>
            <a:r>
              <a:rPr lang="de-DE" sz="1600" b="1" dirty="0">
                <a:latin typeface="+mj-lt"/>
                <a:ea typeface="Calibri" pitchFamily="34" charset="0"/>
                <a:cs typeface="Calibri" pitchFamily="34" charset="0"/>
              </a:rPr>
              <a:t>('Weg', '156', 51643, 'GM'), </a:t>
            </a:r>
          </a:p>
          <a:p>
            <a:pPr marL="344488" indent="-344488">
              <a:defRPr/>
            </a:pPr>
            <a:r>
              <a:rPr lang="de-DE" sz="1600" b="1" dirty="0">
                <a:solidFill>
                  <a:srgbClr val="0000CC"/>
                </a:solidFill>
                <a:latin typeface="+mj-lt"/>
                <a:ea typeface="Calibri" pitchFamily="34" charset="0"/>
                <a:cs typeface="Calibri" pitchFamily="34" charset="0"/>
              </a:rPr>
              <a:t>		</a:t>
            </a:r>
            <a:r>
              <a:rPr lang="de-DE" sz="1600" b="1" dirty="0" err="1">
                <a:solidFill>
                  <a:srgbClr val="0000CC"/>
                </a:solidFill>
                <a:latin typeface="+mj-lt"/>
                <a:ea typeface="Calibri" pitchFamily="34" charset="0"/>
                <a:cs typeface="Calibri" pitchFamily="34" charset="0"/>
              </a:rPr>
              <a:t>anspr_nttyp</a:t>
            </a:r>
            <a:r>
              <a:rPr lang="de-DE" sz="1600" b="1" dirty="0">
                <a:latin typeface="+mj-lt"/>
                <a:ea typeface="Calibri" pitchFamily="34" charset="0"/>
                <a:cs typeface="Calibri" pitchFamily="34" charset="0"/>
              </a:rPr>
              <a:t>(</a:t>
            </a:r>
            <a:r>
              <a:rPr lang="de-DE" sz="1600" b="1" dirty="0">
                <a:solidFill>
                  <a:srgbClr val="0000CC"/>
                </a:solidFill>
                <a:latin typeface="+mj-lt"/>
                <a:ea typeface="Calibri" pitchFamily="34" charset="0"/>
                <a:cs typeface="Calibri" pitchFamily="34" charset="0"/>
              </a:rPr>
              <a:t>ansp_typ2 </a:t>
            </a:r>
            <a:r>
              <a:rPr lang="de-DE" sz="1600" b="1" dirty="0">
                <a:latin typeface="+mj-lt"/>
                <a:ea typeface="Calibri" pitchFamily="34" charset="0"/>
                <a:cs typeface="Calibri" pitchFamily="34" charset="0"/>
              </a:rPr>
              <a:t>('Müller',  'Edda',  '02261/6789-123'), </a:t>
            </a:r>
          </a:p>
          <a:p>
            <a:pPr marL="344488" indent="-344488">
              <a:defRPr/>
            </a:pPr>
            <a:r>
              <a:rPr lang="de-DE" sz="1600" b="1" dirty="0">
                <a:latin typeface="+mj-lt"/>
                <a:ea typeface="Calibri" pitchFamily="34" charset="0"/>
                <a:cs typeface="Calibri" pitchFamily="34" charset="0"/>
              </a:rPr>
              <a:t>   		 	     </a:t>
            </a:r>
            <a:r>
              <a:rPr lang="de-DE" sz="1600" b="1" dirty="0">
                <a:solidFill>
                  <a:srgbClr val="0000CC"/>
                </a:solidFill>
                <a:latin typeface="+mj-lt"/>
                <a:ea typeface="Calibri" pitchFamily="34" charset="0"/>
                <a:cs typeface="Calibri" pitchFamily="34" charset="0"/>
              </a:rPr>
              <a:t>ansp_typ2</a:t>
            </a:r>
            <a:r>
              <a:rPr lang="de-DE" sz="1600" b="1" dirty="0">
                <a:latin typeface="+mj-lt"/>
                <a:ea typeface="Calibri" pitchFamily="34" charset="0"/>
                <a:cs typeface="Calibri" pitchFamily="34" charset="0"/>
              </a:rPr>
              <a:t> ('Michler', 'Erwin', '02261/6679-544'))); </a:t>
            </a:r>
          </a:p>
          <a:p>
            <a:pPr marL="344488" indent="-344488">
              <a:defRPr/>
            </a:pPr>
            <a:endParaRPr lang="de-DE" sz="1600" b="1" dirty="0">
              <a:latin typeface="+mj-lt"/>
              <a:ea typeface="Calibri" pitchFamily="34" charset="0"/>
              <a:cs typeface="Calibri" pitchFamily="34" charset="0"/>
            </a:endParaRPr>
          </a:p>
          <a:p>
            <a:pPr marL="344488" indent="-344488">
              <a:defRPr/>
            </a:pPr>
            <a:r>
              <a:rPr lang="de-DE" sz="1600" b="1" dirty="0">
                <a:latin typeface="+mj-lt"/>
                <a:ea typeface="Calibri" pitchFamily="34" charset="0"/>
                <a:cs typeface="Calibri" pitchFamily="34" charset="0"/>
              </a:rPr>
              <a:t>INSERT INTO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 VALUES</a:t>
            </a:r>
          </a:p>
          <a:p>
            <a:pPr marL="344488" indent="-344488">
              <a:defRPr/>
            </a:pPr>
            <a:r>
              <a:rPr lang="de-DE" sz="1600" b="1" dirty="0">
                <a:latin typeface="+mj-lt"/>
                <a:ea typeface="Calibri" pitchFamily="34" charset="0"/>
                <a:cs typeface="Calibri" pitchFamily="34" charset="0"/>
              </a:rPr>
              <a:t>		('NT 2 GmbH', </a:t>
            </a:r>
            <a:r>
              <a:rPr lang="de-DE" sz="1600" b="1" dirty="0" err="1">
                <a:latin typeface="+mj-lt"/>
                <a:ea typeface="Calibri" pitchFamily="34" charset="0"/>
                <a:cs typeface="Calibri" pitchFamily="34" charset="0"/>
              </a:rPr>
              <a:t>adr_t</a:t>
            </a:r>
            <a:r>
              <a:rPr lang="de-DE" sz="1600" b="1" dirty="0">
                <a:latin typeface="+mj-lt"/>
                <a:ea typeface="Calibri" pitchFamily="34" charset="0"/>
                <a:cs typeface="Calibri" pitchFamily="34" charset="0"/>
              </a:rPr>
              <a:t>('Str', '6a', 51643, 'GM'), </a:t>
            </a:r>
          </a:p>
          <a:p>
            <a:pPr marL="344488" indent="-344488">
              <a:defRPr/>
            </a:pPr>
            <a:r>
              <a:rPr lang="de-DE" sz="1600" b="1" dirty="0">
                <a:solidFill>
                  <a:srgbClr val="0000CC"/>
                </a:solidFill>
                <a:latin typeface="+mj-lt"/>
                <a:ea typeface="Calibri" pitchFamily="34" charset="0"/>
                <a:cs typeface="Calibri" pitchFamily="34" charset="0"/>
              </a:rPr>
              <a:t>		</a:t>
            </a:r>
            <a:r>
              <a:rPr lang="de-DE" sz="1600" b="1" dirty="0" err="1">
                <a:solidFill>
                  <a:srgbClr val="0000CC"/>
                </a:solidFill>
                <a:latin typeface="+mj-lt"/>
                <a:ea typeface="Calibri" pitchFamily="34" charset="0"/>
                <a:cs typeface="Calibri" pitchFamily="34" charset="0"/>
              </a:rPr>
              <a:t>anspr_nttyp</a:t>
            </a:r>
            <a:r>
              <a:rPr lang="de-DE" sz="1600" b="1" dirty="0">
                <a:latin typeface="+mj-lt"/>
                <a:ea typeface="Calibri" pitchFamily="34" charset="0"/>
                <a:cs typeface="Calibri" pitchFamily="34" charset="0"/>
              </a:rPr>
              <a:t>(</a:t>
            </a:r>
            <a:r>
              <a:rPr lang="de-DE" sz="1600" b="1" dirty="0">
                <a:solidFill>
                  <a:srgbClr val="0000CC"/>
                </a:solidFill>
                <a:latin typeface="+mj-lt"/>
                <a:ea typeface="Calibri" pitchFamily="34" charset="0"/>
                <a:cs typeface="Calibri" pitchFamily="34" charset="0"/>
              </a:rPr>
              <a:t>ansp_typ2</a:t>
            </a:r>
            <a:r>
              <a:rPr lang="de-DE" sz="1600" b="1" dirty="0">
                <a:latin typeface="+mj-lt"/>
                <a:ea typeface="Calibri" pitchFamily="34" charset="0"/>
                <a:cs typeface="Calibri" pitchFamily="34" charset="0"/>
              </a:rPr>
              <a:t> ('Schmidt', 'Hugo',  '02261/2394-341'), </a:t>
            </a:r>
          </a:p>
          <a:p>
            <a:pPr marL="344488" indent="-344488">
              <a:defRPr/>
            </a:pPr>
            <a:r>
              <a:rPr lang="de-DE" sz="1600" b="1" dirty="0">
                <a:latin typeface="+mj-lt"/>
                <a:ea typeface="Calibri" pitchFamily="34" charset="0"/>
                <a:cs typeface="Calibri" pitchFamily="34" charset="0"/>
              </a:rPr>
              <a:t>   			      </a:t>
            </a:r>
            <a:r>
              <a:rPr lang="de-DE" sz="1600" b="1" dirty="0">
                <a:solidFill>
                  <a:srgbClr val="0000CC"/>
                </a:solidFill>
                <a:latin typeface="+mj-lt"/>
                <a:ea typeface="Calibri" pitchFamily="34" charset="0"/>
                <a:cs typeface="Calibri" pitchFamily="34" charset="0"/>
              </a:rPr>
              <a:t>ansp_typ2 </a:t>
            </a:r>
            <a:r>
              <a:rPr lang="de-DE" sz="1600" b="1" dirty="0">
                <a:latin typeface="+mj-lt"/>
                <a:ea typeface="Calibri" pitchFamily="34" charset="0"/>
                <a:cs typeface="Calibri" pitchFamily="34" charset="0"/>
              </a:rPr>
              <a:t>('Schmitt', 'Hanna', '02261/2912-489'))); </a:t>
            </a:r>
          </a:p>
          <a:p>
            <a:pPr marL="344488" indent="-344488">
              <a:spcBef>
                <a:spcPct val="50000"/>
              </a:spcBef>
              <a:defRPr/>
            </a:pPr>
            <a:r>
              <a:rPr lang="de-DE" sz="1600" b="1" dirty="0">
                <a:latin typeface="+mj-lt"/>
                <a:ea typeface="Calibri" pitchFamily="34" charset="0"/>
                <a:cs typeface="Calibri" pitchFamily="34" charset="0"/>
              </a:rPr>
              <a:t>SELECT * FROM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a:t>
            </a:r>
          </a:p>
          <a:p>
            <a:pPr marL="344488" indent="-344488">
              <a:spcBef>
                <a:spcPct val="50000"/>
              </a:spcBef>
              <a:defRPr/>
            </a:pPr>
            <a:r>
              <a:rPr lang="de-DE" sz="1600" b="1" dirty="0">
                <a:latin typeface="+mj-lt"/>
                <a:ea typeface="Calibri" pitchFamily="34" charset="0"/>
                <a:cs typeface="Calibri" pitchFamily="34" charset="0"/>
              </a:rPr>
              <a:t>SELECT </a:t>
            </a:r>
            <a:r>
              <a:rPr lang="de-DE" sz="1600" b="1" dirty="0" err="1">
                <a:latin typeface="+mj-lt"/>
                <a:ea typeface="Calibri" pitchFamily="34" charset="0"/>
                <a:cs typeface="Calibri" pitchFamily="34" charset="0"/>
              </a:rPr>
              <a:t>k.firmenname</a:t>
            </a:r>
            <a:r>
              <a:rPr lang="de-DE" sz="1600" b="1" dirty="0">
                <a:latin typeface="+mj-lt"/>
                <a:ea typeface="Calibri" pitchFamily="34" charset="0"/>
                <a:cs typeface="Calibri" pitchFamily="34" charset="0"/>
              </a:rPr>
              <a:t>, </a:t>
            </a:r>
            <a:r>
              <a:rPr lang="de-DE" sz="1600" b="1" dirty="0">
                <a:solidFill>
                  <a:srgbClr val="0000CC"/>
                </a:solidFill>
                <a:latin typeface="+mj-lt"/>
                <a:ea typeface="Calibri" pitchFamily="34" charset="0"/>
                <a:cs typeface="Calibri" pitchFamily="34" charset="0"/>
              </a:rPr>
              <a:t>a.*</a:t>
            </a:r>
            <a:r>
              <a:rPr lang="de-DE" sz="1600" b="1" dirty="0">
                <a:latin typeface="+mj-lt"/>
                <a:ea typeface="Calibri" pitchFamily="34" charset="0"/>
                <a:cs typeface="Calibri" pitchFamily="34" charset="0"/>
              </a:rPr>
              <a:t> </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FROM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 k, </a:t>
            </a:r>
            <a:r>
              <a:rPr lang="de-DE" sz="1600" b="1" dirty="0">
                <a:solidFill>
                  <a:srgbClr val="0000CC"/>
                </a:solidFill>
                <a:latin typeface="+mj-lt"/>
                <a:ea typeface="Calibri" pitchFamily="34" charset="0"/>
                <a:cs typeface="Calibri" pitchFamily="34" charset="0"/>
              </a:rPr>
              <a:t>TABLE (</a:t>
            </a:r>
            <a:r>
              <a:rPr lang="de-DE" sz="1600" b="1" dirty="0" err="1">
                <a:solidFill>
                  <a:srgbClr val="0000CC"/>
                </a:solidFill>
                <a:latin typeface="+mj-lt"/>
                <a:ea typeface="Calibri" pitchFamily="34" charset="0"/>
                <a:cs typeface="Calibri" pitchFamily="34" charset="0"/>
              </a:rPr>
              <a:t>k.ansppartner</a:t>
            </a:r>
            <a:r>
              <a:rPr lang="de-DE" sz="1600" b="1" dirty="0">
                <a:solidFill>
                  <a:srgbClr val="0000CC"/>
                </a:solidFill>
                <a:latin typeface="+mj-lt"/>
                <a:ea typeface="Calibri" pitchFamily="34" charset="0"/>
                <a:cs typeface="Calibri" pitchFamily="34" charset="0"/>
              </a:rPr>
              <a:t>) a</a:t>
            </a:r>
            <a:r>
              <a:rPr lang="de-DE" sz="1600" b="1" dirty="0">
                <a:latin typeface="+mj-lt"/>
                <a:ea typeface="Calibri" pitchFamily="34" charset="0"/>
                <a:cs typeface="Calibri" pitchFamily="34" charset="0"/>
              </a:rPr>
              <a:t>;</a:t>
            </a:r>
          </a:p>
          <a:p>
            <a:pPr marL="344488" indent="-344488">
              <a:spcBef>
                <a:spcPct val="50000"/>
              </a:spcBef>
              <a:defRPr/>
            </a:pPr>
            <a:r>
              <a:rPr lang="de-DE" sz="1600" b="1" dirty="0">
                <a:latin typeface="+mj-lt"/>
                <a:ea typeface="Calibri" pitchFamily="34" charset="0"/>
                <a:cs typeface="Calibri" pitchFamily="34" charset="0"/>
              </a:rPr>
              <a:t>SELECT </a:t>
            </a:r>
            <a:r>
              <a:rPr lang="de-DE" sz="1600" b="1" dirty="0" err="1">
                <a:latin typeface="+mj-lt"/>
                <a:ea typeface="Calibri" pitchFamily="34" charset="0"/>
                <a:cs typeface="Calibri" pitchFamily="34" charset="0"/>
              </a:rPr>
              <a:t>k.firmenname</a:t>
            </a:r>
            <a:r>
              <a:rPr lang="de-DE" sz="1600" b="1" dirty="0">
                <a:latin typeface="+mj-lt"/>
                <a:ea typeface="Calibri" pitchFamily="34" charset="0"/>
                <a:cs typeface="Calibri" pitchFamily="34" charset="0"/>
              </a:rPr>
              <a:t>, </a:t>
            </a:r>
            <a:r>
              <a:rPr lang="de-DE" sz="1600" b="1" dirty="0">
                <a:solidFill>
                  <a:srgbClr val="0000CC"/>
                </a:solidFill>
                <a:latin typeface="+mj-lt"/>
                <a:ea typeface="Calibri" pitchFamily="34" charset="0"/>
                <a:cs typeface="Calibri" pitchFamily="34" charset="0"/>
              </a:rPr>
              <a:t>CURSOR (SELECT * FROM TABLE (</a:t>
            </a:r>
            <a:r>
              <a:rPr lang="de-DE" sz="1600" b="1" dirty="0" err="1">
                <a:solidFill>
                  <a:srgbClr val="0000CC"/>
                </a:solidFill>
                <a:latin typeface="+mj-lt"/>
                <a:ea typeface="Calibri" pitchFamily="34" charset="0"/>
                <a:cs typeface="Calibri" pitchFamily="34" charset="0"/>
              </a:rPr>
              <a:t>k.ansppartner</a:t>
            </a:r>
            <a:r>
              <a:rPr lang="de-DE" sz="1600" b="1" dirty="0">
                <a:solidFill>
                  <a:srgbClr val="0000CC"/>
                </a:solidFill>
                <a:latin typeface="+mj-lt"/>
                <a:ea typeface="Calibri" pitchFamily="34" charset="0"/>
                <a:cs typeface="Calibri" pitchFamily="34" charset="0"/>
              </a:rPr>
              <a:t>))</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 FROM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 k;</a:t>
            </a:r>
          </a:p>
        </p:txBody>
      </p:sp>
      <p:sp>
        <p:nvSpPr>
          <p:cNvPr id="218118" name="AutoShape 6"/>
          <p:cNvSpPr>
            <a:spLocks/>
          </p:cNvSpPr>
          <p:nvPr/>
        </p:nvSpPr>
        <p:spPr bwMode="auto">
          <a:xfrm>
            <a:off x="5643563" y="1928813"/>
            <a:ext cx="1946275" cy="530225"/>
          </a:xfrm>
          <a:prstGeom prst="accentCallout2">
            <a:avLst>
              <a:gd name="adj1" fmla="val 17394"/>
              <a:gd name="adj2" fmla="val -3134"/>
              <a:gd name="adj3" fmla="val 17394"/>
              <a:gd name="adj4" fmla="val -50097"/>
              <a:gd name="adj5" fmla="val 207245"/>
              <a:gd name="adj6" fmla="val -121556"/>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Konstruktormethoden analog zu Objekttypen</a:t>
            </a:r>
          </a:p>
        </p:txBody>
      </p:sp>
      <p:sp>
        <p:nvSpPr>
          <p:cNvPr id="218119" name="AutoShape 7"/>
          <p:cNvSpPr>
            <a:spLocks/>
          </p:cNvSpPr>
          <p:nvPr/>
        </p:nvSpPr>
        <p:spPr bwMode="auto">
          <a:xfrm>
            <a:off x="5553075" y="4665663"/>
            <a:ext cx="3241675" cy="511175"/>
          </a:xfrm>
          <a:prstGeom prst="accentCallout2">
            <a:avLst>
              <a:gd name="adj1" fmla="val 17866"/>
              <a:gd name="adj2" fmla="val -2352"/>
              <a:gd name="adj3" fmla="val 17866"/>
              <a:gd name="adj4" fmla="val -22333"/>
              <a:gd name="adj5" fmla="val 83625"/>
              <a:gd name="adj6" fmla="val -52741"/>
            </a:avLst>
          </a:prstGeom>
          <a:solidFill>
            <a:srgbClr val="FF0000"/>
          </a:solidFill>
          <a:ln w="9525">
            <a:solidFill>
              <a:schemeClr val="tx1"/>
            </a:solidFill>
            <a:miter lim="800000"/>
            <a:headEnd/>
            <a:tailEnd/>
          </a:ln>
        </p:spPr>
        <p:txBody>
          <a:bodyPr lIns="0"/>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latin typeface="Calibri" panose="020F0502020204030204" pitchFamily="34" charset="0"/>
                <a:ea typeface="Calibri" panose="020F0502020204030204" pitchFamily="34" charset="0"/>
                <a:cs typeface="Calibri" panose="020F0502020204030204" pitchFamily="34" charset="0"/>
              </a:rPr>
              <a:t>“nested“ + “unnested“ Queries </a:t>
            </a:r>
          </a:p>
          <a:p>
            <a:r>
              <a:rPr lang="de-DE" altLang="de-DE" sz="1400">
                <a:latin typeface="Calibri" panose="020F0502020204030204" pitchFamily="34" charset="0"/>
                <a:ea typeface="Calibri" panose="020F0502020204030204" pitchFamily="34" charset="0"/>
                <a:cs typeface="Calibri" panose="020F0502020204030204" pitchFamily="34" charset="0"/>
              </a:rPr>
              <a:t>analog zu VARRAYs</a:t>
            </a:r>
          </a:p>
        </p:txBody>
      </p:sp>
      <p:sp>
        <p:nvSpPr>
          <p:cNvPr id="6" name="Titel 5"/>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NESTED TABLE</a:t>
            </a:r>
            <a:endParaRPr lang="de-CH"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8"/>
                                        </p:tgtEl>
                                        <p:attrNameLst>
                                          <p:attrName>style.visibility</p:attrName>
                                        </p:attrNameLst>
                                      </p:cBhvr>
                                      <p:to>
                                        <p:strVal val="visible"/>
                                      </p:to>
                                    </p:set>
                                    <p:animEffect transition="in" filter="wipe(left)">
                                      <p:cBhvr>
                                        <p:cTn id="7" dur="500"/>
                                        <p:tgtEl>
                                          <p:spTgt spid="2181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119"/>
                                        </p:tgtEl>
                                        <p:attrNameLst>
                                          <p:attrName>style.visibility</p:attrName>
                                        </p:attrNameLst>
                                      </p:cBhvr>
                                      <p:to>
                                        <p:strVal val="visible"/>
                                      </p:to>
                                    </p:set>
                                    <p:animEffect transition="in" filter="wipe(left)">
                                      <p:cBhvr>
                                        <p:cTn id="12" dur="500"/>
                                        <p:tgtEl>
                                          <p:spTgt spid="218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8" grpId="0" animBg="1"/>
      <p:bldP spid="218119"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ChangeArrowheads="1"/>
          </p:cNvSpPr>
          <p:nvPr/>
        </p:nvSpPr>
        <p:spPr bwMode="auto">
          <a:xfrm>
            <a:off x="357188" y="1785938"/>
            <a:ext cx="8178800" cy="4645025"/>
          </a:xfrm>
          <a:prstGeom prst="rect">
            <a:avLst/>
          </a:prstGeom>
          <a:noFill/>
          <a:ln w="9525">
            <a:noFill/>
            <a:miter lim="800000"/>
            <a:headEnd/>
            <a:tailEnd/>
          </a:ln>
        </p:spPr>
        <p:txBody>
          <a:bodyPr>
            <a:spAutoFit/>
          </a:bodyPr>
          <a:lstStyle/>
          <a:p>
            <a:pPr marL="344488" indent="-344488">
              <a:lnSpc>
                <a:spcPct val="80000"/>
              </a:lnSpc>
              <a:spcBef>
                <a:spcPct val="20000"/>
              </a:spcBef>
              <a:defRPr/>
            </a:pPr>
            <a:r>
              <a:rPr lang="de-DE" sz="2000" b="1" dirty="0">
                <a:latin typeface="+mj-lt"/>
                <a:ea typeface="Calibri" pitchFamily="34" charset="0"/>
                <a:cs typeface="Calibri" pitchFamily="34" charset="0"/>
              </a:rPr>
              <a:t>Beispiel – Teil 3:</a:t>
            </a:r>
          </a:p>
          <a:p>
            <a:pPr marL="344488" indent="-344488">
              <a:lnSpc>
                <a:spcPct val="80000"/>
              </a:lnSpc>
              <a:spcBef>
                <a:spcPct val="20000"/>
              </a:spcBef>
              <a:defRPr/>
            </a:pPr>
            <a:endParaRPr lang="de-DE" sz="2000" b="1" dirty="0">
              <a:latin typeface="+mj-lt"/>
              <a:ea typeface="Calibri" pitchFamily="34" charset="0"/>
              <a:cs typeface="Calibri" pitchFamily="34" charset="0"/>
            </a:endParaRPr>
          </a:p>
          <a:p>
            <a:pPr marL="344488" indent="-344488">
              <a:lnSpc>
                <a:spcPct val="80000"/>
              </a:lnSpc>
              <a:spcBef>
                <a:spcPct val="50000"/>
              </a:spcBef>
              <a:defRPr/>
            </a:pPr>
            <a:r>
              <a:rPr lang="de-DE" sz="1600" b="1" dirty="0">
                <a:latin typeface="+mj-lt"/>
                <a:ea typeface="Calibri" pitchFamily="34" charset="0"/>
                <a:cs typeface="Calibri" pitchFamily="34" charset="0"/>
              </a:rPr>
              <a:t>-- </a:t>
            </a:r>
            <a:r>
              <a:rPr lang="de-DE" sz="1600" b="1" dirty="0" err="1">
                <a:latin typeface="+mj-lt"/>
                <a:ea typeface="Calibri" pitchFamily="34" charset="0"/>
                <a:cs typeface="Calibri" pitchFamily="34" charset="0"/>
              </a:rPr>
              <a:t>nested</a:t>
            </a:r>
            <a:r>
              <a:rPr lang="de-DE" sz="1600" b="1" dirty="0">
                <a:latin typeface="+mj-lt"/>
                <a:ea typeface="Calibri" pitchFamily="34" charset="0"/>
                <a:cs typeface="Calibri" pitchFamily="34" charset="0"/>
              </a:rPr>
              <a:t> Datensatz ändern </a:t>
            </a:r>
          </a:p>
          <a:p>
            <a:pPr marL="344488" indent="-344488">
              <a:lnSpc>
                <a:spcPct val="80000"/>
              </a:lnSpc>
              <a:spcBef>
                <a:spcPct val="50000"/>
              </a:spcBef>
              <a:defRPr/>
            </a:pPr>
            <a:r>
              <a:rPr lang="de-DE" sz="1600" b="1" dirty="0">
                <a:latin typeface="+mj-lt"/>
                <a:ea typeface="Calibri" pitchFamily="34" charset="0"/>
                <a:cs typeface="Calibri" pitchFamily="34" charset="0"/>
              </a:rPr>
              <a:t>UPDATE </a:t>
            </a:r>
            <a:r>
              <a:rPr lang="de-DE" sz="1600" b="1" dirty="0">
                <a:solidFill>
                  <a:srgbClr val="0000CC"/>
                </a:solidFill>
                <a:latin typeface="+mj-lt"/>
                <a:ea typeface="Calibri" pitchFamily="34" charset="0"/>
                <a:cs typeface="Calibri" pitchFamily="34" charset="0"/>
              </a:rPr>
              <a:t>TABLE (SELECT </a:t>
            </a:r>
            <a:r>
              <a:rPr lang="de-DE" sz="1600" b="1" dirty="0" err="1">
                <a:solidFill>
                  <a:srgbClr val="0000CC"/>
                </a:solidFill>
                <a:latin typeface="+mj-lt"/>
                <a:ea typeface="Calibri" pitchFamily="34" charset="0"/>
                <a:cs typeface="Calibri" pitchFamily="34" charset="0"/>
              </a:rPr>
              <a:t>ansppartner</a:t>
            </a:r>
            <a:r>
              <a:rPr lang="de-DE" sz="1600" b="1" dirty="0">
                <a:solidFill>
                  <a:srgbClr val="0000CC"/>
                </a:solidFill>
                <a:latin typeface="+mj-lt"/>
                <a:ea typeface="Calibri" pitchFamily="34" charset="0"/>
                <a:cs typeface="Calibri" pitchFamily="34" charset="0"/>
              </a:rPr>
              <a:t> FROM </a:t>
            </a:r>
            <a:r>
              <a:rPr lang="de-DE" sz="1600" b="1" dirty="0" err="1">
                <a:solidFill>
                  <a:srgbClr val="0000CC"/>
                </a:solidFill>
                <a:latin typeface="+mj-lt"/>
                <a:ea typeface="Calibri" pitchFamily="34" charset="0"/>
                <a:cs typeface="Calibri" pitchFamily="34" charset="0"/>
              </a:rPr>
              <a:t>kunden_nt</a:t>
            </a:r>
            <a:r>
              <a:rPr lang="de-DE" sz="1600" b="1" dirty="0">
                <a:solidFill>
                  <a:srgbClr val="0000CC"/>
                </a:solidFill>
                <a:latin typeface="+mj-lt"/>
                <a:ea typeface="Calibri" pitchFamily="34" charset="0"/>
                <a:cs typeface="Calibri" pitchFamily="34" charset="0"/>
              </a:rPr>
              <a:t> k </a:t>
            </a:r>
            <a:br>
              <a:rPr lang="de-DE" sz="1600" b="1" dirty="0">
                <a:solidFill>
                  <a:srgbClr val="0000CC"/>
                </a:solidFill>
                <a:latin typeface="+mj-lt"/>
                <a:ea typeface="Calibri" pitchFamily="34" charset="0"/>
                <a:cs typeface="Calibri" pitchFamily="34" charset="0"/>
              </a:rPr>
            </a:br>
            <a:r>
              <a:rPr lang="de-DE" sz="1600" b="1" dirty="0">
                <a:solidFill>
                  <a:srgbClr val="0000CC"/>
                </a:solidFill>
                <a:latin typeface="+mj-lt"/>
                <a:ea typeface="Calibri" pitchFamily="34" charset="0"/>
                <a:cs typeface="Calibri" pitchFamily="34" charset="0"/>
              </a:rPr>
              <a:t>	            WHERE </a:t>
            </a:r>
            <a:r>
              <a:rPr lang="de-DE" sz="1600" b="1" dirty="0" err="1">
                <a:solidFill>
                  <a:srgbClr val="0000CC"/>
                </a:solidFill>
                <a:latin typeface="+mj-lt"/>
                <a:ea typeface="Calibri" pitchFamily="34" charset="0"/>
                <a:cs typeface="Calibri" pitchFamily="34" charset="0"/>
              </a:rPr>
              <a:t>k.firmenname</a:t>
            </a:r>
            <a:r>
              <a:rPr lang="de-DE" sz="1600" b="1" dirty="0">
                <a:solidFill>
                  <a:srgbClr val="0000CC"/>
                </a:solidFill>
                <a:latin typeface="+mj-lt"/>
                <a:ea typeface="Calibri" pitchFamily="34" charset="0"/>
                <a:cs typeface="Calibri" pitchFamily="34" charset="0"/>
              </a:rPr>
              <a:t> = 'NT 1 AG') a</a:t>
            </a:r>
            <a:r>
              <a:rPr lang="de-DE" sz="1600" b="1" dirty="0">
                <a:latin typeface="+mj-lt"/>
                <a:ea typeface="Calibri" pitchFamily="34" charset="0"/>
                <a:cs typeface="Calibri" pitchFamily="34" charset="0"/>
              </a:rPr>
              <a:t> </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SET 	      </a:t>
            </a:r>
            <a:r>
              <a:rPr lang="de-DE" sz="1600" b="1" dirty="0" err="1">
                <a:solidFill>
                  <a:srgbClr val="0000CC"/>
                </a:solidFill>
                <a:latin typeface="+mj-lt"/>
                <a:ea typeface="Calibri" pitchFamily="34" charset="0"/>
                <a:cs typeface="Calibri" pitchFamily="34" charset="0"/>
              </a:rPr>
              <a:t>a</a:t>
            </a:r>
            <a:r>
              <a:rPr lang="de-DE" sz="1600" b="1" dirty="0" err="1">
                <a:latin typeface="+mj-lt"/>
                <a:ea typeface="Calibri" pitchFamily="34" charset="0"/>
                <a:cs typeface="Calibri" pitchFamily="34" charset="0"/>
              </a:rPr>
              <a:t>.vorname</a:t>
            </a:r>
            <a:r>
              <a:rPr lang="de-DE" sz="1600" b="1" dirty="0">
                <a:latin typeface="+mj-lt"/>
                <a:ea typeface="Calibri" pitchFamily="34" charset="0"/>
                <a:cs typeface="Calibri" pitchFamily="34" charset="0"/>
              </a:rPr>
              <a:t> = 'Nigel' </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WHERE  </a:t>
            </a:r>
            <a:r>
              <a:rPr lang="de-DE" sz="1600" b="1" dirty="0" err="1">
                <a:solidFill>
                  <a:srgbClr val="0000CC"/>
                </a:solidFill>
                <a:latin typeface="+mj-lt"/>
                <a:ea typeface="Calibri" pitchFamily="34" charset="0"/>
                <a:cs typeface="Calibri" pitchFamily="34" charset="0"/>
              </a:rPr>
              <a:t>a</a:t>
            </a:r>
            <a:r>
              <a:rPr lang="de-DE" sz="1600" b="1" dirty="0" err="1">
                <a:latin typeface="+mj-lt"/>
                <a:ea typeface="Calibri" pitchFamily="34" charset="0"/>
                <a:cs typeface="Calibri" pitchFamily="34" charset="0"/>
              </a:rPr>
              <a:t>.nachname</a:t>
            </a:r>
            <a:r>
              <a:rPr lang="de-DE" sz="1600" b="1" dirty="0">
                <a:latin typeface="+mj-lt"/>
                <a:ea typeface="Calibri" pitchFamily="34" charset="0"/>
                <a:cs typeface="Calibri" pitchFamily="34" charset="0"/>
              </a:rPr>
              <a:t> = 'Michler'; </a:t>
            </a:r>
          </a:p>
          <a:p>
            <a:pPr marL="344488" indent="-344488">
              <a:lnSpc>
                <a:spcPct val="80000"/>
              </a:lnSpc>
              <a:defRPr/>
            </a:pPr>
            <a:endParaRPr lang="de-DE" sz="1600" b="1" dirty="0">
              <a:latin typeface="+mj-lt"/>
              <a:ea typeface="Calibri" pitchFamily="34" charset="0"/>
              <a:cs typeface="Calibri" pitchFamily="34" charset="0"/>
            </a:endParaRPr>
          </a:p>
          <a:p>
            <a:pPr marL="344488" indent="-344488">
              <a:lnSpc>
                <a:spcPct val="80000"/>
              </a:lnSpc>
              <a:defRPr/>
            </a:pPr>
            <a:r>
              <a:rPr lang="de-DE" sz="1600" b="1" dirty="0">
                <a:latin typeface="+mj-lt"/>
                <a:ea typeface="Calibri" pitchFamily="34" charset="0"/>
                <a:cs typeface="Calibri" pitchFamily="34" charset="0"/>
              </a:rPr>
              <a:t>-- einen </a:t>
            </a:r>
            <a:r>
              <a:rPr lang="de-DE" sz="1600" b="1" dirty="0" err="1">
                <a:latin typeface="+mj-lt"/>
                <a:ea typeface="Calibri" pitchFamily="34" charset="0"/>
                <a:cs typeface="Calibri" pitchFamily="34" charset="0"/>
              </a:rPr>
              <a:t>nested</a:t>
            </a:r>
            <a:r>
              <a:rPr lang="de-DE" sz="1600" b="1" dirty="0">
                <a:latin typeface="+mj-lt"/>
                <a:ea typeface="Calibri" pitchFamily="34" charset="0"/>
                <a:cs typeface="Calibri" pitchFamily="34" charset="0"/>
              </a:rPr>
              <a:t> Datensatz ändern und einen neuen </a:t>
            </a:r>
            <a:r>
              <a:rPr lang="de-DE" sz="1600" b="1" dirty="0" err="1">
                <a:latin typeface="+mj-lt"/>
                <a:ea typeface="Calibri" pitchFamily="34" charset="0"/>
                <a:cs typeface="Calibri" pitchFamily="34" charset="0"/>
              </a:rPr>
              <a:t>nested</a:t>
            </a:r>
            <a:r>
              <a:rPr lang="de-DE" sz="1600" b="1" dirty="0">
                <a:latin typeface="+mj-lt"/>
                <a:ea typeface="Calibri" pitchFamily="34" charset="0"/>
                <a:cs typeface="Calibri" pitchFamily="34" charset="0"/>
              </a:rPr>
              <a:t> DS einfügen</a:t>
            </a:r>
          </a:p>
          <a:p>
            <a:pPr marL="344488" indent="-344488">
              <a:lnSpc>
                <a:spcPct val="80000"/>
              </a:lnSpc>
              <a:defRPr/>
            </a:pPr>
            <a:endParaRPr lang="de-DE" sz="1600" b="1" dirty="0">
              <a:latin typeface="+mj-lt"/>
              <a:ea typeface="Calibri" pitchFamily="34" charset="0"/>
              <a:cs typeface="Calibri" pitchFamily="34" charset="0"/>
            </a:endParaRPr>
          </a:p>
          <a:p>
            <a:pPr marL="344488" indent="-344488">
              <a:lnSpc>
                <a:spcPct val="80000"/>
              </a:lnSpc>
              <a:defRPr/>
            </a:pPr>
            <a:r>
              <a:rPr lang="de-DE" sz="1600" b="1" dirty="0">
                <a:latin typeface="+mj-lt"/>
                <a:ea typeface="Calibri" pitchFamily="34" charset="0"/>
                <a:cs typeface="Calibri" pitchFamily="34" charset="0"/>
              </a:rPr>
              <a:t>UPDATE </a:t>
            </a:r>
            <a:r>
              <a:rPr lang="de-DE" sz="1600" b="1" dirty="0" err="1">
                <a:latin typeface="+mj-lt"/>
                <a:ea typeface="Calibri" pitchFamily="34" charset="0"/>
                <a:cs typeface="Calibri" pitchFamily="34" charset="0"/>
              </a:rPr>
              <a:t>kunden_nt</a:t>
            </a:r>
            <a:r>
              <a:rPr lang="de-DE" sz="1600" b="1" dirty="0">
                <a:latin typeface="+mj-lt"/>
                <a:ea typeface="Calibri" pitchFamily="34" charset="0"/>
                <a:cs typeface="Calibri" pitchFamily="34" charset="0"/>
              </a:rPr>
              <a:t> SET </a:t>
            </a:r>
            <a:r>
              <a:rPr lang="de-DE" sz="1600" b="1" dirty="0" err="1">
                <a:solidFill>
                  <a:srgbClr val="0000CC"/>
                </a:solidFill>
                <a:latin typeface="+mj-lt"/>
                <a:ea typeface="Calibri" pitchFamily="34" charset="0"/>
                <a:cs typeface="Calibri" pitchFamily="34" charset="0"/>
              </a:rPr>
              <a:t>ansppartner</a:t>
            </a:r>
            <a:r>
              <a:rPr lang="de-DE" sz="1600" b="1" dirty="0">
                <a:solidFill>
                  <a:srgbClr val="0000CC"/>
                </a:solidFill>
                <a:latin typeface="+mj-lt"/>
                <a:ea typeface="Calibri" pitchFamily="34" charset="0"/>
                <a:cs typeface="Calibri" pitchFamily="34" charset="0"/>
              </a:rPr>
              <a:t> =</a:t>
            </a:r>
            <a:endParaRPr lang="de-DE" sz="1600" b="1" dirty="0">
              <a:latin typeface="+mj-lt"/>
              <a:ea typeface="Calibri" pitchFamily="34" charset="0"/>
              <a:cs typeface="Calibri" pitchFamily="34" charset="0"/>
            </a:endParaRPr>
          </a:p>
          <a:p>
            <a:pPr marL="344488" indent="-344488">
              <a:lnSpc>
                <a:spcPct val="80000"/>
              </a:lnSpc>
              <a:defRPr/>
            </a:pPr>
            <a:r>
              <a:rPr lang="de-DE" sz="1600" b="1" dirty="0">
                <a:solidFill>
                  <a:srgbClr val="0000CC"/>
                </a:solidFill>
                <a:latin typeface="+mj-lt"/>
                <a:ea typeface="Calibri" pitchFamily="34" charset="0"/>
                <a:cs typeface="Calibri" pitchFamily="34" charset="0"/>
              </a:rPr>
              <a:t>		</a:t>
            </a:r>
            <a:r>
              <a:rPr lang="de-DE" sz="1600" b="1" dirty="0" err="1">
                <a:solidFill>
                  <a:srgbClr val="0000CC"/>
                </a:solidFill>
                <a:latin typeface="+mj-lt"/>
                <a:ea typeface="Calibri" pitchFamily="34" charset="0"/>
                <a:cs typeface="Calibri" pitchFamily="34" charset="0"/>
              </a:rPr>
              <a:t>anspr_nttyp</a:t>
            </a:r>
            <a:r>
              <a:rPr lang="de-DE" sz="1600" b="1" dirty="0">
                <a:latin typeface="+mj-lt"/>
                <a:ea typeface="Calibri" pitchFamily="34" charset="0"/>
                <a:cs typeface="Calibri" pitchFamily="34" charset="0"/>
              </a:rPr>
              <a:t>(ansp_typ2 ('Müller',  'Edda',  '02261/6789-123'), </a:t>
            </a:r>
          </a:p>
          <a:p>
            <a:pPr marL="344488" indent="-344488">
              <a:lnSpc>
                <a:spcPct val="80000"/>
              </a:lnSpc>
              <a:defRPr/>
            </a:pPr>
            <a:r>
              <a:rPr lang="de-DE" sz="1600" b="1" dirty="0">
                <a:latin typeface="+mj-lt"/>
                <a:ea typeface="Calibri" pitchFamily="34" charset="0"/>
                <a:cs typeface="Calibri" pitchFamily="34" charset="0"/>
              </a:rPr>
              <a:t> 		 	     ansp_typ2 ('Michler', '</a:t>
            </a:r>
            <a:r>
              <a:rPr lang="de-DE" sz="1600" b="1" dirty="0">
                <a:solidFill>
                  <a:srgbClr val="FF0000"/>
                </a:solidFill>
                <a:latin typeface="+mj-lt"/>
                <a:ea typeface="Calibri" pitchFamily="34" charset="0"/>
                <a:cs typeface="Calibri" pitchFamily="34" charset="0"/>
              </a:rPr>
              <a:t>Esta</a:t>
            </a:r>
            <a:r>
              <a:rPr lang="de-DE" sz="1600" b="1" dirty="0">
                <a:latin typeface="+mj-lt"/>
                <a:ea typeface="Calibri" pitchFamily="34" charset="0"/>
                <a:cs typeface="Calibri" pitchFamily="34" charset="0"/>
              </a:rPr>
              <a:t>', '02261/6679-544'), </a:t>
            </a:r>
          </a:p>
          <a:p>
            <a:pPr marL="344488" indent="-344488">
              <a:lnSpc>
                <a:spcPct val="80000"/>
              </a:lnSpc>
              <a:defRPr/>
            </a:pPr>
            <a:r>
              <a:rPr lang="de-DE" sz="1600" b="1" dirty="0">
                <a:latin typeface="+mj-lt"/>
                <a:ea typeface="Calibri" pitchFamily="34" charset="0"/>
                <a:cs typeface="Calibri" pitchFamily="34" charset="0"/>
              </a:rPr>
              <a:t> 		 	     </a:t>
            </a:r>
            <a:r>
              <a:rPr lang="de-DE" sz="1600" b="1" dirty="0">
                <a:solidFill>
                  <a:srgbClr val="FF0000"/>
                </a:solidFill>
                <a:latin typeface="+mj-lt"/>
                <a:ea typeface="Calibri" pitchFamily="34" charset="0"/>
                <a:cs typeface="Calibri" pitchFamily="34" charset="0"/>
              </a:rPr>
              <a:t>ansp_typ2 ('Meister', 'Ella', '02261/1291-564'</a:t>
            </a:r>
            <a:r>
              <a:rPr lang="de-DE" sz="1600" b="1" dirty="0">
                <a:latin typeface="+mj-lt"/>
                <a:ea typeface="Calibri" pitchFamily="34" charset="0"/>
                <a:cs typeface="Calibri" pitchFamily="34" charset="0"/>
              </a:rPr>
              <a:t>))</a:t>
            </a:r>
            <a:br>
              <a:rPr lang="de-DE" sz="1600" b="1" dirty="0">
                <a:latin typeface="+mj-lt"/>
                <a:ea typeface="Calibri" pitchFamily="34" charset="0"/>
                <a:cs typeface="Calibri" pitchFamily="34" charset="0"/>
              </a:rPr>
            </a:br>
            <a:r>
              <a:rPr lang="de-DE" sz="1600" b="1" dirty="0">
                <a:latin typeface="+mj-lt"/>
                <a:ea typeface="Calibri" pitchFamily="34" charset="0"/>
                <a:cs typeface="Calibri" pitchFamily="34" charset="0"/>
              </a:rPr>
              <a:t>WHERE </a:t>
            </a:r>
            <a:r>
              <a:rPr lang="de-DE" sz="1600" b="1" dirty="0" err="1">
                <a:latin typeface="+mj-lt"/>
                <a:ea typeface="Calibri" pitchFamily="34" charset="0"/>
                <a:cs typeface="Calibri" pitchFamily="34" charset="0"/>
              </a:rPr>
              <a:t>firmenname</a:t>
            </a:r>
            <a:r>
              <a:rPr lang="de-DE" sz="1600" b="1" dirty="0">
                <a:latin typeface="+mj-lt"/>
                <a:ea typeface="Calibri" pitchFamily="34" charset="0"/>
                <a:cs typeface="Calibri" pitchFamily="34" charset="0"/>
              </a:rPr>
              <a:t> = 'NT 1 AG'; </a:t>
            </a:r>
          </a:p>
          <a:p>
            <a:pPr marL="344488" indent="-344488">
              <a:lnSpc>
                <a:spcPct val="80000"/>
              </a:lnSpc>
              <a:defRPr/>
            </a:pPr>
            <a:endParaRPr lang="de-DE" sz="1600" b="1" dirty="0">
              <a:latin typeface="+mj-lt"/>
              <a:ea typeface="Calibri" pitchFamily="34" charset="0"/>
              <a:cs typeface="Calibri" pitchFamily="34" charset="0"/>
            </a:endParaRPr>
          </a:p>
          <a:p>
            <a:pPr marL="344488" indent="-344488">
              <a:lnSpc>
                <a:spcPct val="80000"/>
              </a:lnSpc>
              <a:spcBef>
                <a:spcPct val="50000"/>
              </a:spcBef>
              <a:defRPr/>
            </a:pPr>
            <a:r>
              <a:rPr lang="de-DE" sz="1600" b="1" dirty="0">
                <a:latin typeface="+mj-lt"/>
                <a:ea typeface="Calibri" pitchFamily="34" charset="0"/>
                <a:cs typeface="Calibri" pitchFamily="34" charset="0"/>
              </a:rPr>
              <a:t>-- einen </a:t>
            </a:r>
            <a:r>
              <a:rPr lang="de-DE" sz="1600" b="1" dirty="0" err="1">
                <a:latin typeface="+mj-lt"/>
                <a:ea typeface="Calibri" pitchFamily="34" charset="0"/>
                <a:cs typeface="Calibri" pitchFamily="34" charset="0"/>
              </a:rPr>
              <a:t>nested</a:t>
            </a:r>
            <a:r>
              <a:rPr lang="de-DE" sz="1600" b="1" dirty="0">
                <a:latin typeface="+mj-lt"/>
                <a:ea typeface="Calibri" pitchFamily="34" charset="0"/>
                <a:cs typeface="Calibri" pitchFamily="34" charset="0"/>
              </a:rPr>
              <a:t> Datensatz löschen</a:t>
            </a:r>
          </a:p>
          <a:p>
            <a:pPr marL="344488" indent="-344488">
              <a:lnSpc>
                <a:spcPct val="80000"/>
              </a:lnSpc>
              <a:spcBef>
                <a:spcPct val="50000"/>
              </a:spcBef>
              <a:defRPr/>
            </a:pPr>
            <a:r>
              <a:rPr lang="de-DE" sz="1600" b="1" dirty="0">
                <a:latin typeface="+mj-lt"/>
                <a:ea typeface="Calibri" pitchFamily="34" charset="0"/>
                <a:cs typeface="Calibri" pitchFamily="34" charset="0"/>
              </a:rPr>
              <a:t>DELETE </a:t>
            </a:r>
            <a:r>
              <a:rPr lang="de-DE" sz="1600" b="1" dirty="0">
                <a:solidFill>
                  <a:srgbClr val="0000CC"/>
                </a:solidFill>
                <a:latin typeface="+mj-lt"/>
                <a:ea typeface="Calibri" pitchFamily="34" charset="0"/>
                <a:cs typeface="Calibri" pitchFamily="34" charset="0"/>
              </a:rPr>
              <a:t>TABLE (SELECT </a:t>
            </a:r>
            <a:r>
              <a:rPr lang="de-DE" sz="1600" b="1" dirty="0" err="1">
                <a:solidFill>
                  <a:srgbClr val="0000CC"/>
                </a:solidFill>
                <a:latin typeface="+mj-lt"/>
                <a:ea typeface="Calibri" pitchFamily="34" charset="0"/>
                <a:cs typeface="Calibri" pitchFamily="34" charset="0"/>
              </a:rPr>
              <a:t>ansppartner</a:t>
            </a:r>
            <a:r>
              <a:rPr lang="de-DE" sz="1600" b="1" dirty="0">
                <a:solidFill>
                  <a:srgbClr val="0000CC"/>
                </a:solidFill>
                <a:latin typeface="+mj-lt"/>
                <a:ea typeface="Calibri" pitchFamily="34" charset="0"/>
                <a:cs typeface="Calibri" pitchFamily="34" charset="0"/>
              </a:rPr>
              <a:t> FROM </a:t>
            </a:r>
            <a:r>
              <a:rPr lang="de-DE" sz="1600" b="1" dirty="0" err="1">
                <a:solidFill>
                  <a:srgbClr val="0000CC"/>
                </a:solidFill>
                <a:latin typeface="+mj-lt"/>
                <a:ea typeface="Calibri" pitchFamily="34" charset="0"/>
                <a:cs typeface="Calibri" pitchFamily="34" charset="0"/>
              </a:rPr>
              <a:t>kunden_nt</a:t>
            </a:r>
            <a:r>
              <a:rPr lang="de-DE" sz="1600" b="1" dirty="0">
                <a:solidFill>
                  <a:srgbClr val="0000CC"/>
                </a:solidFill>
                <a:latin typeface="+mj-lt"/>
                <a:ea typeface="Calibri" pitchFamily="34" charset="0"/>
                <a:cs typeface="Calibri" pitchFamily="34" charset="0"/>
              </a:rPr>
              <a:t> k </a:t>
            </a:r>
            <a:br>
              <a:rPr lang="de-DE" sz="1600" b="1" dirty="0">
                <a:solidFill>
                  <a:srgbClr val="0000CC"/>
                </a:solidFill>
                <a:latin typeface="+mj-lt"/>
                <a:ea typeface="Calibri" pitchFamily="34" charset="0"/>
                <a:cs typeface="Calibri" pitchFamily="34" charset="0"/>
              </a:rPr>
            </a:br>
            <a:r>
              <a:rPr lang="de-DE" sz="1600" b="1" dirty="0">
                <a:solidFill>
                  <a:srgbClr val="0000CC"/>
                </a:solidFill>
                <a:latin typeface="+mj-lt"/>
                <a:ea typeface="Calibri" pitchFamily="34" charset="0"/>
                <a:cs typeface="Calibri" pitchFamily="34" charset="0"/>
              </a:rPr>
              <a:t>	            WHERE </a:t>
            </a:r>
            <a:r>
              <a:rPr lang="de-DE" sz="1600" b="1" dirty="0" err="1">
                <a:solidFill>
                  <a:srgbClr val="0000CC"/>
                </a:solidFill>
                <a:latin typeface="+mj-lt"/>
                <a:ea typeface="Calibri" pitchFamily="34" charset="0"/>
                <a:cs typeface="Calibri" pitchFamily="34" charset="0"/>
              </a:rPr>
              <a:t>firmenname</a:t>
            </a:r>
            <a:r>
              <a:rPr lang="de-DE" sz="1600" b="1" dirty="0">
                <a:solidFill>
                  <a:srgbClr val="0000CC"/>
                </a:solidFill>
                <a:latin typeface="+mj-lt"/>
                <a:ea typeface="Calibri" pitchFamily="34" charset="0"/>
                <a:cs typeface="Calibri" pitchFamily="34" charset="0"/>
              </a:rPr>
              <a:t> = 'NT 1 AG') a</a:t>
            </a:r>
            <a:br>
              <a:rPr lang="de-DE" sz="1600" b="1" dirty="0">
                <a:solidFill>
                  <a:srgbClr val="0000CC"/>
                </a:solidFill>
                <a:latin typeface="+mj-lt"/>
                <a:ea typeface="Calibri" pitchFamily="34" charset="0"/>
                <a:cs typeface="Calibri" pitchFamily="34" charset="0"/>
              </a:rPr>
            </a:br>
            <a:r>
              <a:rPr lang="de-DE" sz="1600" b="1" dirty="0">
                <a:latin typeface="+mj-lt"/>
                <a:ea typeface="Calibri" pitchFamily="34" charset="0"/>
                <a:cs typeface="Calibri" pitchFamily="34" charset="0"/>
              </a:rPr>
              <a:t>	WHERE </a:t>
            </a:r>
            <a:r>
              <a:rPr lang="de-DE" sz="1600" b="1" dirty="0" err="1">
                <a:solidFill>
                  <a:srgbClr val="0000CC"/>
                </a:solidFill>
                <a:latin typeface="+mj-lt"/>
                <a:ea typeface="Calibri" pitchFamily="34" charset="0"/>
                <a:cs typeface="Calibri" pitchFamily="34" charset="0"/>
              </a:rPr>
              <a:t>a</a:t>
            </a:r>
            <a:r>
              <a:rPr lang="de-DE" sz="1600" b="1" dirty="0" err="1">
                <a:latin typeface="+mj-lt"/>
                <a:ea typeface="Calibri" pitchFamily="34" charset="0"/>
                <a:cs typeface="Calibri" pitchFamily="34" charset="0"/>
              </a:rPr>
              <a:t>.nachname</a:t>
            </a:r>
            <a:r>
              <a:rPr lang="de-DE" sz="1600" b="1" dirty="0">
                <a:latin typeface="+mj-lt"/>
                <a:ea typeface="Calibri" pitchFamily="34" charset="0"/>
                <a:cs typeface="Calibri" pitchFamily="34" charset="0"/>
              </a:rPr>
              <a:t> = 'Müller';</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NESTED TABLE</a:t>
            </a:r>
            <a:endParaRPr lang="de-CH" dirty="0">
              <a:latin typeface="Calibri" pitchFamily="34" charset="0"/>
              <a:cs typeface="Calibri"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4"/>
          <p:cNvSpPr>
            <a:spLocks noChangeArrowheads="1"/>
          </p:cNvSpPr>
          <p:nvPr/>
        </p:nvSpPr>
        <p:spPr bwMode="auto">
          <a:xfrm>
            <a:off x="357188" y="642938"/>
            <a:ext cx="8286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rgbClr val="0000CC"/>
              </a:solidFill>
              <a:latin typeface="Arial" panose="020B0604020202020204" pitchFamily="34" charset="0"/>
            </a:endParaRPr>
          </a:p>
        </p:txBody>
      </p:sp>
      <p:sp>
        <p:nvSpPr>
          <p:cNvPr id="131075" name="Rectangle 5"/>
          <p:cNvSpPr>
            <a:spLocks noChangeArrowheads="1"/>
          </p:cNvSpPr>
          <p:nvPr/>
        </p:nvSpPr>
        <p:spPr bwMode="auto">
          <a:xfrm>
            <a:off x="285750" y="1928813"/>
            <a:ext cx="8178800" cy="4271962"/>
          </a:xfrm>
          <a:prstGeom prst="rect">
            <a:avLst/>
          </a:prstGeom>
          <a:noFill/>
          <a:ln w="9525">
            <a:noFill/>
            <a:miter lim="800000"/>
            <a:headEnd/>
            <a:tailEnd/>
          </a:ln>
        </p:spPr>
        <p:txBody>
          <a:bodyPr>
            <a:spAutoFit/>
          </a:bodyPr>
          <a:lstStyle/>
          <a:p>
            <a:pPr marL="344488" indent="-344488">
              <a:spcBef>
                <a:spcPct val="50000"/>
              </a:spcBef>
              <a:buFontTx/>
              <a:buChar char="•"/>
              <a:defRPr/>
            </a:pPr>
            <a:r>
              <a:rPr lang="de-DE" sz="2800" dirty="0">
                <a:latin typeface="+mj-lt"/>
                <a:ea typeface="Calibri" pitchFamily="34" charset="0"/>
                <a:cs typeface="Calibri" pitchFamily="34" charset="0"/>
              </a:rPr>
              <a:t>Viele neue Features, die nur zum Teil dem SQL Standard 2003 / 1999 entsprechen</a:t>
            </a:r>
          </a:p>
          <a:p>
            <a:pPr marL="344488" indent="-344488">
              <a:spcBef>
                <a:spcPct val="50000"/>
              </a:spcBef>
              <a:buFontTx/>
              <a:buChar char="•"/>
              <a:defRPr/>
            </a:pPr>
            <a:r>
              <a:rPr lang="de-DE" sz="2800" dirty="0">
                <a:latin typeface="+mj-lt"/>
                <a:ea typeface="Calibri" pitchFamily="34" charset="0"/>
                <a:cs typeface="Calibri" pitchFamily="34" charset="0"/>
              </a:rPr>
              <a:t>Viel Entwicklungspotenzial, viel Änderungen in den nächsten Jahren</a:t>
            </a:r>
          </a:p>
          <a:p>
            <a:pPr marL="344488" indent="-344488">
              <a:spcBef>
                <a:spcPct val="50000"/>
              </a:spcBef>
              <a:buFontTx/>
              <a:buChar char="•"/>
              <a:defRPr/>
            </a:pPr>
            <a:r>
              <a:rPr lang="de-DE" sz="2800" dirty="0">
                <a:latin typeface="+mj-lt"/>
                <a:ea typeface="Calibri" pitchFamily="34" charset="0"/>
                <a:cs typeface="Calibri" pitchFamily="34" charset="0"/>
              </a:rPr>
              <a:t>Vererbung ist neu hinzugekommen</a:t>
            </a:r>
          </a:p>
          <a:p>
            <a:pPr marL="344488" indent="-344488">
              <a:spcBef>
                <a:spcPct val="50000"/>
              </a:spcBef>
              <a:buFontTx/>
              <a:buChar char="•"/>
              <a:defRPr/>
            </a:pPr>
            <a:r>
              <a:rPr lang="de-DE" sz="2800" dirty="0">
                <a:latin typeface="+mj-lt"/>
                <a:ea typeface="Calibri" pitchFamily="34" charset="0"/>
                <a:cs typeface="Calibri" pitchFamily="34" charset="0"/>
              </a:rPr>
              <a:t>Keine objektorientierten Datenbanken in herkömmlichen Sinne</a:t>
            </a:r>
          </a:p>
          <a:p>
            <a:pPr marL="344488" indent="-344488">
              <a:spcBef>
                <a:spcPct val="20000"/>
              </a:spcBef>
              <a:buFontTx/>
              <a:buChar char="•"/>
              <a:defRPr/>
            </a:pPr>
            <a:endParaRPr lang="de-DE" sz="2800" dirty="0">
              <a:latin typeface="+mj-lt"/>
              <a:ea typeface="Calibri" pitchFamily="34" charset="0"/>
              <a:cs typeface="Calibri" pitchFamily="34" charset="0"/>
            </a:endParaRP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latin typeface="Calibri" pitchFamily="34" charset="0"/>
                <a:cs typeface="Calibri" pitchFamily="34" charset="0"/>
              </a:rPr>
              <a:t>Oracle OR-Feature </a:t>
            </a:r>
            <a:br>
              <a:rPr lang="de-DE" b="1" dirty="0">
                <a:latin typeface="Calibri" pitchFamily="34" charset="0"/>
                <a:cs typeface="Calibri" pitchFamily="34" charset="0"/>
              </a:rPr>
            </a:br>
            <a:r>
              <a:rPr lang="de-DE" b="1" dirty="0">
                <a:solidFill>
                  <a:srgbClr val="0000CC"/>
                </a:solidFill>
                <a:latin typeface="Calibri" pitchFamily="34" charset="0"/>
                <a:cs typeface="Calibri" pitchFamily="34" charset="0"/>
              </a:rPr>
              <a:t>Wertung der neuen Features</a:t>
            </a:r>
            <a:endParaRPr lang="de-CH" dirty="0">
              <a:latin typeface="Calibri" pitchFamily="34" charset="0"/>
              <a:cs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06400" y="-26988"/>
            <a:ext cx="8432800" cy="1295401"/>
          </a:xfrm>
        </p:spPr>
        <p:txBody>
          <a:bodyPr/>
          <a:lstStyle/>
          <a:p>
            <a:pPr eaLnBrk="1" hangingPunct="1"/>
            <a:r>
              <a:rPr lang="de-DE" altLang="de-DE"/>
              <a:t>Datenbank 2</a:t>
            </a:r>
          </a:p>
        </p:txBody>
      </p:sp>
      <p:sp>
        <p:nvSpPr>
          <p:cNvPr id="267270" name="Rectangle 6"/>
          <p:cNvSpPr>
            <a:spLocks noGrp="1" noChangeArrowheads="1"/>
          </p:cNvSpPr>
          <p:nvPr>
            <p:ph sz="quarter" idx="1"/>
          </p:nvPr>
        </p:nvSpPr>
        <p:spPr>
          <a:xfrm>
            <a:off x="1143000" y="2514600"/>
            <a:ext cx="7677150" cy="3124200"/>
          </a:xfrm>
        </p:spPr>
        <p:txBody>
          <a:bodyPr>
            <a:normAutofit fontScale="92500" lnSpcReduction="20000"/>
          </a:bodyPr>
          <a:lstStyle/>
          <a:p>
            <a:pPr marL="320040" indent="-320040" eaLnBrk="1" fontAlgn="auto" hangingPunct="1">
              <a:lnSpc>
                <a:spcPct val="90000"/>
              </a:lnSpc>
              <a:spcAft>
                <a:spcPts val="0"/>
              </a:spcAft>
              <a:buFont typeface="Wingdings"/>
              <a:buChar char=""/>
              <a:defRPr/>
            </a:pPr>
            <a:r>
              <a:rPr lang="de-DE" sz="3500" dirty="0">
                <a:cs typeface="Arial" charset="0"/>
              </a:rPr>
              <a:t>Physische Datenorganisation</a:t>
            </a:r>
          </a:p>
          <a:p>
            <a:pPr marL="640080" lvl="1" indent="-274320" eaLnBrk="1" fontAlgn="auto" hangingPunct="1">
              <a:lnSpc>
                <a:spcPct val="90000"/>
              </a:lnSpc>
              <a:spcAft>
                <a:spcPts val="0"/>
              </a:spcAft>
              <a:buFont typeface="Wingdings 2"/>
              <a:buChar char=""/>
              <a:defRPr/>
            </a:pPr>
            <a:r>
              <a:rPr lang="de-DE" sz="3000" dirty="0">
                <a:cs typeface="Arial" charset="0"/>
              </a:rPr>
              <a:t>Speicherstrukturen</a:t>
            </a:r>
          </a:p>
          <a:p>
            <a:pPr marL="640080" lvl="1" indent="-274320" eaLnBrk="1" fontAlgn="auto" hangingPunct="1">
              <a:lnSpc>
                <a:spcPct val="90000"/>
              </a:lnSpc>
              <a:spcAft>
                <a:spcPts val="0"/>
              </a:spcAft>
              <a:buFont typeface="Wingdings 2"/>
              <a:buChar char=""/>
              <a:defRPr/>
            </a:pPr>
            <a:r>
              <a:rPr lang="de-DE" sz="3000" dirty="0">
                <a:cs typeface="Arial" charset="0"/>
              </a:rPr>
              <a:t>Datenblöcke</a:t>
            </a:r>
          </a:p>
          <a:p>
            <a:pPr marL="640080" lvl="1" indent="-274320" eaLnBrk="1" fontAlgn="auto" hangingPunct="1">
              <a:lnSpc>
                <a:spcPct val="90000"/>
              </a:lnSpc>
              <a:spcAft>
                <a:spcPts val="0"/>
              </a:spcAft>
              <a:buFont typeface="Wingdings 2"/>
              <a:buChar char=""/>
              <a:defRPr/>
            </a:pPr>
            <a:r>
              <a:rPr lang="de-DE" sz="3000" dirty="0">
                <a:cs typeface="Arial" charset="0"/>
              </a:rPr>
              <a:t>Indices</a:t>
            </a:r>
          </a:p>
          <a:p>
            <a:pPr marL="640080" lvl="1" indent="-274320" eaLnBrk="1" fontAlgn="auto" hangingPunct="1">
              <a:lnSpc>
                <a:spcPct val="90000"/>
              </a:lnSpc>
              <a:spcAft>
                <a:spcPts val="0"/>
              </a:spcAft>
              <a:buFont typeface="Wingdings 2"/>
              <a:buChar char=""/>
              <a:defRPr/>
            </a:pPr>
            <a:r>
              <a:rPr lang="de-DE" sz="3000" dirty="0">
                <a:cs typeface="Arial" charset="0"/>
              </a:rPr>
              <a:t>Cluster</a:t>
            </a:r>
          </a:p>
          <a:p>
            <a:pPr marL="640080" lvl="1" indent="-274320" eaLnBrk="1" fontAlgn="auto" hangingPunct="1">
              <a:lnSpc>
                <a:spcPct val="90000"/>
              </a:lnSpc>
              <a:spcAft>
                <a:spcPts val="0"/>
              </a:spcAft>
              <a:buFont typeface="Wingdings 2"/>
              <a:buChar char=""/>
              <a:defRPr/>
            </a:pPr>
            <a:endParaRPr lang="de-DE" dirty="0">
              <a:cs typeface="Arial" charset="0"/>
            </a:endParaRPr>
          </a:p>
          <a:p>
            <a:pPr marL="320040" lvl="1" indent="-320040" eaLnBrk="1" fontAlgn="auto" hangingPunct="1">
              <a:lnSpc>
                <a:spcPct val="90000"/>
              </a:lnSpc>
              <a:spcBef>
                <a:spcPts val="700"/>
              </a:spcBef>
              <a:spcAft>
                <a:spcPts val="0"/>
              </a:spcAft>
              <a:buClr>
                <a:schemeClr val="accent2"/>
              </a:buClr>
              <a:buSzPct val="60000"/>
              <a:buFont typeface="Wingdings"/>
              <a:buChar char=""/>
              <a:defRPr/>
            </a:pPr>
            <a:endParaRPr lang="de-DE" sz="2900" dirty="0"/>
          </a:p>
          <a:p>
            <a:pPr marL="320040" indent="-320040" eaLnBrk="1" fontAlgn="auto" hangingPunct="1">
              <a:lnSpc>
                <a:spcPct val="90000"/>
              </a:lnSpc>
              <a:spcAft>
                <a:spcPts val="0"/>
              </a:spcAft>
              <a:buFont typeface="Wingdings"/>
              <a:buChar char=""/>
              <a:defRPr/>
            </a:pPr>
            <a:r>
              <a:rPr lang="de-DE" sz="3500" dirty="0"/>
              <a:t>Praktische Übungen</a:t>
            </a:r>
          </a:p>
        </p:txBody>
      </p:sp>
      <p:sp>
        <p:nvSpPr>
          <p:cNvPr id="267268" name="Text Box 4"/>
          <p:cNvSpPr txBox="1">
            <a:spLocks noChangeArrowheads="1"/>
          </p:cNvSpPr>
          <p:nvPr/>
        </p:nvSpPr>
        <p:spPr bwMode="auto">
          <a:xfrm>
            <a:off x="1143000" y="18288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2. Schultag</a:t>
            </a:r>
            <a:endParaRPr kumimoji="0" lang="de-DE" sz="3200" dirty="0">
              <a:solidFill>
                <a:schemeClr val="accent1"/>
              </a:solidFill>
              <a:latin typeface="+mn-lt"/>
            </a:endParaRP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9C8316B8-23D0-4112-9698-633CE114316B}" type="slidenum">
              <a:rPr kumimoji="0" lang="en-US" altLang="de-DE" sz="1000">
                <a:solidFill>
                  <a:srgbClr val="FFFFFF"/>
                </a:solidFill>
                <a:latin typeface="Tw Cen MT" panose="020B0602020104020603" pitchFamily="34" charset="0"/>
              </a:rPr>
              <a:pPr/>
              <a:t>2</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a:t>Lukas Müller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de-DE" altLang="de-DE" sz="3600"/>
              <a:t>Spezialisierung / Generalisierung</a:t>
            </a:r>
          </a:p>
        </p:txBody>
      </p:sp>
      <p:sp>
        <p:nvSpPr>
          <p:cNvPr id="6" name="Textfeld 5"/>
          <p:cNvSpPr txBox="1"/>
          <p:nvPr/>
        </p:nvSpPr>
        <p:spPr>
          <a:xfrm>
            <a:off x="684213" y="5589588"/>
            <a:ext cx="8135937" cy="708025"/>
          </a:xfrm>
          <a:prstGeom prst="rect">
            <a:avLst/>
          </a:prstGeom>
          <a:noFill/>
        </p:spPr>
        <p:txBody>
          <a:bodyPr>
            <a:spAutoFit/>
          </a:bodyPr>
          <a:lstStyle/>
          <a:p>
            <a:pPr>
              <a:defRPr/>
            </a:pPr>
            <a:r>
              <a:rPr lang="de-CH" sz="2000" dirty="0">
                <a:latin typeface="+mn-lt"/>
              </a:rPr>
              <a:t>´Ähnliche’ Tabellen mit identischen Attributen sollten diese identischen Attribute in eine gemeinsame, übergeordnete Entitätsmenge auslagern</a:t>
            </a:r>
            <a:r>
              <a:rPr lang="de-CH" sz="1600" dirty="0">
                <a:latin typeface="+mn-lt"/>
              </a:rPr>
              <a:t>.</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57338"/>
            <a:ext cx="7637462"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357188" y="500063"/>
            <a:ext cx="82153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sz="3600" b="1">
              <a:solidFill>
                <a:schemeClr val="tx2"/>
              </a:solidFill>
              <a:latin typeface="Arial" panose="020B0604020202020204" pitchFamily="34" charset="0"/>
            </a:endParaRPr>
          </a:p>
        </p:txBody>
      </p:sp>
      <p:sp>
        <p:nvSpPr>
          <p:cNvPr id="132099" name="Rectangle 3"/>
          <p:cNvSpPr>
            <a:spLocks noChangeArrowheads="1"/>
          </p:cNvSpPr>
          <p:nvPr/>
        </p:nvSpPr>
        <p:spPr bwMode="auto">
          <a:xfrm>
            <a:off x="357188" y="1857375"/>
            <a:ext cx="8178800" cy="3478213"/>
          </a:xfrm>
          <a:prstGeom prst="rect">
            <a:avLst/>
          </a:prstGeom>
          <a:noFill/>
          <a:ln w="9525">
            <a:noFill/>
            <a:miter lim="800000"/>
            <a:headEnd/>
            <a:tailEnd/>
          </a:ln>
        </p:spPr>
        <p:txBody>
          <a:bodyPr>
            <a:spAutoFit/>
          </a:bodyPr>
          <a:lstStyle/>
          <a:p>
            <a:pPr marL="344488" indent="-344488">
              <a:spcBef>
                <a:spcPct val="50000"/>
              </a:spcBef>
              <a:buClr>
                <a:schemeClr val="tx1"/>
              </a:buClr>
              <a:buFontTx/>
              <a:buChar char="•"/>
              <a:defRPr/>
            </a:pPr>
            <a:r>
              <a:rPr lang="de-DE" sz="2000" dirty="0">
                <a:solidFill>
                  <a:srgbClr val="0000FF"/>
                </a:solidFill>
                <a:latin typeface="+mj-lt"/>
                <a:ea typeface="Calibri" pitchFamily="34" charset="0"/>
                <a:cs typeface="Calibri" pitchFamily="34" charset="0"/>
              </a:rPr>
              <a:t>Oracle Online-Hilfe</a:t>
            </a:r>
          </a:p>
          <a:p>
            <a:pPr marL="344488" indent="-344488">
              <a:spcBef>
                <a:spcPct val="50000"/>
              </a:spcBef>
              <a:buClr>
                <a:schemeClr val="tx1"/>
              </a:buClr>
              <a:buFontTx/>
              <a:buChar char="•"/>
              <a:defRPr/>
            </a:pPr>
            <a:r>
              <a:rPr lang="de-DE" sz="2000" dirty="0">
                <a:solidFill>
                  <a:srgbClr val="0000FF"/>
                </a:solidFill>
                <a:latin typeface="+mj-lt"/>
                <a:ea typeface="Calibri" pitchFamily="34" charset="0"/>
                <a:cs typeface="Calibri" pitchFamily="34" charset="0"/>
              </a:rPr>
              <a:t>Kähler, W.-M.: „Relationales und objektrelationales SQL“</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Vieweg-Verlag; Braunschweig/Wiesbaden;1999</a:t>
            </a:r>
          </a:p>
          <a:p>
            <a:pPr marL="344488" indent="-344488">
              <a:spcBef>
                <a:spcPct val="50000"/>
              </a:spcBef>
              <a:buClr>
                <a:schemeClr val="tx1"/>
              </a:buClr>
              <a:buFontTx/>
              <a:buChar char="•"/>
              <a:defRPr/>
            </a:pPr>
            <a:r>
              <a:rPr lang="de-DE" sz="2000" dirty="0">
                <a:solidFill>
                  <a:srgbClr val="0000FF"/>
                </a:solidFill>
                <a:latin typeface="+mj-lt"/>
                <a:ea typeface="Calibri" pitchFamily="34" charset="0"/>
                <a:cs typeface="Calibri" pitchFamily="34" charset="0"/>
              </a:rPr>
              <a:t>Meier, A.; Wüst, T.: „Objektorientierte und objektrelationale Datenbanken“</a:t>
            </a:r>
            <a:br>
              <a:rPr lang="de-DE" sz="2000" dirty="0">
                <a:solidFill>
                  <a:srgbClr val="0000FF"/>
                </a:solidFill>
                <a:latin typeface="+mj-lt"/>
                <a:ea typeface="Calibri" pitchFamily="34" charset="0"/>
                <a:cs typeface="Calibri" pitchFamily="34" charset="0"/>
              </a:rPr>
            </a:br>
            <a:r>
              <a:rPr lang="de-DE" sz="2000" dirty="0" err="1">
                <a:latin typeface="+mj-lt"/>
                <a:ea typeface="Calibri" pitchFamily="34" charset="0"/>
                <a:cs typeface="Calibri" pitchFamily="34" charset="0"/>
              </a:rPr>
              <a:t>dpunkt.verlag</a:t>
            </a:r>
            <a:r>
              <a:rPr lang="de-DE" sz="2000" dirty="0">
                <a:latin typeface="+mj-lt"/>
                <a:ea typeface="Calibri" pitchFamily="34" charset="0"/>
                <a:cs typeface="Calibri" pitchFamily="34" charset="0"/>
              </a:rPr>
              <a:t>; Heidelberg; 2000</a:t>
            </a:r>
          </a:p>
          <a:p>
            <a:pPr marL="344488" indent="-344488">
              <a:spcBef>
                <a:spcPct val="50000"/>
              </a:spcBef>
              <a:buClr>
                <a:schemeClr val="tx1"/>
              </a:buClr>
              <a:buFontTx/>
              <a:buChar char="•"/>
              <a:defRPr/>
            </a:pPr>
            <a:r>
              <a:rPr lang="de-DE" sz="2000" dirty="0" err="1">
                <a:solidFill>
                  <a:srgbClr val="0000FF"/>
                </a:solidFill>
                <a:latin typeface="+mj-lt"/>
                <a:ea typeface="Calibri" pitchFamily="34" charset="0"/>
                <a:cs typeface="Calibri" pitchFamily="34" charset="0"/>
              </a:rPr>
              <a:t>Stonebraker</a:t>
            </a:r>
            <a:r>
              <a:rPr lang="de-DE" sz="2000" dirty="0">
                <a:solidFill>
                  <a:srgbClr val="0000FF"/>
                </a:solidFill>
                <a:latin typeface="+mj-lt"/>
                <a:ea typeface="Calibri" pitchFamily="34" charset="0"/>
                <a:cs typeface="Calibri" pitchFamily="34" charset="0"/>
              </a:rPr>
              <a:t>, M.; Moore, D.: „Objektrelationale Datenbanken“</a:t>
            </a:r>
            <a:br>
              <a:rPr lang="de-DE" sz="2000" dirty="0">
                <a:latin typeface="+mj-lt"/>
                <a:ea typeface="Calibri" pitchFamily="34" charset="0"/>
                <a:cs typeface="Calibri" pitchFamily="34" charset="0"/>
              </a:rPr>
            </a:br>
            <a:r>
              <a:rPr lang="de-DE" sz="2000" dirty="0">
                <a:latin typeface="+mj-lt"/>
                <a:ea typeface="Calibri" pitchFamily="34" charset="0"/>
                <a:cs typeface="Calibri" pitchFamily="34" charset="0"/>
              </a:rPr>
              <a:t>Hanser Verlag; München/Wien; 1999</a:t>
            </a:r>
          </a:p>
          <a:p>
            <a:pPr marL="344488" indent="-344488">
              <a:spcBef>
                <a:spcPct val="50000"/>
              </a:spcBef>
              <a:buClr>
                <a:schemeClr val="tx1"/>
              </a:buClr>
              <a:buFontTx/>
              <a:buChar char="•"/>
              <a:defRPr/>
            </a:pPr>
            <a:r>
              <a:rPr lang="de-DE" sz="2000" dirty="0">
                <a:solidFill>
                  <a:srgbClr val="0000CC"/>
                </a:solidFill>
                <a:latin typeface="+mj-lt"/>
                <a:ea typeface="Calibri" pitchFamily="34" charset="0"/>
                <a:cs typeface="Calibri" pitchFamily="34" charset="0"/>
              </a:rPr>
              <a:t>Türker, Can: „SQL 1999 &amp; SQL: 2003, Objektrelationales SQL, SQLJ &amp; SQL / XML“,</a:t>
            </a:r>
            <a:r>
              <a:rPr lang="de-DE" sz="2000" dirty="0">
                <a:latin typeface="+mj-lt"/>
                <a:ea typeface="Calibri" pitchFamily="34" charset="0"/>
                <a:cs typeface="Calibri" pitchFamily="34" charset="0"/>
              </a:rPr>
              <a:t> </a:t>
            </a:r>
            <a:r>
              <a:rPr lang="de-DE" sz="2000" dirty="0" err="1">
                <a:latin typeface="+mj-lt"/>
                <a:ea typeface="Calibri" pitchFamily="34" charset="0"/>
                <a:cs typeface="Calibri" pitchFamily="34" charset="0"/>
              </a:rPr>
              <a:t>dpunkt.verlag</a:t>
            </a:r>
            <a:r>
              <a:rPr lang="de-DE" sz="2000" dirty="0">
                <a:latin typeface="+mj-lt"/>
                <a:ea typeface="Calibri" pitchFamily="34" charset="0"/>
                <a:cs typeface="Calibri" pitchFamily="34" charset="0"/>
              </a:rPr>
              <a:t>; Heidelberg; 2003</a:t>
            </a:r>
          </a:p>
        </p:txBody>
      </p:sp>
      <p:sp>
        <p:nvSpPr>
          <p:cNvPr id="4" name="Titel 3"/>
          <p:cNvSpPr>
            <a:spLocks noGrp="1"/>
          </p:cNvSpPr>
          <p:nvPr>
            <p:ph type="title"/>
          </p:nvPr>
        </p:nvSpPr>
        <p:spPr/>
        <p:txBody>
          <a:bodyPr>
            <a:normAutofit fontScale="90000"/>
          </a:bodyPr>
          <a:lstStyle/>
          <a:p>
            <a:pPr eaLnBrk="1" fontAlgn="auto" hangingPunct="1">
              <a:spcAft>
                <a:spcPts val="0"/>
              </a:spcAft>
              <a:defRPr/>
            </a:pPr>
            <a:r>
              <a:rPr lang="de-DE" b="1" dirty="0">
                <a:solidFill>
                  <a:srgbClr val="0000CC"/>
                </a:solidFill>
                <a:latin typeface="Calibri" pitchFamily="34" charset="0"/>
                <a:cs typeface="Calibri" pitchFamily="34" charset="0"/>
              </a:rPr>
              <a:t>Literatur</a:t>
            </a:r>
            <a:r>
              <a:rPr lang="de-DE" b="1" dirty="0">
                <a:latin typeface="Calibri" pitchFamily="34" charset="0"/>
                <a:cs typeface="Calibri" pitchFamily="34" charset="0"/>
              </a:rPr>
              <a:t> zu</a:t>
            </a:r>
            <a:br>
              <a:rPr lang="de-DE" b="1" dirty="0">
                <a:latin typeface="Calibri" pitchFamily="34" charset="0"/>
                <a:cs typeface="Calibri" pitchFamily="34" charset="0"/>
              </a:rPr>
            </a:br>
            <a:r>
              <a:rPr lang="de-DE" b="1" dirty="0">
                <a:latin typeface="Calibri" pitchFamily="34" charset="0"/>
                <a:cs typeface="Calibri" pitchFamily="34" charset="0"/>
              </a:rPr>
              <a:t>objektrelationalen DBMS</a:t>
            </a:r>
            <a:endParaRPr lang="de-CH" dirty="0">
              <a:latin typeface="Calibri" pitchFamily="34" charset="0"/>
              <a:cs typeface="Calibri" pitchFamily="34"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6"/>
          <p:cNvSpPr>
            <a:spLocks noGrp="1" noChangeArrowheads="1"/>
          </p:cNvSpPr>
          <p:nvPr>
            <p:ph type="title"/>
          </p:nvPr>
        </p:nvSpPr>
        <p:spPr>
          <a:xfrm>
            <a:off x="1371600" y="1628775"/>
            <a:ext cx="7772400" cy="990600"/>
          </a:xfrm>
        </p:spPr>
        <p:txBody>
          <a:bodyPr/>
          <a:lstStyle/>
          <a:p>
            <a:r>
              <a:rPr lang="de-DE" altLang="de-DE" sz="4000"/>
              <a:t>NoSQL - Not Only SQL Datenbanken</a:t>
            </a:r>
            <a:endParaRPr lang="de-DE" altLang="de-DE"/>
          </a:p>
        </p:txBody>
      </p:sp>
      <p:sp>
        <p:nvSpPr>
          <p:cNvPr id="202755" name="Rectangle 6"/>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spcBef>
                <a:spcPct val="0"/>
              </a:spcBef>
              <a:buClrTx/>
              <a:buSzTx/>
              <a:buFontTx/>
              <a:buNone/>
            </a:pPr>
            <a:fld id="{06DB8311-78C5-4A71-8491-AE6E382541AC}" type="slidenum">
              <a:rPr lang="de-CH" altLang="de-DE" sz="1400">
                <a:latin typeface="Arial" panose="020B0604020202020204" pitchFamily="34" charset="0"/>
              </a:rPr>
              <a:pPr algn="r">
                <a:spcBef>
                  <a:spcPct val="0"/>
                </a:spcBef>
                <a:buClrTx/>
                <a:buSzTx/>
                <a:buFontTx/>
                <a:buNone/>
              </a:pPr>
              <a:t>201</a:t>
            </a:fld>
            <a:endParaRPr lang="de-CH" altLang="de-DE" sz="1400">
              <a:latin typeface="Arial" panose="020B0604020202020204" pitchFamily="34" charset="0"/>
            </a:endParaRPr>
          </a:p>
        </p:txBody>
      </p:sp>
      <p:pic>
        <p:nvPicPr>
          <p:cNvPr id="202756" name="Grafi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636838"/>
            <a:ext cx="6264275"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FD0380B4-742F-48C1-8557-960709C55D71}" type="slidenum">
              <a:rPr lang="de-CH" altLang="de-DE" sz="1200">
                <a:latin typeface="Arial" panose="020B0604020202020204" pitchFamily="34" charset="0"/>
              </a:rPr>
              <a:pPr algn="r">
                <a:lnSpc>
                  <a:spcPct val="80000"/>
                </a:lnSpc>
                <a:spcBef>
                  <a:spcPct val="0"/>
                </a:spcBef>
                <a:buClrTx/>
                <a:buSzTx/>
                <a:buFontTx/>
                <a:buNone/>
              </a:pPr>
              <a:t>202</a:t>
            </a:fld>
            <a:endParaRPr lang="de-CH" altLang="de-DE" sz="1200">
              <a:latin typeface="Arial" panose="020B0604020202020204" pitchFamily="34" charset="0"/>
            </a:endParaRPr>
          </a:p>
        </p:txBody>
      </p:sp>
      <p:sp>
        <p:nvSpPr>
          <p:cNvPr id="203779" name="Rectangle 2"/>
          <p:cNvSpPr>
            <a:spLocks noGrp="1" noChangeArrowheads="1"/>
          </p:cNvSpPr>
          <p:nvPr>
            <p:ph type="title"/>
          </p:nvPr>
        </p:nvSpPr>
        <p:spPr>
          <a:xfrm>
            <a:off x="612775" y="228600"/>
            <a:ext cx="8153400" cy="990600"/>
          </a:xfrm>
        </p:spPr>
        <p:txBody>
          <a:bodyPr/>
          <a:lstStyle/>
          <a:p>
            <a:r>
              <a:rPr lang="de-DE" altLang="de-DE"/>
              <a:t>Einführung</a:t>
            </a:r>
          </a:p>
        </p:txBody>
      </p:sp>
      <p:sp>
        <p:nvSpPr>
          <p:cNvPr id="203780" name="Rectangle 3"/>
          <p:cNvSpPr>
            <a:spLocks noGrp="1" noChangeArrowheads="1"/>
          </p:cNvSpPr>
          <p:nvPr>
            <p:ph type="body" idx="1"/>
          </p:nvPr>
        </p:nvSpPr>
        <p:spPr>
          <a:xfrm>
            <a:off x="5195888" y="1624013"/>
            <a:ext cx="3595687" cy="4530725"/>
          </a:xfrm>
        </p:spPr>
        <p:txBody>
          <a:bodyPr/>
          <a:lstStyle/>
          <a:p>
            <a:r>
              <a:rPr lang="de-DE" altLang="de-DE" sz="1800"/>
              <a:t>Strukturierte Daten</a:t>
            </a:r>
          </a:p>
          <a:p>
            <a:pPr lvl="1"/>
            <a:r>
              <a:rPr lang="de-DE" altLang="de-DE" sz="1400"/>
              <a:t>Relationale DBs für strukturierte Daten</a:t>
            </a:r>
          </a:p>
          <a:p>
            <a:r>
              <a:rPr lang="de-DE" altLang="de-DE" sz="1800"/>
              <a:t>Unstrukturierte Daten</a:t>
            </a:r>
          </a:p>
          <a:p>
            <a:pPr lvl="1"/>
            <a:r>
              <a:rPr lang="de-DE" altLang="de-DE" sz="1400"/>
              <a:t>E-Mail</a:t>
            </a:r>
          </a:p>
          <a:p>
            <a:pPr lvl="1"/>
            <a:r>
              <a:rPr lang="de-DE" altLang="de-DE" sz="1400"/>
              <a:t>Dateisysteme</a:t>
            </a:r>
          </a:p>
          <a:p>
            <a:pPr lvl="1"/>
            <a:r>
              <a:rPr lang="de-DE" altLang="de-DE" sz="1400"/>
              <a:t>Internetbasierte, cloudbasierte Datenspeicher</a:t>
            </a:r>
          </a:p>
          <a:p>
            <a:endParaRPr lang="de-DE" altLang="de-DE" sz="1800"/>
          </a:p>
          <a:p>
            <a:r>
              <a:rPr lang="de-DE" altLang="de-DE" sz="1800"/>
              <a:t>Grenzen sind zwischen Datenbanken, Dateisystem, und Datenspeicher schwammig.</a:t>
            </a:r>
          </a:p>
        </p:txBody>
      </p:sp>
      <p:pic>
        <p:nvPicPr>
          <p:cNvPr id="20378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1624013"/>
            <a:ext cx="486092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el 1"/>
          <p:cNvSpPr>
            <a:spLocks noGrp="1"/>
          </p:cNvSpPr>
          <p:nvPr>
            <p:ph type="title"/>
          </p:nvPr>
        </p:nvSpPr>
        <p:spPr>
          <a:xfrm>
            <a:off x="612775" y="228600"/>
            <a:ext cx="8153400" cy="990600"/>
          </a:xfrm>
        </p:spPr>
        <p:txBody>
          <a:bodyPr/>
          <a:lstStyle/>
          <a:p>
            <a:r>
              <a:rPr lang="de-CH" altLang="de-DE"/>
              <a:t>Probleme bei SQL Datenbanken</a:t>
            </a:r>
          </a:p>
        </p:txBody>
      </p:sp>
      <p:sp>
        <p:nvSpPr>
          <p:cNvPr id="204803" name="Inhaltsplatzhalter 2"/>
          <p:cNvSpPr>
            <a:spLocks noGrp="1"/>
          </p:cNvSpPr>
          <p:nvPr>
            <p:ph idx="1"/>
          </p:nvPr>
        </p:nvSpPr>
        <p:spPr>
          <a:xfrm>
            <a:off x="4716463" y="1560513"/>
            <a:ext cx="4114800" cy="5192712"/>
          </a:xfrm>
        </p:spPr>
        <p:txBody>
          <a:bodyPr/>
          <a:lstStyle/>
          <a:p>
            <a:r>
              <a:rPr lang="de-CH" altLang="de-DE" sz="2400"/>
              <a:t>Viele Tabellen</a:t>
            </a:r>
          </a:p>
          <a:p>
            <a:r>
              <a:rPr lang="de-CH" altLang="de-DE" sz="2400"/>
              <a:t>Viele Joins bei komplexen Schemas</a:t>
            </a:r>
          </a:p>
          <a:p>
            <a:r>
              <a:rPr lang="de-CH" altLang="de-DE" sz="2400"/>
              <a:t>Enormer Zeitbedarf für Join Operationen</a:t>
            </a:r>
          </a:p>
          <a:p>
            <a:r>
              <a:rPr lang="de-CH" altLang="de-DE" sz="2400"/>
              <a:t>Zugriff auf Tabellen bei Schema Änderungen nicht gewährleistet.</a:t>
            </a:r>
          </a:p>
          <a:p>
            <a:r>
              <a:rPr lang="de-CH" altLang="de-DE" sz="2400"/>
              <a:t>Strukturänderungen können bei riesigen Daten (Millionen von Datensätzen) Tage dauern.</a:t>
            </a:r>
          </a:p>
        </p:txBody>
      </p:sp>
      <p:sp>
        <p:nvSpPr>
          <p:cNvPr id="5124"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E92438AA-CF59-4DE6-86AC-0DE239D8E56E}" type="slidenum">
              <a:rPr lang="de-CH" altLang="de-DE" sz="1200">
                <a:latin typeface="Arial" panose="020B0604020202020204" pitchFamily="34" charset="0"/>
              </a:rPr>
              <a:pPr algn="r">
                <a:lnSpc>
                  <a:spcPct val="80000"/>
                </a:lnSpc>
                <a:spcBef>
                  <a:spcPct val="0"/>
                </a:spcBef>
                <a:buClrTx/>
                <a:buSzTx/>
                <a:buFontTx/>
                <a:buNone/>
              </a:pPr>
              <a:t>203</a:t>
            </a:fld>
            <a:endParaRPr lang="de-CH" altLang="de-DE" sz="1200">
              <a:latin typeface="Arial" panose="020B0604020202020204" pitchFamily="34" charset="0"/>
            </a:endParaRPr>
          </a:p>
        </p:txBody>
      </p:sp>
      <p:pic>
        <p:nvPicPr>
          <p:cNvPr id="204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2738"/>
            <a:ext cx="3543300" cy="220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48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3783013"/>
            <a:ext cx="399097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el 1"/>
          <p:cNvSpPr>
            <a:spLocks noGrp="1"/>
          </p:cNvSpPr>
          <p:nvPr>
            <p:ph type="title"/>
          </p:nvPr>
        </p:nvSpPr>
        <p:spPr>
          <a:xfrm>
            <a:off x="612775" y="228600"/>
            <a:ext cx="8153400" cy="990600"/>
          </a:xfrm>
        </p:spPr>
        <p:txBody>
          <a:bodyPr/>
          <a:lstStyle/>
          <a:p>
            <a:r>
              <a:rPr lang="de-CH" altLang="de-DE"/>
              <a:t>Was steckt hinter ACID</a:t>
            </a:r>
          </a:p>
        </p:txBody>
      </p:sp>
      <p:sp>
        <p:nvSpPr>
          <p:cNvPr id="3" name="Inhaltsplatzhalter 2"/>
          <p:cNvSpPr>
            <a:spLocks noGrp="1"/>
          </p:cNvSpPr>
          <p:nvPr>
            <p:ph idx="1"/>
          </p:nvPr>
        </p:nvSpPr>
        <p:spPr>
          <a:xfrm>
            <a:off x="4770438" y="1649413"/>
            <a:ext cx="4127500" cy="5045075"/>
          </a:xfrm>
        </p:spPr>
        <p:txBody>
          <a:bodyPr/>
          <a:lstStyle/>
          <a:p>
            <a:pPr marL="0" indent="0">
              <a:buFontTx/>
              <a:buNone/>
              <a:defRPr/>
            </a:pPr>
            <a:r>
              <a:rPr lang="de-CH" sz="2000" dirty="0"/>
              <a:t>Grundeigenschaften von relationale Datenbanken</a:t>
            </a:r>
          </a:p>
          <a:p>
            <a:pPr>
              <a:defRPr/>
            </a:pPr>
            <a:endParaRPr lang="de-CH" sz="2000" dirty="0"/>
          </a:p>
          <a:p>
            <a:pPr>
              <a:defRPr/>
            </a:pPr>
            <a:r>
              <a:rPr lang="de-CH" sz="2000" dirty="0" err="1"/>
              <a:t>Atomicy</a:t>
            </a:r>
            <a:endParaRPr lang="de-CH" sz="2000" dirty="0"/>
          </a:p>
          <a:p>
            <a:pPr lvl="1">
              <a:defRPr/>
            </a:pPr>
            <a:r>
              <a:rPr lang="de-CH" sz="1800" dirty="0"/>
              <a:t>Alles oder nichts Prinzip, Transaktionen</a:t>
            </a:r>
          </a:p>
          <a:p>
            <a:pPr>
              <a:defRPr/>
            </a:pPr>
            <a:r>
              <a:rPr lang="de-CH" sz="2000" dirty="0" err="1"/>
              <a:t>Consistency</a:t>
            </a:r>
            <a:endParaRPr lang="de-CH" sz="2000" dirty="0"/>
          </a:p>
          <a:p>
            <a:pPr lvl="1">
              <a:defRPr/>
            </a:pPr>
            <a:r>
              <a:rPr lang="de-CH" sz="1800" dirty="0"/>
              <a:t>Konsistente Datenhaltung</a:t>
            </a:r>
          </a:p>
          <a:p>
            <a:pPr lvl="1">
              <a:defRPr/>
            </a:pPr>
            <a:r>
              <a:rPr lang="de-CH" sz="1800" dirty="0"/>
              <a:t>Identische Datensicht</a:t>
            </a:r>
          </a:p>
          <a:p>
            <a:pPr>
              <a:defRPr/>
            </a:pPr>
            <a:r>
              <a:rPr lang="de-CH" sz="2000" dirty="0"/>
              <a:t>Isolation</a:t>
            </a:r>
          </a:p>
          <a:p>
            <a:pPr lvl="1">
              <a:defRPr/>
            </a:pPr>
            <a:r>
              <a:rPr lang="de-CH" sz="1800" dirty="0"/>
              <a:t>Trennung parallel laufenden Transaktionen</a:t>
            </a:r>
          </a:p>
          <a:p>
            <a:pPr>
              <a:defRPr/>
            </a:pPr>
            <a:r>
              <a:rPr lang="de-CH" sz="2000" dirty="0" err="1"/>
              <a:t>Durability</a:t>
            </a:r>
            <a:endParaRPr lang="de-CH" sz="2000" dirty="0"/>
          </a:p>
          <a:p>
            <a:pPr lvl="1">
              <a:defRPr/>
            </a:pPr>
            <a:r>
              <a:rPr lang="de-CH" sz="1800" dirty="0"/>
              <a:t>Information langdauernd speichern.</a:t>
            </a:r>
          </a:p>
          <a:p>
            <a:pPr lvl="1">
              <a:defRPr/>
            </a:pPr>
            <a:endParaRPr lang="de-CH" sz="1800" dirty="0"/>
          </a:p>
        </p:txBody>
      </p:sp>
      <p:sp>
        <p:nvSpPr>
          <p:cNvPr id="6148"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928169A9-95AB-4320-BB69-A155A972A84D}" type="slidenum">
              <a:rPr lang="de-CH" altLang="de-DE" sz="1200">
                <a:latin typeface="Arial" panose="020B0604020202020204" pitchFamily="34" charset="0"/>
              </a:rPr>
              <a:pPr algn="r">
                <a:lnSpc>
                  <a:spcPct val="80000"/>
                </a:lnSpc>
                <a:spcBef>
                  <a:spcPct val="0"/>
                </a:spcBef>
                <a:buClrTx/>
                <a:buSzTx/>
                <a:buFontTx/>
                <a:buNone/>
              </a:pPr>
              <a:t>204</a:t>
            </a:fld>
            <a:endParaRPr lang="de-CH" altLang="de-DE" sz="1200">
              <a:latin typeface="Arial" panose="020B0604020202020204" pitchFamily="34" charset="0"/>
            </a:endParaRPr>
          </a:p>
        </p:txBody>
      </p:sp>
      <p:pic>
        <p:nvPicPr>
          <p:cNvPr id="2058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9413"/>
            <a:ext cx="4500563" cy="2643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el 1"/>
          <p:cNvSpPr>
            <a:spLocks noGrp="1"/>
          </p:cNvSpPr>
          <p:nvPr>
            <p:ph type="title"/>
          </p:nvPr>
        </p:nvSpPr>
        <p:spPr>
          <a:xfrm>
            <a:off x="612775" y="228600"/>
            <a:ext cx="8153400" cy="990600"/>
          </a:xfrm>
        </p:spPr>
        <p:txBody>
          <a:bodyPr/>
          <a:lstStyle/>
          <a:p>
            <a:r>
              <a:rPr lang="de-CH" altLang="de-DE"/>
              <a:t>Probleme von SQL-Datenbanken</a:t>
            </a:r>
          </a:p>
        </p:txBody>
      </p:sp>
      <p:sp>
        <p:nvSpPr>
          <p:cNvPr id="206851" name="Inhaltsplatzhalter 2"/>
          <p:cNvSpPr>
            <a:spLocks noGrp="1"/>
          </p:cNvSpPr>
          <p:nvPr>
            <p:ph idx="1"/>
          </p:nvPr>
        </p:nvSpPr>
        <p:spPr>
          <a:xfrm>
            <a:off x="4716463" y="1539875"/>
            <a:ext cx="4271962" cy="5192713"/>
          </a:xfrm>
        </p:spPr>
        <p:txBody>
          <a:bodyPr/>
          <a:lstStyle/>
          <a:p>
            <a:r>
              <a:rPr lang="de-CH" altLang="de-DE" sz="2400"/>
              <a:t>Vertikale Skalierung</a:t>
            </a:r>
          </a:p>
          <a:p>
            <a:pPr lvl="1"/>
            <a:r>
              <a:rPr lang="de-CH" altLang="de-DE" sz="2000"/>
              <a:t>DB ist zu klein, langsam</a:t>
            </a:r>
          </a:p>
          <a:p>
            <a:pPr lvl="1"/>
            <a:r>
              <a:rPr lang="de-CH" altLang="de-DE" sz="2000"/>
              <a:t>Fetter Rechner, mehr Core, Arbeitsspeicher, Prozessor</a:t>
            </a:r>
          </a:p>
          <a:p>
            <a:pPr lvl="1"/>
            <a:endParaRPr lang="de-CH" altLang="de-DE" sz="2000"/>
          </a:p>
          <a:p>
            <a:pPr lvl="1"/>
            <a:endParaRPr lang="de-CH" altLang="de-DE" sz="2000"/>
          </a:p>
          <a:p>
            <a:pPr lvl="1"/>
            <a:endParaRPr lang="de-CH" altLang="de-DE" sz="2000"/>
          </a:p>
          <a:p>
            <a:r>
              <a:rPr lang="de-CH" altLang="de-DE" sz="2400"/>
              <a:t>Horizontal Skalierung</a:t>
            </a:r>
          </a:p>
          <a:p>
            <a:pPr lvl="1"/>
            <a:r>
              <a:rPr lang="de-CH" altLang="de-DE" sz="2000"/>
              <a:t>Datenbank verteilen auf mehrere Maschinen (Datencenter)</a:t>
            </a:r>
          </a:p>
          <a:p>
            <a:pPr lvl="1"/>
            <a:r>
              <a:rPr lang="de-CH" altLang="de-DE" sz="2000"/>
              <a:t>Rechnerverbund ist bei ACID problembehaftet</a:t>
            </a:r>
          </a:p>
          <a:p>
            <a:pPr lvl="1"/>
            <a:endParaRPr lang="de-CH" altLang="de-DE" sz="2000"/>
          </a:p>
          <a:p>
            <a:endParaRPr lang="de-CH" altLang="de-DE" sz="2400"/>
          </a:p>
          <a:p>
            <a:endParaRPr lang="de-CH" altLang="de-DE" sz="2400"/>
          </a:p>
        </p:txBody>
      </p:sp>
      <p:sp>
        <p:nvSpPr>
          <p:cNvPr id="7172"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45A52F77-0B20-42B4-A320-AFB3B8A51C08}" type="slidenum">
              <a:rPr lang="de-CH" altLang="de-DE" sz="1200">
                <a:latin typeface="Arial" panose="020B0604020202020204" pitchFamily="34" charset="0"/>
              </a:rPr>
              <a:pPr algn="r">
                <a:lnSpc>
                  <a:spcPct val="80000"/>
                </a:lnSpc>
                <a:spcBef>
                  <a:spcPct val="0"/>
                </a:spcBef>
                <a:buClrTx/>
                <a:buSzTx/>
                <a:buFontTx/>
                <a:buNone/>
              </a:pPr>
              <a:t>205</a:t>
            </a:fld>
            <a:endParaRPr lang="de-CH" altLang="de-DE" sz="1200">
              <a:latin typeface="Arial" panose="020B0604020202020204" pitchFamily="34" charset="0"/>
            </a:endParaRPr>
          </a:p>
        </p:txBody>
      </p:sp>
      <p:pic>
        <p:nvPicPr>
          <p:cNvPr id="206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519238"/>
            <a:ext cx="3155950"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68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05338"/>
            <a:ext cx="4032250" cy="171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el 1"/>
          <p:cNvSpPr>
            <a:spLocks noGrp="1"/>
          </p:cNvSpPr>
          <p:nvPr>
            <p:ph type="title"/>
          </p:nvPr>
        </p:nvSpPr>
        <p:spPr>
          <a:xfrm>
            <a:off x="612775" y="228600"/>
            <a:ext cx="8153400" cy="990600"/>
          </a:xfrm>
        </p:spPr>
        <p:txBody>
          <a:bodyPr/>
          <a:lstStyle/>
          <a:p>
            <a:r>
              <a:rPr lang="de-CH" altLang="de-DE"/>
              <a:t>Probleme von SQL-Datenbanken</a:t>
            </a:r>
          </a:p>
        </p:txBody>
      </p:sp>
      <p:sp>
        <p:nvSpPr>
          <p:cNvPr id="207875" name="Inhaltsplatzhalter 2"/>
          <p:cNvSpPr>
            <a:spLocks noGrp="1"/>
          </p:cNvSpPr>
          <p:nvPr>
            <p:ph idx="1"/>
          </p:nvPr>
        </p:nvSpPr>
        <p:spPr>
          <a:xfrm>
            <a:off x="3635375" y="1428750"/>
            <a:ext cx="5222875" cy="5334000"/>
          </a:xfrm>
        </p:spPr>
        <p:txBody>
          <a:bodyPr/>
          <a:lstStyle/>
          <a:p>
            <a:r>
              <a:rPr lang="de-CH" altLang="de-DE" sz="2400"/>
              <a:t>Replikation</a:t>
            </a:r>
          </a:p>
          <a:p>
            <a:pPr lvl="1"/>
            <a:r>
              <a:rPr lang="de-CH" altLang="de-DE" sz="2000"/>
              <a:t>Übertragen von einer Lokation in eine Andere</a:t>
            </a:r>
          </a:p>
          <a:p>
            <a:pPr lvl="1"/>
            <a:r>
              <a:rPr lang="de-CH" altLang="de-DE" sz="2000"/>
              <a:t>Master </a:t>
            </a:r>
            <a:r>
              <a:rPr lang="de-CH" altLang="de-DE" sz="2000">
                <a:sym typeface="Wingdings" panose="05000000000000000000" pitchFamily="2" charset="2"/>
              </a:rPr>
              <a:t> Slave</a:t>
            </a:r>
          </a:p>
          <a:p>
            <a:pPr lvl="1"/>
            <a:r>
              <a:rPr lang="de-CH" altLang="de-DE" sz="2000">
                <a:sym typeface="Wingdings" panose="05000000000000000000" pitchFamily="2" charset="2"/>
              </a:rPr>
              <a:t>Master  Master</a:t>
            </a:r>
            <a:endParaRPr lang="de-CH" altLang="de-DE" sz="2000"/>
          </a:p>
          <a:p>
            <a:pPr lvl="1"/>
            <a:r>
              <a:rPr lang="de-CH" altLang="de-DE" sz="2000"/>
              <a:t>Backup (Kopie) für Verfügbarkeit</a:t>
            </a:r>
          </a:p>
          <a:p>
            <a:r>
              <a:rPr lang="de-CH" altLang="de-DE" sz="2400"/>
              <a:t>Sharding</a:t>
            </a:r>
          </a:p>
          <a:p>
            <a:pPr lvl="1"/>
            <a:r>
              <a:rPr lang="de-CH" altLang="de-DE" sz="2000"/>
              <a:t>Ein Master</a:t>
            </a:r>
          </a:p>
          <a:p>
            <a:pPr lvl="1"/>
            <a:r>
              <a:rPr lang="de-CH" altLang="de-DE" sz="2000"/>
              <a:t>Slave enthalten nicht alle Daten (Asien </a:t>
            </a:r>
            <a:r>
              <a:rPr lang="de-CH" altLang="de-DE" sz="2000">
                <a:sym typeface="Wingdings" panose="05000000000000000000" pitchFamily="2" charset="2"/>
              </a:rPr>
              <a:t> Asiaten, Europa  Europäer, etc.)</a:t>
            </a:r>
          </a:p>
          <a:p>
            <a:pPr lvl="1"/>
            <a:r>
              <a:rPr lang="de-CH" altLang="de-DE" sz="2000">
                <a:sym typeface="Wingdings" panose="05000000000000000000" pitchFamily="2" charset="2"/>
              </a:rPr>
              <a:t>Spezielle Form der Partitionierung</a:t>
            </a:r>
          </a:p>
          <a:p>
            <a:r>
              <a:rPr lang="de-CH" altLang="de-DE" sz="2400">
                <a:sym typeface="Wingdings" panose="05000000000000000000" pitchFamily="2" charset="2"/>
              </a:rPr>
              <a:t>Problem</a:t>
            </a:r>
          </a:p>
          <a:p>
            <a:pPr lvl="1"/>
            <a:r>
              <a:rPr lang="de-CH" altLang="de-DE" sz="2000">
                <a:sym typeface="Wingdings" panose="05000000000000000000" pitchFamily="2" charset="2"/>
              </a:rPr>
              <a:t>Bei ACID ist schreiben sehr langsam</a:t>
            </a:r>
            <a:endParaRPr lang="de-CH" altLang="de-DE" sz="2000"/>
          </a:p>
          <a:p>
            <a:pPr lvl="1"/>
            <a:endParaRPr lang="de-CH" altLang="de-DE" sz="2000"/>
          </a:p>
          <a:p>
            <a:pPr lvl="1"/>
            <a:endParaRPr lang="de-CH" altLang="de-DE" sz="2000"/>
          </a:p>
          <a:p>
            <a:endParaRPr lang="de-CH" altLang="de-DE" sz="2400"/>
          </a:p>
          <a:p>
            <a:endParaRPr lang="de-CH" altLang="de-DE" sz="2400"/>
          </a:p>
        </p:txBody>
      </p:sp>
      <p:sp>
        <p:nvSpPr>
          <p:cNvPr id="8196"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0B04429D-BCC2-4F36-A9D2-A9410475DDA1}" type="slidenum">
              <a:rPr lang="de-CH" altLang="de-DE" sz="1200">
                <a:latin typeface="Arial" panose="020B0604020202020204" pitchFamily="34" charset="0"/>
              </a:rPr>
              <a:pPr algn="r">
                <a:lnSpc>
                  <a:spcPct val="80000"/>
                </a:lnSpc>
                <a:spcBef>
                  <a:spcPct val="0"/>
                </a:spcBef>
                <a:buClrTx/>
                <a:buSzTx/>
                <a:buFontTx/>
                <a:buNone/>
              </a:pPr>
              <a:t>206</a:t>
            </a:fld>
            <a:endParaRPr lang="de-CH" altLang="de-DE" sz="1200">
              <a:latin typeface="Arial" panose="020B0604020202020204" pitchFamily="34" charset="0"/>
            </a:endParaRPr>
          </a:p>
        </p:txBody>
      </p:sp>
      <p:pic>
        <p:nvPicPr>
          <p:cNvPr id="2078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33538"/>
            <a:ext cx="30765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787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3838"/>
            <a:ext cx="3076575" cy="186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el 1"/>
          <p:cNvSpPr>
            <a:spLocks noGrp="1"/>
          </p:cNvSpPr>
          <p:nvPr>
            <p:ph type="title"/>
          </p:nvPr>
        </p:nvSpPr>
        <p:spPr>
          <a:xfrm>
            <a:off x="612775" y="228600"/>
            <a:ext cx="8153400" cy="990600"/>
          </a:xfrm>
        </p:spPr>
        <p:txBody>
          <a:bodyPr/>
          <a:lstStyle/>
          <a:p>
            <a:r>
              <a:rPr lang="de-CH" altLang="de-DE"/>
              <a:t>Das CAP-Theorem</a:t>
            </a:r>
          </a:p>
        </p:txBody>
      </p:sp>
      <p:sp>
        <p:nvSpPr>
          <p:cNvPr id="208899" name="Inhaltsplatzhalter 2"/>
          <p:cNvSpPr>
            <a:spLocks noGrp="1"/>
          </p:cNvSpPr>
          <p:nvPr>
            <p:ph idx="1"/>
          </p:nvPr>
        </p:nvSpPr>
        <p:spPr>
          <a:xfrm>
            <a:off x="4189413" y="1524000"/>
            <a:ext cx="4506912" cy="4784725"/>
          </a:xfrm>
        </p:spPr>
        <p:txBody>
          <a:bodyPr/>
          <a:lstStyle/>
          <a:p>
            <a:r>
              <a:rPr lang="de-CH" altLang="de-DE" sz="2400"/>
              <a:t>CAP-Theorem</a:t>
            </a:r>
          </a:p>
          <a:p>
            <a:pPr lvl="1"/>
            <a:r>
              <a:rPr lang="de-CH" altLang="de-DE" sz="2000"/>
              <a:t>Consistency (alle Knoten die gleiche Information)</a:t>
            </a:r>
          </a:p>
          <a:p>
            <a:pPr lvl="1"/>
            <a:r>
              <a:rPr lang="de-CH" altLang="de-DE" sz="2000"/>
              <a:t>Availability (Reaktionszeit)</a:t>
            </a:r>
          </a:p>
          <a:p>
            <a:pPr lvl="1"/>
            <a:r>
              <a:rPr lang="de-CH" altLang="de-DE" sz="2000"/>
              <a:t>Partition tolerance (Ausfallsicherheit)</a:t>
            </a:r>
          </a:p>
          <a:p>
            <a:r>
              <a:rPr lang="de-CH" altLang="de-DE" sz="2400"/>
              <a:t>Ein DB System kann immer nur zwei aus diesen drei Eigenschaften</a:t>
            </a:r>
          </a:p>
          <a:p>
            <a:pPr lvl="1"/>
            <a:r>
              <a:rPr lang="de-CH" altLang="de-DE" sz="2000"/>
              <a:t>CA </a:t>
            </a:r>
            <a:r>
              <a:rPr lang="de-CH" altLang="de-DE" sz="2000">
                <a:sym typeface="Wingdings" panose="05000000000000000000" pitchFamily="2" charset="2"/>
              </a:rPr>
              <a:t> </a:t>
            </a:r>
            <a:r>
              <a:rPr lang="de-CH" altLang="de-DE" sz="2000"/>
              <a:t>Es kann keine Partitionen geben</a:t>
            </a:r>
          </a:p>
          <a:p>
            <a:pPr lvl="1"/>
            <a:r>
              <a:rPr lang="de-CH" altLang="de-DE" sz="2000"/>
              <a:t>AP </a:t>
            </a:r>
            <a:r>
              <a:rPr lang="de-CH" altLang="de-DE" sz="2000">
                <a:sym typeface="Wingdings" panose="05000000000000000000" pitchFamily="2" charset="2"/>
              </a:rPr>
              <a:t> </a:t>
            </a:r>
            <a:r>
              <a:rPr lang="de-CH" altLang="de-DE" sz="2000"/>
              <a:t>Datensätze sind verschieden</a:t>
            </a:r>
          </a:p>
          <a:p>
            <a:pPr lvl="1"/>
            <a:r>
              <a:rPr lang="de-CH" altLang="de-DE" sz="2000"/>
              <a:t>CP </a:t>
            </a:r>
            <a:r>
              <a:rPr lang="de-CH" altLang="de-DE" sz="2000">
                <a:sym typeface="Wingdings" panose="05000000000000000000" pitchFamily="2" charset="2"/>
              </a:rPr>
              <a:t> </a:t>
            </a:r>
            <a:r>
              <a:rPr lang="de-CH" altLang="de-DE" sz="2000"/>
              <a:t>Keine schnelle Reaktionszeit</a:t>
            </a:r>
          </a:p>
          <a:p>
            <a:pPr lvl="1"/>
            <a:endParaRPr lang="de-CH" altLang="de-DE" sz="2000"/>
          </a:p>
        </p:txBody>
      </p:sp>
      <p:sp>
        <p:nvSpPr>
          <p:cNvPr id="9220"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03407F89-B1B7-42B9-8EC9-EDD40BB9E626}" type="slidenum">
              <a:rPr lang="de-CH" altLang="de-DE" sz="1200">
                <a:latin typeface="Arial" panose="020B0604020202020204" pitchFamily="34" charset="0"/>
              </a:rPr>
              <a:pPr algn="r">
                <a:lnSpc>
                  <a:spcPct val="80000"/>
                </a:lnSpc>
                <a:spcBef>
                  <a:spcPct val="0"/>
                </a:spcBef>
                <a:buClrTx/>
                <a:buSzTx/>
                <a:buFontTx/>
                <a:buNone/>
              </a:pPr>
              <a:t>207</a:t>
            </a:fld>
            <a:endParaRPr lang="de-CH" altLang="de-DE" sz="1200">
              <a:latin typeface="Arial" panose="020B0604020202020204" pitchFamily="34" charset="0"/>
            </a:endParaRPr>
          </a:p>
        </p:txBody>
      </p:sp>
      <p:pic>
        <p:nvPicPr>
          <p:cNvPr id="2089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9563"/>
            <a:ext cx="3732213" cy="163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8902" name="Picture 4"/>
          <p:cNvPicPr>
            <a:picLocks noChangeAspect="1" noChangeArrowheads="1"/>
          </p:cNvPicPr>
          <p:nvPr/>
        </p:nvPicPr>
        <p:blipFill>
          <a:blip r:embed="rId3">
            <a:extLst>
              <a:ext uri="{28A0092B-C50C-407E-A947-70E740481C1C}">
                <a14:useLocalDpi xmlns:a14="http://schemas.microsoft.com/office/drawing/2010/main" val="0"/>
              </a:ext>
            </a:extLst>
          </a:blip>
          <a:srcRect b="4320"/>
          <a:stretch>
            <a:fillRect/>
          </a:stretch>
        </p:blipFill>
        <p:spPr bwMode="auto">
          <a:xfrm>
            <a:off x="1738313" y="5721350"/>
            <a:ext cx="7366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890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5727700"/>
            <a:ext cx="690562" cy="66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8904" name="Picture 6"/>
          <p:cNvPicPr>
            <a:picLocks noChangeAspect="1" noChangeArrowheads="1"/>
          </p:cNvPicPr>
          <p:nvPr/>
        </p:nvPicPr>
        <p:blipFill>
          <a:blip r:embed="rId5">
            <a:extLst>
              <a:ext uri="{28A0092B-C50C-407E-A947-70E740481C1C}">
                <a14:useLocalDpi xmlns:a14="http://schemas.microsoft.com/office/drawing/2010/main" val="0"/>
              </a:ext>
            </a:extLst>
          </a:blip>
          <a:srcRect b="4404"/>
          <a:stretch>
            <a:fillRect/>
          </a:stretch>
        </p:blipFill>
        <p:spPr bwMode="auto">
          <a:xfrm>
            <a:off x="2781300" y="5727700"/>
            <a:ext cx="719138" cy="66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890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3209925"/>
            <a:ext cx="3652838" cy="224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el 1"/>
          <p:cNvSpPr>
            <a:spLocks noGrp="1"/>
          </p:cNvSpPr>
          <p:nvPr>
            <p:ph type="title"/>
          </p:nvPr>
        </p:nvSpPr>
        <p:spPr>
          <a:xfrm>
            <a:off x="612775" y="228600"/>
            <a:ext cx="8153400" cy="990600"/>
          </a:xfrm>
        </p:spPr>
        <p:txBody>
          <a:bodyPr/>
          <a:lstStyle/>
          <a:p>
            <a:r>
              <a:rPr lang="de-CH" altLang="de-DE"/>
              <a:t>Das CAP-Theorem</a:t>
            </a:r>
          </a:p>
        </p:txBody>
      </p:sp>
      <p:sp>
        <p:nvSpPr>
          <p:cNvPr id="209923" name="Inhaltsplatzhalter 2"/>
          <p:cNvSpPr>
            <a:spLocks noGrp="1"/>
          </p:cNvSpPr>
          <p:nvPr>
            <p:ph idx="1"/>
          </p:nvPr>
        </p:nvSpPr>
        <p:spPr>
          <a:xfrm>
            <a:off x="5091113" y="1504950"/>
            <a:ext cx="3736975" cy="5192713"/>
          </a:xfrm>
        </p:spPr>
        <p:txBody>
          <a:bodyPr/>
          <a:lstStyle/>
          <a:p>
            <a:r>
              <a:rPr lang="de-CH" altLang="de-DE"/>
              <a:t>NoSQL DB Einordnung</a:t>
            </a:r>
          </a:p>
          <a:p>
            <a:r>
              <a:rPr lang="de-CH" altLang="de-DE"/>
              <a:t>Performance steht im Vordergrund</a:t>
            </a:r>
          </a:p>
          <a:p>
            <a:r>
              <a:rPr lang="de-CH" altLang="de-DE"/>
              <a:t>Status u. Konsistenz ordnen sich unter Performance unter</a:t>
            </a:r>
          </a:p>
          <a:p>
            <a:r>
              <a:rPr lang="de-CH" altLang="de-DE"/>
              <a:t>Client ist irgendwann wieder konsistent</a:t>
            </a:r>
          </a:p>
        </p:txBody>
      </p:sp>
      <p:sp>
        <p:nvSpPr>
          <p:cNvPr id="10244"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9120C29B-B540-47CD-A13A-A880F9D95765}" type="slidenum">
              <a:rPr lang="de-CH" altLang="de-DE" sz="1200">
                <a:latin typeface="Arial" panose="020B0604020202020204" pitchFamily="34" charset="0"/>
              </a:rPr>
              <a:pPr algn="r">
                <a:lnSpc>
                  <a:spcPct val="80000"/>
                </a:lnSpc>
                <a:spcBef>
                  <a:spcPct val="0"/>
                </a:spcBef>
                <a:buClrTx/>
                <a:buSzTx/>
                <a:buFontTx/>
                <a:buNone/>
              </a:pPr>
              <a:t>208</a:t>
            </a:fld>
            <a:endParaRPr lang="de-CH" altLang="de-DE" sz="1200">
              <a:latin typeface="Arial" panose="020B0604020202020204" pitchFamily="34" charset="0"/>
            </a:endParaRPr>
          </a:p>
        </p:txBody>
      </p:sp>
      <p:pic>
        <p:nvPicPr>
          <p:cNvPr id="209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733550"/>
            <a:ext cx="414655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el 1"/>
          <p:cNvSpPr>
            <a:spLocks noGrp="1"/>
          </p:cNvSpPr>
          <p:nvPr>
            <p:ph type="title"/>
          </p:nvPr>
        </p:nvSpPr>
        <p:spPr>
          <a:xfrm>
            <a:off x="612775" y="228600"/>
            <a:ext cx="8153400" cy="990600"/>
          </a:xfrm>
        </p:spPr>
        <p:txBody>
          <a:bodyPr/>
          <a:lstStyle/>
          <a:p>
            <a:r>
              <a:rPr lang="de-CH" altLang="de-DE"/>
              <a:t>Einführung NoSQL-Datenbanken</a:t>
            </a:r>
          </a:p>
        </p:txBody>
      </p:sp>
      <p:sp>
        <p:nvSpPr>
          <p:cNvPr id="210947" name="Inhaltsplatzhalter 2"/>
          <p:cNvSpPr>
            <a:spLocks noGrp="1"/>
          </p:cNvSpPr>
          <p:nvPr>
            <p:ph idx="1"/>
          </p:nvPr>
        </p:nvSpPr>
        <p:spPr>
          <a:xfrm>
            <a:off x="5019675" y="1501775"/>
            <a:ext cx="3808413" cy="5311775"/>
          </a:xfrm>
        </p:spPr>
        <p:txBody>
          <a:bodyPr/>
          <a:lstStyle/>
          <a:p>
            <a:r>
              <a:rPr lang="de-CH" altLang="de-DE"/>
              <a:t>Aktuell &gt;150 Produkte</a:t>
            </a:r>
          </a:p>
          <a:p>
            <a:r>
              <a:rPr lang="de-CH" altLang="de-DE"/>
              <a:t>Keine Konkurrenz zu den SQL Datenbanken</a:t>
            </a:r>
          </a:p>
          <a:p>
            <a:r>
              <a:rPr lang="de-CH" altLang="de-DE"/>
              <a:t>Not only SQL</a:t>
            </a:r>
          </a:p>
          <a:p>
            <a:pPr lvl="1"/>
            <a:r>
              <a:rPr lang="de-CH" altLang="de-DE"/>
              <a:t>Mehr als nur SQL</a:t>
            </a:r>
          </a:p>
          <a:p>
            <a:r>
              <a:rPr lang="de-CH" altLang="de-DE"/>
              <a:t>Haben SQL ähnlich Interfaces und weitere Funktionalitäten</a:t>
            </a:r>
          </a:p>
        </p:txBody>
      </p:sp>
      <p:sp>
        <p:nvSpPr>
          <p:cNvPr id="11268"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CA37F9AD-5AE2-4679-99B9-13676AAFF45F}" type="slidenum">
              <a:rPr lang="de-CH" altLang="de-DE" sz="1200">
                <a:latin typeface="Arial" panose="020B0604020202020204" pitchFamily="34" charset="0"/>
              </a:rPr>
              <a:pPr algn="r">
                <a:lnSpc>
                  <a:spcPct val="80000"/>
                </a:lnSpc>
                <a:spcBef>
                  <a:spcPct val="0"/>
                </a:spcBef>
                <a:buClrTx/>
                <a:buSzTx/>
                <a:buFontTx/>
                <a:buNone/>
              </a:pPr>
              <a:t>209</a:t>
            </a:fld>
            <a:endParaRPr lang="de-CH" altLang="de-DE" sz="1200">
              <a:latin typeface="Arial" panose="020B0604020202020204" pitchFamily="34" charset="0"/>
            </a:endParaRPr>
          </a:p>
        </p:txBody>
      </p:sp>
      <p:pic>
        <p:nvPicPr>
          <p:cNvPr id="21094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81163"/>
            <a:ext cx="4303713" cy="170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de-DE" altLang="de-DE" sz="3600"/>
              <a:t>Generalisierung</a:t>
            </a:r>
          </a:p>
        </p:txBody>
      </p:sp>
      <p:pic>
        <p:nvPicPr>
          <p:cNvPr id="30723" name="Picture 6" descr="03-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28775"/>
            <a:ext cx="44640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6"/>
          <p:cNvSpPr txBox="1"/>
          <p:nvPr/>
        </p:nvSpPr>
        <p:spPr>
          <a:xfrm>
            <a:off x="4859338" y="1628775"/>
            <a:ext cx="4033837" cy="1938338"/>
          </a:xfrm>
          <a:prstGeom prst="rect">
            <a:avLst/>
          </a:prstGeom>
          <a:noFill/>
        </p:spPr>
        <p:txBody>
          <a:bodyPr>
            <a:spAutoFit/>
          </a:bodyPr>
          <a:lstStyle/>
          <a:p>
            <a:pPr>
              <a:defRPr/>
            </a:pPr>
            <a:r>
              <a:rPr lang="de-CH" dirty="0">
                <a:latin typeface="+mn-lt"/>
              </a:rPr>
              <a:t>Durch Generalisierung entsteht aus den </a:t>
            </a:r>
            <a:r>
              <a:rPr lang="de-CH" dirty="0" err="1">
                <a:latin typeface="+mn-lt"/>
              </a:rPr>
              <a:t>Entity</a:t>
            </a:r>
            <a:r>
              <a:rPr lang="de-CH" dirty="0">
                <a:latin typeface="+mn-lt"/>
              </a:rPr>
              <a:t>-Mengen „Kunden“, „Angestellte“, „Lieferanten“ ein </a:t>
            </a:r>
            <a:r>
              <a:rPr lang="de-CH" b="1" dirty="0" err="1">
                <a:latin typeface="+mn-lt"/>
              </a:rPr>
              <a:t>Supertyp</a:t>
            </a:r>
            <a:r>
              <a:rPr lang="de-CH" dirty="0">
                <a:latin typeface="+mn-lt"/>
              </a:rPr>
              <a:t> „Personen“.</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el 1"/>
          <p:cNvSpPr>
            <a:spLocks noGrp="1"/>
          </p:cNvSpPr>
          <p:nvPr>
            <p:ph type="title"/>
          </p:nvPr>
        </p:nvSpPr>
        <p:spPr>
          <a:xfrm>
            <a:off x="612775" y="228600"/>
            <a:ext cx="8153400" cy="990600"/>
          </a:xfrm>
        </p:spPr>
        <p:txBody>
          <a:bodyPr/>
          <a:lstStyle/>
          <a:p>
            <a:r>
              <a:rPr lang="de-CH" altLang="de-DE"/>
              <a:t>Hauptgruppen von NoSQL-Datenbanken</a:t>
            </a:r>
          </a:p>
        </p:txBody>
      </p:sp>
      <p:sp>
        <p:nvSpPr>
          <p:cNvPr id="211971" name="Inhaltsplatzhalter 2"/>
          <p:cNvSpPr>
            <a:spLocks noGrp="1"/>
          </p:cNvSpPr>
          <p:nvPr>
            <p:ph idx="1"/>
          </p:nvPr>
        </p:nvSpPr>
        <p:spPr>
          <a:xfrm>
            <a:off x="5635625" y="1504950"/>
            <a:ext cx="3297238" cy="5192713"/>
          </a:xfrm>
        </p:spPr>
        <p:txBody>
          <a:bodyPr/>
          <a:lstStyle/>
          <a:p>
            <a:r>
              <a:rPr lang="de-CH" altLang="de-DE" sz="2400"/>
              <a:t>Document Store</a:t>
            </a:r>
          </a:p>
          <a:p>
            <a:pPr lvl="1"/>
            <a:r>
              <a:rPr lang="de-CH" altLang="de-DE" sz="2000"/>
              <a:t>Unstrukturierte Ablage</a:t>
            </a:r>
          </a:p>
          <a:p>
            <a:pPr lvl="1"/>
            <a:r>
              <a:rPr lang="de-CH" altLang="de-DE" sz="2000"/>
              <a:t>Schemalos</a:t>
            </a:r>
          </a:p>
          <a:p>
            <a:r>
              <a:rPr lang="de-CH" altLang="de-DE" sz="2400"/>
              <a:t>Key Value</a:t>
            </a:r>
          </a:p>
          <a:p>
            <a:pPr lvl="1"/>
            <a:r>
              <a:rPr lang="de-CH" altLang="de-DE" sz="2000"/>
              <a:t>Schüssel / Werte Paar</a:t>
            </a:r>
          </a:p>
          <a:p>
            <a:pPr lvl="1"/>
            <a:r>
              <a:rPr lang="de-CH" altLang="de-DE" sz="2000"/>
              <a:t>Simple Struktur</a:t>
            </a:r>
          </a:p>
          <a:p>
            <a:r>
              <a:rPr lang="de-CH" altLang="de-DE" sz="2400"/>
              <a:t>Column Store</a:t>
            </a:r>
          </a:p>
          <a:p>
            <a:pPr lvl="1"/>
            <a:r>
              <a:rPr lang="de-CH" altLang="de-DE" sz="2000"/>
              <a:t>Google, BigTable, Maps etc.</a:t>
            </a:r>
          </a:p>
          <a:p>
            <a:r>
              <a:rPr lang="de-CH" altLang="de-DE" sz="2400"/>
              <a:t>Graph</a:t>
            </a:r>
          </a:p>
          <a:p>
            <a:pPr lvl="1"/>
            <a:r>
              <a:rPr lang="de-CH" altLang="de-DE" sz="2000"/>
              <a:t>Whiteboard</a:t>
            </a:r>
          </a:p>
          <a:p>
            <a:pPr lvl="1"/>
            <a:r>
              <a:rPr lang="de-CH" altLang="de-DE" sz="2000"/>
              <a:t>Soziale Graphen</a:t>
            </a:r>
          </a:p>
          <a:p>
            <a:pPr lvl="1"/>
            <a:r>
              <a:rPr lang="de-CH" altLang="de-DE" sz="2000"/>
              <a:t>E-Commerce (Amazon)</a:t>
            </a:r>
          </a:p>
        </p:txBody>
      </p:sp>
      <p:sp>
        <p:nvSpPr>
          <p:cNvPr id="12292"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8869FBD5-18EB-4082-9D92-CCFED7B584B1}" type="slidenum">
              <a:rPr lang="de-CH" altLang="de-DE" sz="1200">
                <a:latin typeface="Arial" panose="020B0604020202020204" pitchFamily="34" charset="0"/>
              </a:rPr>
              <a:pPr algn="r">
                <a:lnSpc>
                  <a:spcPct val="80000"/>
                </a:lnSpc>
                <a:spcBef>
                  <a:spcPct val="0"/>
                </a:spcBef>
                <a:buClrTx/>
                <a:buSzTx/>
                <a:buFontTx/>
                <a:buNone/>
              </a:pPr>
              <a:t>210</a:t>
            </a:fld>
            <a:endParaRPr lang="de-CH" altLang="de-DE" sz="1200">
              <a:latin typeface="Arial" panose="020B0604020202020204" pitchFamily="34" charset="0"/>
            </a:endParaRPr>
          </a:p>
        </p:txBody>
      </p:sp>
      <p:pic>
        <p:nvPicPr>
          <p:cNvPr id="2119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62100"/>
            <a:ext cx="518795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el 1"/>
          <p:cNvSpPr>
            <a:spLocks noGrp="1"/>
          </p:cNvSpPr>
          <p:nvPr>
            <p:ph type="title"/>
          </p:nvPr>
        </p:nvSpPr>
        <p:spPr>
          <a:xfrm>
            <a:off x="612775" y="228600"/>
            <a:ext cx="8153400" cy="990600"/>
          </a:xfrm>
        </p:spPr>
        <p:txBody>
          <a:bodyPr/>
          <a:lstStyle/>
          <a:p>
            <a:r>
              <a:rPr lang="de-CH" altLang="de-DE"/>
              <a:t>Document Stores</a:t>
            </a:r>
          </a:p>
        </p:txBody>
      </p:sp>
      <p:sp>
        <p:nvSpPr>
          <p:cNvPr id="212995" name="Inhaltsplatzhalter 2"/>
          <p:cNvSpPr>
            <a:spLocks noGrp="1"/>
          </p:cNvSpPr>
          <p:nvPr>
            <p:ph idx="1"/>
          </p:nvPr>
        </p:nvSpPr>
        <p:spPr>
          <a:xfrm>
            <a:off x="5024438" y="4076700"/>
            <a:ext cx="4027487" cy="2614613"/>
          </a:xfrm>
        </p:spPr>
        <p:txBody>
          <a:bodyPr/>
          <a:lstStyle/>
          <a:p>
            <a:pPr>
              <a:spcBef>
                <a:spcPct val="0"/>
              </a:spcBef>
            </a:pPr>
            <a:r>
              <a:rPr lang="de-CH" altLang="de-DE" sz="1600"/>
              <a:t>mongoDB</a:t>
            </a:r>
          </a:p>
          <a:p>
            <a:pPr lvl="1">
              <a:spcBef>
                <a:spcPct val="0"/>
              </a:spcBef>
            </a:pPr>
            <a:r>
              <a:rPr lang="de-CH" altLang="de-DE" sz="1600"/>
              <a:t>Nähe zu SQL Datenbank</a:t>
            </a:r>
          </a:p>
          <a:p>
            <a:pPr lvl="1">
              <a:spcBef>
                <a:spcPct val="0"/>
              </a:spcBef>
            </a:pPr>
            <a:r>
              <a:rPr lang="de-CH" altLang="de-DE" sz="1600"/>
              <a:t>Beliebt für Umsteiger</a:t>
            </a:r>
          </a:p>
          <a:p>
            <a:pPr>
              <a:spcBef>
                <a:spcPct val="0"/>
              </a:spcBef>
            </a:pPr>
            <a:r>
              <a:rPr lang="de-CH" altLang="de-DE" sz="1600"/>
              <a:t>CoucheDB</a:t>
            </a:r>
          </a:p>
          <a:p>
            <a:pPr lvl="1">
              <a:spcBef>
                <a:spcPct val="0"/>
              </a:spcBef>
            </a:pPr>
            <a:r>
              <a:rPr lang="de-CH" altLang="de-DE" sz="1600"/>
              <a:t>Nutzung von MapReduce</a:t>
            </a:r>
          </a:p>
          <a:p>
            <a:pPr>
              <a:spcBef>
                <a:spcPct val="0"/>
              </a:spcBef>
            </a:pPr>
            <a:r>
              <a:rPr lang="de-CH" altLang="de-DE" sz="1600"/>
              <a:t>Riak</a:t>
            </a:r>
          </a:p>
          <a:p>
            <a:pPr lvl="1">
              <a:spcBef>
                <a:spcPct val="0"/>
              </a:spcBef>
            </a:pPr>
            <a:r>
              <a:rPr lang="de-CH" altLang="de-DE" sz="1600"/>
              <a:t>Key Value Store</a:t>
            </a:r>
          </a:p>
          <a:p>
            <a:pPr lvl="1">
              <a:spcBef>
                <a:spcPct val="0"/>
              </a:spcBef>
            </a:pPr>
            <a:r>
              <a:rPr lang="de-CH" altLang="de-DE" sz="1600"/>
              <a:t>JSON Dokumente</a:t>
            </a:r>
          </a:p>
          <a:p>
            <a:pPr>
              <a:spcBef>
                <a:spcPct val="0"/>
              </a:spcBef>
            </a:pPr>
            <a:r>
              <a:rPr lang="de-CH" altLang="de-DE" sz="1600"/>
              <a:t>Lotus Notes</a:t>
            </a:r>
          </a:p>
          <a:p>
            <a:pPr lvl="1">
              <a:spcBef>
                <a:spcPct val="0"/>
              </a:spcBef>
            </a:pPr>
            <a:r>
              <a:rPr lang="de-CH" altLang="de-DE" sz="1600"/>
              <a:t>Ähnlich zu CoucheDB</a:t>
            </a:r>
          </a:p>
        </p:txBody>
      </p:sp>
      <p:sp>
        <p:nvSpPr>
          <p:cNvPr id="13316"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E7AA95DC-D1DB-4AF4-B73A-B3CECF1F5454}" type="slidenum">
              <a:rPr lang="de-CH" altLang="de-DE" sz="1200">
                <a:latin typeface="Arial" panose="020B0604020202020204" pitchFamily="34" charset="0"/>
              </a:rPr>
              <a:pPr algn="r">
                <a:lnSpc>
                  <a:spcPct val="80000"/>
                </a:lnSpc>
                <a:spcBef>
                  <a:spcPct val="0"/>
                </a:spcBef>
                <a:buClrTx/>
                <a:buSzTx/>
                <a:buFontTx/>
                <a:buNone/>
              </a:pPr>
              <a:t>211</a:t>
            </a:fld>
            <a:endParaRPr lang="de-CH" altLang="de-DE" sz="1200">
              <a:latin typeface="Arial" panose="020B0604020202020204" pitchFamily="34" charset="0"/>
            </a:endParaRPr>
          </a:p>
        </p:txBody>
      </p:sp>
      <p:pic>
        <p:nvPicPr>
          <p:cNvPr id="212997" name="Picture 2"/>
          <p:cNvPicPr>
            <a:picLocks noChangeAspect="1" noChangeArrowheads="1"/>
          </p:cNvPicPr>
          <p:nvPr/>
        </p:nvPicPr>
        <p:blipFill>
          <a:blip r:embed="rId2">
            <a:extLst>
              <a:ext uri="{28A0092B-C50C-407E-A947-70E740481C1C}">
                <a14:useLocalDpi xmlns:a14="http://schemas.microsoft.com/office/drawing/2010/main" val="0"/>
              </a:ext>
            </a:extLst>
          </a:blip>
          <a:srcRect l="9872" t="26060" r="13686"/>
          <a:stretch>
            <a:fillRect/>
          </a:stretch>
        </p:blipFill>
        <p:spPr bwMode="auto">
          <a:xfrm>
            <a:off x="76200" y="1500188"/>
            <a:ext cx="4621213" cy="308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2998" name="Inhaltsplatzhalter 2"/>
          <p:cNvSpPr txBox="1">
            <a:spLocks/>
          </p:cNvSpPr>
          <p:nvPr/>
        </p:nvSpPr>
        <p:spPr bwMode="auto">
          <a:xfrm>
            <a:off x="4932363" y="1538288"/>
            <a:ext cx="421163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spcBef>
                <a:spcPct val="0"/>
              </a:spcBef>
            </a:pPr>
            <a:r>
              <a:rPr lang="de-CH" altLang="de-DE" sz="1600"/>
              <a:t>Alle haben kein Schema</a:t>
            </a:r>
          </a:p>
          <a:p>
            <a:pPr>
              <a:spcBef>
                <a:spcPct val="0"/>
              </a:spcBef>
            </a:pPr>
            <a:r>
              <a:rPr lang="de-CH" altLang="de-DE" sz="1600"/>
              <a:t>Speichern Daten in Form von Dokumenten</a:t>
            </a:r>
          </a:p>
          <a:p>
            <a:pPr>
              <a:spcBef>
                <a:spcPct val="0"/>
              </a:spcBef>
            </a:pPr>
            <a:r>
              <a:rPr lang="de-CH" altLang="de-DE" sz="1600"/>
              <a:t>Semistrukturierte Inhalte</a:t>
            </a:r>
          </a:p>
          <a:p>
            <a:pPr>
              <a:spcBef>
                <a:spcPct val="0"/>
              </a:spcBef>
            </a:pPr>
            <a:r>
              <a:rPr lang="de-CH" altLang="de-DE" sz="1600"/>
              <a:t>JSON, YYML, XML</a:t>
            </a:r>
          </a:p>
          <a:p>
            <a:pPr>
              <a:spcBef>
                <a:spcPct val="0"/>
              </a:spcBef>
            </a:pPr>
            <a:r>
              <a:rPr lang="de-CH" altLang="de-DE" sz="1600"/>
              <a:t>Ggf. Versionierung</a:t>
            </a:r>
          </a:p>
          <a:p>
            <a:pPr>
              <a:spcBef>
                <a:spcPct val="0"/>
              </a:spcBef>
            </a:pPr>
            <a:r>
              <a:rPr lang="de-CH" altLang="de-DE" sz="1600"/>
              <a:t>Möglichkeit Daten zu partitionieren</a:t>
            </a:r>
          </a:p>
          <a:p>
            <a:pPr>
              <a:spcBef>
                <a:spcPct val="0"/>
              </a:spcBef>
            </a:pPr>
            <a:r>
              <a:rPr lang="de-CH" altLang="de-DE" sz="1600"/>
              <a:t>Sharding Dokumente aufgrund von schlüsseln verteilen</a:t>
            </a:r>
          </a:p>
        </p:txBody>
      </p:sp>
      <p:pic>
        <p:nvPicPr>
          <p:cNvPr id="2129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724400"/>
            <a:ext cx="3859213" cy="181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el 1"/>
          <p:cNvSpPr>
            <a:spLocks noGrp="1"/>
          </p:cNvSpPr>
          <p:nvPr>
            <p:ph type="title"/>
          </p:nvPr>
        </p:nvSpPr>
        <p:spPr>
          <a:xfrm>
            <a:off x="612775" y="228600"/>
            <a:ext cx="8153400" cy="990600"/>
          </a:xfrm>
        </p:spPr>
        <p:txBody>
          <a:bodyPr/>
          <a:lstStyle/>
          <a:p>
            <a:r>
              <a:rPr lang="de-CH" altLang="de-DE"/>
              <a:t>Key Value Stores</a:t>
            </a:r>
          </a:p>
        </p:txBody>
      </p:sp>
      <p:sp>
        <p:nvSpPr>
          <p:cNvPr id="214019" name="Inhaltsplatzhalter 2"/>
          <p:cNvSpPr>
            <a:spLocks noGrp="1"/>
          </p:cNvSpPr>
          <p:nvPr>
            <p:ph idx="1"/>
          </p:nvPr>
        </p:nvSpPr>
        <p:spPr>
          <a:xfrm>
            <a:off x="4932363" y="1557338"/>
            <a:ext cx="3876675" cy="5192712"/>
          </a:xfrm>
        </p:spPr>
        <p:txBody>
          <a:bodyPr/>
          <a:lstStyle/>
          <a:p>
            <a:r>
              <a:rPr lang="de-CH" altLang="de-DE" sz="2400"/>
              <a:t>Redis</a:t>
            </a:r>
          </a:p>
          <a:p>
            <a:pPr lvl="1"/>
            <a:r>
              <a:rPr lang="de-CH" altLang="de-DE" sz="2000"/>
              <a:t>Zusätzliche Möglichkeiten</a:t>
            </a:r>
          </a:p>
          <a:p>
            <a:r>
              <a:rPr lang="de-CH" altLang="de-DE" sz="2400"/>
              <a:t>memcache</a:t>
            </a:r>
          </a:p>
          <a:p>
            <a:pPr lvl="1"/>
            <a:r>
              <a:rPr lang="de-CH" altLang="de-DE" sz="2000"/>
              <a:t>Von Facebook erweitert</a:t>
            </a:r>
          </a:p>
          <a:p>
            <a:r>
              <a:rPr lang="de-CH" altLang="de-DE" sz="2400"/>
              <a:t>Riak</a:t>
            </a:r>
          </a:p>
          <a:p>
            <a:pPr lvl="1"/>
            <a:r>
              <a:rPr lang="de-CH" altLang="de-DE" sz="2000"/>
              <a:t>Zwitter mit Key Value Store</a:t>
            </a:r>
          </a:p>
          <a:p>
            <a:r>
              <a:rPr lang="de-CH" altLang="de-DE" sz="2400"/>
              <a:t>BerkleyDB</a:t>
            </a:r>
          </a:p>
          <a:p>
            <a:pPr lvl="1"/>
            <a:r>
              <a:rPr lang="de-CH" altLang="de-DE" sz="2000"/>
              <a:t>Auf Unix System verfügbar</a:t>
            </a:r>
          </a:p>
          <a:p>
            <a:r>
              <a:rPr lang="de-CH" altLang="de-DE" sz="2400"/>
              <a:t>Tokyo Cabinet</a:t>
            </a:r>
          </a:p>
          <a:p>
            <a:pPr lvl="1"/>
            <a:r>
              <a:rPr lang="de-CH" altLang="de-DE" sz="2000"/>
              <a:t>Basis für andere KV Produkte</a:t>
            </a:r>
          </a:p>
          <a:p>
            <a:r>
              <a:rPr lang="de-CH" altLang="de-DE" sz="2400"/>
              <a:t>Project Voldemort</a:t>
            </a:r>
          </a:p>
          <a:p>
            <a:pPr lvl="1"/>
            <a:r>
              <a:rPr lang="de-CH" altLang="de-DE" sz="2000"/>
              <a:t>LinkedIn</a:t>
            </a:r>
          </a:p>
        </p:txBody>
      </p:sp>
      <p:sp>
        <p:nvSpPr>
          <p:cNvPr id="14340"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51C23CD9-9C0C-49F4-BA54-561AED7C033C}" type="slidenum">
              <a:rPr lang="de-CH" altLang="de-DE" sz="1200">
                <a:latin typeface="Arial" panose="020B0604020202020204" pitchFamily="34" charset="0"/>
              </a:rPr>
              <a:pPr algn="r">
                <a:lnSpc>
                  <a:spcPct val="80000"/>
                </a:lnSpc>
                <a:spcBef>
                  <a:spcPct val="0"/>
                </a:spcBef>
                <a:buClrTx/>
                <a:buSzTx/>
                <a:buFontTx/>
                <a:buNone/>
              </a:pPr>
              <a:t>212</a:t>
            </a:fld>
            <a:endParaRPr lang="de-CH" altLang="de-DE" sz="1200">
              <a:latin typeface="Arial" panose="020B0604020202020204" pitchFamily="34" charset="0"/>
            </a:endParaRPr>
          </a:p>
        </p:txBody>
      </p:sp>
      <p:sp>
        <p:nvSpPr>
          <p:cNvPr id="6" name="Inhaltsplatzhalter 2"/>
          <p:cNvSpPr txBox="1">
            <a:spLocks/>
          </p:cNvSpPr>
          <p:nvPr/>
        </p:nvSpPr>
        <p:spPr bwMode="auto">
          <a:xfrm>
            <a:off x="350838" y="4508500"/>
            <a:ext cx="4370387"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Blip>
                <a:blip r:embed="rId2"/>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C80000"/>
              </a:buClr>
              <a:buSzPct val="90000"/>
              <a:buFont typeface="Arial" charset="0"/>
              <a:buChar char="■"/>
              <a:defRPr sz="2000">
                <a:solidFill>
                  <a:schemeClr val="tx1"/>
                </a:solidFill>
                <a:latin typeface="+mn-lt"/>
              </a:defRPr>
            </a:lvl2pPr>
            <a:lvl3pPr marL="1143000" indent="-228600" algn="l" rtl="0" eaLnBrk="0" fontAlgn="base" hangingPunct="0">
              <a:spcBef>
                <a:spcPct val="20000"/>
              </a:spcBef>
              <a:spcAft>
                <a:spcPct val="0"/>
              </a:spcAft>
              <a:buClr>
                <a:srgbClr val="C80000"/>
              </a:buClr>
              <a:buSzPct val="150000"/>
              <a:buChar char="•"/>
              <a:defRPr sz="2000">
                <a:solidFill>
                  <a:schemeClr val="tx1"/>
                </a:solidFill>
                <a:latin typeface="+mn-lt"/>
              </a:defRPr>
            </a:lvl3pPr>
            <a:lvl4pPr marL="1600200" indent="-228600" algn="l" rtl="0" eaLnBrk="0" fontAlgn="base" hangingPunct="0">
              <a:spcBef>
                <a:spcPct val="20000"/>
              </a:spcBef>
              <a:spcAft>
                <a:spcPct val="0"/>
              </a:spcAft>
              <a:buClr>
                <a:srgbClr val="C80000"/>
              </a:buClr>
              <a:buSzPct val="9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rgbClr val="C80000"/>
              </a:buClr>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defRPr/>
            </a:pPr>
            <a:r>
              <a:rPr lang="de-CH" kern="0" dirty="0"/>
              <a:t>Basis der Key Value Store ist die Performance.</a:t>
            </a:r>
          </a:p>
          <a:p>
            <a:pPr marL="0" indent="0" algn="ctr">
              <a:buFontTx/>
              <a:buNone/>
              <a:defRPr/>
            </a:pPr>
            <a:r>
              <a:rPr lang="de-CH" kern="0" dirty="0"/>
              <a:t>z.B. Cache Aufbau etc.</a:t>
            </a:r>
          </a:p>
        </p:txBody>
      </p:sp>
      <p:pic>
        <p:nvPicPr>
          <p:cNvPr id="2140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1728788"/>
            <a:ext cx="4157662"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el 1"/>
          <p:cNvSpPr>
            <a:spLocks noGrp="1"/>
          </p:cNvSpPr>
          <p:nvPr>
            <p:ph type="title"/>
          </p:nvPr>
        </p:nvSpPr>
        <p:spPr>
          <a:xfrm>
            <a:off x="612775" y="228600"/>
            <a:ext cx="8153400" cy="990600"/>
          </a:xfrm>
        </p:spPr>
        <p:txBody>
          <a:bodyPr/>
          <a:lstStyle/>
          <a:p>
            <a:r>
              <a:rPr lang="de-CH" altLang="de-DE"/>
              <a:t>Wide Column</a:t>
            </a:r>
          </a:p>
        </p:txBody>
      </p:sp>
      <p:sp>
        <p:nvSpPr>
          <p:cNvPr id="215043" name="Inhaltsplatzhalter 2"/>
          <p:cNvSpPr>
            <a:spLocks noGrp="1"/>
          </p:cNvSpPr>
          <p:nvPr>
            <p:ph idx="1"/>
          </p:nvPr>
        </p:nvSpPr>
        <p:spPr>
          <a:xfrm>
            <a:off x="5492750" y="1665288"/>
            <a:ext cx="3278188" cy="5192712"/>
          </a:xfrm>
        </p:spPr>
        <p:txBody>
          <a:bodyPr/>
          <a:lstStyle/>
          <a:p>
            <a:r>
              <a:rPr lang="de-CH" altLang="de-DE" sz="2400"/>
              <a:t>BigTable</a:t>
            </a:r>
          </a:p>
          <a:p>
            <a:pPr lvl="1"/>
            <a:r>
              <a:rPr lang="de-CH" altLang="de-DE" sz="2000"/>
              <a:t>Google</a:t>
            </a:r>
          </a:p>
          <a:p>
            <a:r>
              <a:rPr lang="de-CH" altLang="de-DE" sz="2400"/>
              <a:t>Simple DB</a:t>
            </a:r>
          </a:p>
          <a:p>
            <a:pPr lvl="1"/>
            <a:r>
              <a:rPr lang="de-CH" altLang="de-DE" sz="2000"/>
              <a:t>Amazon Web Service</a:t>
            </a:r>
          </a:p>
          <a:p>
            <a:r>
              <a:rPr lang="de-CH" altLang="de-DE" sz="2400"/>
              <a:t>Cassandra / HBase</a:t>
            </a:r>
          </a:p>
          <a:p>
            <a:pPr lvl="1"/>
            <a:r>
              <a:rPr lang="de-CH" altLang="de-DE" sz="2000"/>
              <a:t>Apache Projekt</a:t>
            </a:r>
          </a:p>
          <a:p>
            <a:r>
              <a:rPr lang="de-CH" altLang="de-DE" sz="2400"/>
              <a:t>Sybase IQ</a:t>
            </a:r>
          </a:p>
          <a:p>
            <a:endParaRPr lang="de-CH" altLang="de-DE" sz="2400"/>
          </a:p>
        </p:txBody>
      </p:sp>
      <p:sp>
        <p:nvSpPr>
          <p:cNvPr id="15364"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438BE603-304A-47B4-A6D9-69C7FD25D210}" type="slidenum">
              <a:rPr lang="de-CH" altLang="de-DE" sz="1200">
                <a:latin typeface="Arial" panose="020B0604020202020204" pitchFamily="34" charset="0"/>
              </a:rPr>
              <a:pPr algn="r">
                <a:lnSpc>
                  <a:spcPct val="80000"/>
                </a:lnSpc>
                <a:spcBef>
                  <a:spcPct val="0"/>
                </a:spcBef>
                <a:buClrTx/>
                <a:buSzTx/>
                <a:buFontTx/>
                <a:buNone/>
              </a:pPr>
              <a:t>213</a:t>
            </a:fld>
            <a:endParaRPr lang="de-CH" altLang="de-DE" sz="1200">
              <a:latin typeface="Arial" panose="020B0604020202020204" pitchFamily="34" charset="0"/>
            </a:endParaRPr>
          </a:p>
        </p:txBody>
      </p:sp>
      <p:pic>
        <p:nvPicPr>
          <p:cNvPr id="2150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712913"/>
            <a:ext cx="4645025" cy="242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6" name="Inhaltsplatzhalter 2"/>
          <p:cNvSpPr txBox="1">
            <a:spLocks/>
          </p:cNvSpPr>
          <p:nvPr/>
        </p:nvSpPr>
        <p:spPr bwMode="auto">
          <a:xfrm>
            <a:off x="460375" y="4868863"/>
            <a:ext cx="832643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Blip>
                <a:blip r:embed="rId3"/>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C80000"/>
              </a:buClr>
              <a:buSzPct val="90000"/>
              <a:buFont typeface="Arial" charset="0"/>
              <a:buChar char="■"/>
              <a:defRPr sz="2000">
                <a:solidFill>
                  <a:schemeClr val="tx1"/>
                </a:solidFill>
                <a:latin typeface="+mn-lt"/>
              </a:defRPr>
            </a:lvl2pPr>
            <a:lvl3pPr marL="1143000" indent="-228600" algn="l" rtl="0" eaLnBrk="0" fontAlgn="base" hangingPunct="0">
              <a:spcBef>
                <a:spcPct val="20000"/>
              </a:spcBef>
              <a:spcAft>
                <a:spcPct val="0"/>
              </a:spcAft>
              <a:buClr>
                <a:srgbClr val="C80000"/>
              </a:buClr>
              <a:buSzPct val="150000"/>
              <a:buChar char="•"/>
              <a:defRPr sz="2000">
                <a:solidFill>
                  <a:schemeClr val="tx1"/>
                </a:solidFill>
                <a:latin typeface="+mn-lt"/>
              </a:defRPr>
            </a:lvl3pPr>
            <a:lvl4pPr marL="1600200" indent="-228600" algn="l" rtl="0" eaLnBrk="0" fontAlgn="base" hangingPunct="0">
              <a:spcBef>
                <a:spcPct val="20000"/>
              </a:spcBef>
              <a:spcAft>
                <a:spcPct val="0"/>
              </a:spcAft>
              <a:buClr>
                <a:srgbClr val="C80000"/>
              </a:buClr>
              <a:buSzPct val="9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rgbClr val="C80000"/>
              </a:buClr>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a:buFontTx/>
              <a:buNone/>
              <a:defRPr/>
            </a:pPr>
            <a:r>
              <a:rPr lang="de-CH" kern="0" dirty="0"/>
              <a:t>Struktur wurde verändert. Daten werden Spaltenweise abgelegt (nicht zeilenorientierte Ablage). Vorteile bei Summen bilden. Spalten können auf unterschiedene Maschinen liegen. Datenbanken sind schemalos.</a:t>
            </a:r>
          </a:p>
        </p:txBody>
      </p:sp>
    </p:spTree>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el 1"/>
          <p:cNvSpPr>
            <a:spLocks noGrp="1"/>
          </p:cNvSpPr>
          <p:nvPr>
            <p:ph type="title"/>
          </p:nvPr>
        </p:nvSpPr>
        <p:spPr>
          <a:xfrm>
            <a:off x="612775" y="228600"/>
            <a:ext cx="8153400" cy="990600"/>
          </a:xfrm>
        </p:spPr>
        <p:txBody>
          <a:bodyPr/>
          <a:lstStyle/>
          <a:p>
            <a:r>
              <a:rPr lang="de-CH" altLang="de-DE"/>
              <a:t>Wide Column Store</a:t>
            </a:r>
          </a:p>
        </p:txBody>
      </p:sp>
      <p:sp>
        <p:nvSpPr>
          <p:cNvPr id="216067" name="Inhaltsplatzhalter 2"/>
          <p:cNvSpPr>
            <a:spLocks noGrp="1"/>
          </p:cNvSpPr>
          <p:nvPr>
            <p:ph idx="1"/>
          </p:nvPr>
        </p:nvSpPr>
        <p:spPr>
          <a:xfrm>
            <a:off x="684213" y="4600575"/>
            <a:ext cx="8212137" cy="1847850"/>
          </a:xfrm>
        </p:spPr>
        <p:txBody>
          <a:bodyPr/>
          <a:lstStyle/>
          <a:p>
            <a:r>
              <a:rPr lang="de-CH" altLang="de-DE" sz="2400"/>
              <a:t>Google BigTable: „a sparse, distributed multi-dimensional sorted map“.</a:t>
            </a:r>
          </a:p>
          <a:p>
            <a:r>
              <a:rPr lang="de-CH" altLang="de-DE" sz="2400"/>
              <a:t>Daten organisiert in Zeilen, Spaltenfamilien und Spalten.</a:t>
            </a:r>
          </a:p>
          <a:p>
            <a:r>
              <a:rPr lang="de-CH" altLang="de-DE" sz="2400"/>
              <a:t>Ideal für zeilenweises Sharding (horizontale Skalierung).</a:t>
            </a:r>
          </a:p>
        </p:txBody>
      </p:sp>
      <p:sp>
        <p:nvSpPr>
          <p:cNvPr id="16388"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F2A6C8FF-A25A-4AD7-8355-979D4D94EDB1}" type="slidenum">
              <a:rPr lang="de-CH" altLang="de-DE" sz="1200">
                <a:latin typeface="Arial" panose="020B0604020202020204" pitchFamily="34" charset="0"/>
              </a:rPr>
              <a:pPr algn="r">
                <a:lnSpc>
                  <a:spcPct val="80000"/>
                </a:lnSpc>
                <a:spcBef>
                  <a:spcPct val="0"/>
                </a:spcBef>
                <a:buClrTx/>
                <a:buSzTx/>
                <a:buFontTx/>
                <a:buNone/>
              </a:pPr>
              <a:t>214</a:t>
            </a:fld>
            <a:endParaRPr lang="de-CH" altLang="de-DE" sz="1200">
              <a:latin typeface="Arial" panose="020B0604020202020204" pitchFamily="34" charset="0"/>
            </a:endParaRPr>
          </a:p>
        </p:txBody>
      </p:sp>
      <p:pic>
        <p:nvPicPr>
          <p:cNvPr id="2160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1557338"/>
            <a:ext cx="5565775" cy="304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el 1"/>
          <p:cNvSpPr>
            <a:spLocks noGrp="1"/>
          </p:cNvSpPr>
          <p:nvPr>
            <p:ph type="title"/>
          </p:nvPr>
        </p:nvSpPr>
        <p:spPr>
          <a:xfrm>
            <a:off x="612775" y="228600"/>
            <a:ext cx="8153400" cy="990600"/>
          </a:xfrm>
        </p:spPr>
        <p:txBody>
          <a:bodyPr/>
          <a:lstStyle/>
          <a:p>
            <a:r>
              <a:rPr lang="de-CH" altLang="de-DE"/>
              <a:t>Graphen Datenbanken</a:t>
            </a:r>
          </a:p>
        </p:txBody>
      </p:sp>
      <p:sp>
        <p:nvSpPr>
          <p:cNvPr id="217091" name="Inhaltsplatzhalter 2"/>
          <p:cNvSpPr>
            <a:spLocks noGrp="1"/>
          </p:cNvSpPr>
          <p:nvPr>
            <p:ph idx="1"/>
          </p:nvPr>
        </p:nvSpPr>
        <p:spPr>
          <a:xfrm>
            <a:off x="5724525" y="1628775"/>
            <a:ext cx="3332163" cy="4181475"/>
          </a:xfrm>
        </p:spPr>
        <p:txBody>
          <a:bodyPr/>
          <a:lstStyle/>
          <a:p>
            <a:r>
              <a:rPr lang="de-CH" altLang="de-DE" sz="2800"/>
              <a:t>Neo4J</a:t>
            </a:r>
          </a:p>
          <a:p>
            <a:pPr lvl="1"/>
            <a:r>
              <a:rPr lang="de-CH" altLang="de-DE" sz="2400"/>
              <a:t>Java aufgebaut.</a:t>
            </a:r>
          </a:p>
          <a:p>
            <a:r>
              <a:rPr lang="de-CH" altLang="de-DE" sz="2800"/>
              <a:t>FlockDB</a:t>
            </a:r>
          </a:p>
          <a:p>
            <a:pPr lvl="1"/>
            <a:r>
              <a:rPr lang="de-CH" altLang="de-DE" sz="2400"/>
              <a:t>Twitter</a:t>
            </a:r>
          </a:p>
          <a:p>
            <a:pPr lvl="1"/>
            <a:r>
              <a:rPr lang="de-CH" altLang="de-DE" sz="2400"/>
              <a:t>Sehr beschränkt</a:t>
            </a:r>
          </a:p>
          <a:p>
            <a:pPr lvl="1"/>
            <a:r>
              <a:rPr lang="de-CH" altLang="de-DE" sz="2000"/>
              <a:t>Followard</a:t>
            </a:r>
            <a:r>
              <a:rPr lang="de-CH" altLang="de-DE" sz="2400"/>
              <a:t>, Following</a:t>
            </a:r>
          </a:p>
          <a:p>
            <a:r>
              <a:rPr lang="de-CH" altLang="de-DE" sz="2800"/>
              <a:t>InfoGrid</a:t>
            </a:r>
          </a:p>
          <a:p>
            <a:r>
              <a:rPr lang="de-CH" altLang="de-DE" sz="2800"/>
              <a:t>Trinity</a:t>
            </a:r>
          </a:p>
          <a:p>
            <a:pPr lvl="1"/>
            <a:r>
              <a:rPr lang="de-CH" altLang="de-DE" sz="2400"/>
              <a:t>In C# entwickelt. </a:t>
            </a:r>
          </a:p>
          <a:p>
            <a:pPr lvl="1"/>
            <a:r>
              <a:rPr lang="de-CH" altLang="de-DE" sz="2400"/>
              <a:t>.NET Einsatz</a:t>
            </a:r>
          </a:p>
        </p:txBody>
      </p:sp>
      <p:sp>
        <p:nvSpPr>
          <p:cNvPr id="17412"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17F29A18-842C-4745-BD24-A08010317E11}" type="slidenum">
              <a:rPr lang="de-CH" altLang="de-DE" sz="1200">
                <a:latin typeface="Arial" panose="020B0604020202020204" pitchFamily="34" charset="0"/>
              </a:rPr>
              <a:pPr algn="r">
                <a:lnSpc>
                  <a:spcPct val="80000"/>
                </a:lnSpc>
                <a:spcBef>
                  <a:spcPct val="0"/>
                </a:spcBef>
                <a:buClrTx/>
                <a:buSzTx/>
                <a:buFontTx/>
                <a:buNone/>
              </a:pPr>
              <a:t>215</a:t>
            </a:fld>
            <a:endParaRPr lang="de-CH" altLang="de-DE" sz="1200">
              <a:latin typeface="Arial" panose="020B0604020202020204" pitchFamily="34" charset="0"/>
            </a:endParaRPr>
          </a:p>
        </p:txBody>
      </p:sp>
      <p:pic>
        <p:nvPicPr>
          <p:cNvPr id="217093" name="Picture 2"/>
          <p:cNvPicPr>
            <a:picLocks noChangeAspect="1" noChangeArrowheads="1"/>
          </p:cNvPicPr>
          <p:nvPr/>
        </p:nvPicPr>
        <p:blipFill>
          <a:blip r:embed="rId2">
            <a:extLst>
              <a:ext uri="{28A0092B-C50C-407E-A947-70E740481C1C}">
                <a14:useLocalDpi xmlns:a14="http://schemas.microsoft.com/office/drawing/2010/main" val="0"/>
              </a:ext>
            </a:extLst>
          </a:blip>
          <a:srcRect l="3062"/>
          <a:stretch>
            <a:fillRect/>
          </a:stretch>
        </p:blipFill>
        <p:spPr bwMode="auto">
          <a:xfrm>
            <a:off x="457200" y="1514475"/>
            <a:ext cx="489585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6" name="Inhaltsplatzhalter 2"/>
          <p:cNvSpPr txBox="1">
            <a:spLocks/>
          </p:cNvSpPr>
          <p:nvPr/>
        </p:nvSpPr>
        <p:spPr bwMode="auto">
          <a:xfrm>
            <a:off x="457200" y="4105275"/>
            <a:ext cx="5081588"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Blip>
                <a:blip r:embed="rId3"/>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C80000"/>
              </a:buClr>
              <a:buSzPct val="90000"/>
              <a:buFont typeface="Arial" charset="0"/>
              <a:buChar char="■"/>
              <a:defRPr sz="2000">
                <a:solidFill>
                  <a:schemeClr val="tx1"/>
                </a:solidFill>
                <a:latin typeface="+mn-lt"/>
              </a:defRPr>
            </a:lvl2pPr>
            <a:lvl3pPr marL="1143000" indent="-228600" algn="l" rtl="0" eaLnBrk="0" fontAlgn="base" hangingPunct="0">
              <a:spcBef>
                <a:spcPct val="20000"/>
              </a:spcBef>
              <a:spcAft>
                <a:spcPct val="0"/>
              </a:spcAft>
              <a:buClr>
                <a:srgbClr val="C80000"/>
              </a:buClr>
              <a:buSzPct val="150000"/>
              <a:buChar char="•"/>
              <a:defRPr sz="2000">
                <a:solidFill>
                  <a:schemeClr val="tx1"/>
                </a:solidFill>
                <a:latin typeface="+mn-lt"/>
              </a:defRPr>
            </a:lvl3pPr>
            <a:lvl4pPr marL="1600200" indent="-228600" algn="l" rtl="0" eaLnBrk="0" fontAlgn="base" hangingPunct="0">
              <a:spcBef>
                <a:spcPct val="20000"/>
              </a:spcBef>
              <a:spcAft>
                <a:spcPct val="0"/>
              </a:spcAft>
              <a:buClr>
                <a:srgbClr val="C80000"/>
              </a:buClr>
              <a:buSzPct val="9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rgbClr val="C80000"/>
              </a:buClr>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de-CH" sz="1800" kern="0" dirty="0"/>
              <a:t>Mathematisch komplexe Algorithmen (Dijkstra, A-Star).</a:t>
            </a:r>
          </a:p>
          <a:p>
            <a:pPr>
              <a:defRPr/>
            </a:pPr>
            <a:r>
              <a:rPr lang="de-CH" sz="1800" kern="0" dirty="0"/>
              <a:t>Keine echte Suche möglich, Navigation von Startobjekt.</a:t>
            </a:r>
          </a:p>
          <a:p>
            <a:pPr>
              <a:defRPr/>
            </a:pPr>
            <a:r>
              <a:rPr lang="de-CH" sz="1800" kern="0" dirty="0"/>
              <a:t>Beispiel: Weg soll über einen Verwandten führen ist wichtiger als über Arbeitskolleg oder geschäftlichen Freund.</a:t>
            </a:r>
          </a:p>
          <a:p>
            <a:pPr>
              <a:defRPr/>
            </a:pPr>
            <a:r>
              <a:rPr lang="de-CH" sz="1800" kern="0" dirty="0"/>
              <a:t>Schwer skalierbar, Partition-</a:t>
            </a:r>
            <a:r>
              <a:rPr lang="de-CH" sz="1800" kern="0" dirty="0" err="1"/>
              <a:t>Tolerance</a:t>
            </a:r>
            <a:r>
              <a:rPr lang="de-CH" sz="1800" kern="0" dirty="0"/>
              <a:t> ist gering.</a:t>
            </a:r>
          </a:p>
        </p:txBody>
      </p:sp>
    </p:spTree>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el 1"/>
          <p:cNvSpPr>
            <a:spLocks noGrp="1"/>
          </p:cNvSpPr>
          <p:nvPr>
            <p:ph type="title"/>
          </p:nvPr>
        </p:nvSpPr>
        <p:spPr>
          <a:xfrm>
            <a:off x="612775" y="228600"/>
            <a:ext cx="8153400" cy="990600"/>
          </a:xfrm>
        </p:spPr>
        <p:txBody>
          <a:bodyPr/>
          <a:lstStyle/>
          <a:p>
            <a:r>
              <a:rPr lang="de-CH" altLang="de-DE"/>
              <a:t>Graphendatenbanken</a:t>
            </a:r>
          </a:p>
        </p:txBody>
      </p:sp>
      <p:sp>
        <p:nvSpPr>
          <p:cNvPr id="218115" name="Inhaltsplatzhalter 2"/>
          <p:cNvSpPr>
            <a:spLocks noGrp="1"/>
          </p:cNvSpPr>
          <p:nvPr>
            <p:ph idx="1"/>
          </p:nvPr>
        </p:nvSpPr>
        <p:spPr>
          <a:xfrm>
            <a:off x="4457700" y="1504950"/>
            <a:ext cx="4370388" cy="5192713"/>
          </a:xfrm>
        </p:spPr>
        <p:txBody>
          <a:bodyPr/>
          <a:lstStyle/>
          <a:p>
            <a:r>
              <a:rPr lang="de-CH" altLang="de-DE"/>
              <a:t>Informationen werden als Graphen modelliert.</a:t>
            </a:r>
          </a:p>
          <a:p>
            <a:pPr lvl="1"/>
            <a:r>
              <a:rPr lang="de-CH" altLang="de-DE"/>
              <a:t>Knoten</a:t>
            </a:r>
          </a:p>
          <a:p>
            <a:pPr lvl="1"/>
            <a:r>
              <a:rPr lang="de-CH" altLang="de-DE"/>
              <a:t>Kanten (auch Relationships)</a:t>
            </a:r>
          </a:p>
          <a:p>
            <a:pPr lvl="1"/>
            <a:r>
              <a:rPr lang="de-CH" altLang="de-DE"/>
              <a:t>Eigenschaften (Properties)</a:t>
            </a:r>
          </a:p>
          <a:p>
            <a:pPr lvl="1"/>
            <a:endParaRPr lang="de-CH" altLang="de-DE"/>
          </a:p>
          <a:p>
            <a:r>
              <a:rPr lang="de-CH" altLang="de-DE"/>
              <a:t>Universelles Datenmodell</a:t>
            </a:r>
          </a:p>
          <a:p>
            <a:endParaRPr lang="de-CH" altLang="de-DE"/>
          </a:p>
          <a:p>
            <a:r>
              <a:rPr lang="de-CH" altLang="de-DE"/>
              <a:t>Traversierung</a:t>
            </a:r>
          </a:p>
          <a:p>
            <a:pPr lvl="1"/>
            <a:endParaRPr lang="de-CH" altLang="de-DE"/>
          </a:p>
        </p:txBody>
      </p:sp>
      <p:sp>
        <p:nvSpPr>
          <p:cNvPr id="18436"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BC83FC04-CD4B-466D-8148-E2C78E8CF3F0}" type="slidenum">
              <a:rPr lang="de-CH" altLang="de-DE" sz="1200">
                <a:latin typeface="Arial" panose="020B0604020202020204" pitchFamily="34" charset="0"/>
              </a:rPr>
              <a:pPr algn="r">
                <a:lnSpc>
                  <a:spcPct val="80000"/>
                </a:lnSpc>
                <a:spcBef>
                  <a:spcPct val="0"/>
                </a:spcBef>
                <a:buClrTx/>
                <a:buSzTx/>
                <a:buFontTx/>
                <a:buNone/>
              </a:pPr>
              <a:t>216</a:t>
            </a:fld>
            <a:endParaRPr lang="de-CH" altLang="de-DE" sz="1200">
              <a:latin typeface="Arial" panose="020B0604020202020204" pitchFamily="34" charset="0"/>
            </a:endParaRPr>
          </a:p>
        </p:txBody>
      </p:sp>
      <p:pic>
        <p:nvPicPr>
          <p:cNvPr id="2181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700213"/>
            <a:ext cx="4084637" cy="311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el 1"/>
          <p:cNvSpPr>
            <a:spLocks noGrp="1"/>
          </p:cNvSpPr>
          <p:nvPr>
            <p:ph type="title"/>
          </p:nvPr>
        </p:nvSpPr>
        <p:spPr>
          <a:xfrm>
            <a:off x="612775" y="228600"/>
            <a:ext cx="8153400" cy="990600"/>
          </a:xfrm>
        </p:spPr>
        <p:txBody>
          <a:bodyPr/>
          <a:lstStyle/>
          <a:p>
            <a:r>
              <a:rPr lang="de-CH" altLang="de-DE"/>
              <a:t>Hadoop</a:t>
            </a:r>
          </a:p>
        </p:txBody>
      </p:sp>
      <p:sp>
        <p:nvSpPr>
          <p:cNvPr id="219139" name="Inhaltsplatzhalter 2"/>
          <p:cNvSpPr>
            <a:spLocks noGrp="1"/>
          </p:cNvSpPr>
          <p:nvPr>
            <p:ph idx="1"/>
          </p:nvPr>
        </p:nvSpPr>
        <p:spPr>
          <a:xfrm>
            <a:off x="4716463" y="1628775"/>
            <a:ext cx="4322762" cy="4395788"/>
          </a:xfrm>
        </p:spPr>
        <p:txBody>
          <a:bodyPr/>
          <a:lstStyle/>
          <a:p>
            <a:r>
              <a:rPr lang="de-CH" altLang="de-DE" sz="1800"/>
              <a:t>Open Source Projekt zur Verarbeitung von grossen Datenmengen (BigData) im Computercluster.</a:t>
            </a:r>
          </a:p>
          <a:p>
            <a:r>
              <a:rPr lang="de-CH" altLang="de-DE" sz="1800"/>
              <a:t>Skalierbar, ausfallsicher.</a:t>
            </a:r>
          </a:p>
          <a:p>
            <a:r>
              <a:rPr lang="de-CH" altLang="de-DE" sz="1800"/>
              <a:t>Ist selber keine NoSQL Datenbank. Ist selber die Basis für NoSQL Datenbanken. Ist das Überprojekt in Apache.</a:t>
            </a:r>
          </a:p>
          <a:p>
            <a:r>
              <a:rPr lang="de-CH" altLang="de-DE" sz="1800"/>
              <a:t>Map Reduce Framework</a:t>
            </a:r>
          </a:p>
          <a:p>
            <a:pPr lvl="1"/>
            <a:r>
              <a:rPr lang="de-CH" altLang="de-DE" sz="1400"/>
              <a:t>Das bekannteste Projekt</a:t>
            </a:r>
          </a:p>
          <a:p>
            <a:r>
              <a:rPr lang="de-CH" altLang="de-DE" sz="1800"/>
              <a:t>Yarn Management</a:t>
            </a:r>
          </a:p>
          <a:p>
            <a:pPr lvl="1"/>
            <a:r>
              <a:rPr lang="de-CH" altLang="de-DE" sz="1400"/>
              <a:t>Shop auf anderen Maschine starten</a:t>
            </a:r>
          </a:p>
          <a:p>
            <a:r>
              <a:rPr lang="de-CH" altLang="de-DE" sz="1800"/>
              <a:t>HDFS</a:t>
            </a:r>
          </a:p>
          <a:p>
            <a:pPr lvl="1"/>
            <a:r>
              <a:rPr lang="de-CH" altLang="de-DE" sz="1800"/>
              <a:t>Hadoop Distributed File System</a:t>
            </a:r>
          </a:p>
        </p:txBody>
      </p:sp>
      <p:sp>
        <p:nvSpPr>
          <p:cNvPr id="19460"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12A12D94-F93B-474F-B53B-7AFF0CD975AF}" type="slidenum">
              <a:rPr lang="de-CH" altLang="de-DE" sz="1200">
                <a:latin typeface="Arial" panose="020B0604020202020204" pitchFamily="34" charset="0"/>
              </a:rPr>
              <a:pPr algn="r">
                <a:lnSpc>
                  <a:spcPct val="80000"/>
                </a:lnSpc>
                <a:spcBef>
                  <a:spcPct val="0"/>
                </a:spcBef>
                <a:buClrTx/>
                <a:buSzTx/>
                <a:buFontTx/>
                <a:buNone/>
              </a:pPr>
              <a:t>217</a:t>
            </a:fld>
            <a:endParaRPr lang="de-CH" altLang="de-DE" sz="1200">
              <a:latin typeface="Arial" panose="020B0604020202020204" pitchFamily="34" charset="0"/>
            </a:endParaRPr>
          </a:p>
        </p:txBody>
      </p:sp>
      <p:pic>
        <p:nvPicPr>
          <p:cNvPr id="2191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860800"/>
            <a:ext cx="3995738" cy="18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19142" name="Picture 6"/>
          <p:cNvPicPr>
            <a:picLocks noChangeAspect="1" noChangeArrowheads="1"/>
          </p:cNvPicPr>
          <p:nvPr/>
        </p:nvPicPr>
        <p:blipFill>
          <a:blip r:embed="rId3">
            <a:extLst>
              <a:ext uri="{28A0092B-C50C-407E-A947-70E740481C1C}">
                <a14:useLocalDpi xmlns:a14="http://schemas.microsoft.com/office/drawing/2010/main" val="0"/>
              </a:ext>
            </a:extLst>
          </a:blip>
          <a:srcRect t="9926"/>
          <a:stretch>
            <a:fillRect/>
          </a:stretch>
        </p:blipFill>
        <p:spPr bwMode="auto">
          <a:xfrm>
            <a:off x="41275" y="1709738"/>
            <a:ext cx="4414838" cy="1166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el 1"/>
          <p:cNvSpPr>
            <a:spLocks noGrp="1"/>
          </p:cNvSpPr>
          <p:nvPr>
            <p:ph type="title"/>
          </p:nvPr>
        </p:nvSpPr>
        <p:spPr>
          <a:xfrm>
            <a:off x="612775" y="228600"/>
            <a:ext cx="8153400" cy="990600"/>
          </a:xfrm>
        </p:spPr>
        <p:txBody>
          <a:bodyPr/>
          <a:lstStyle/>
          <a:p>
            <a:r>
              <a:rPr lang="de-CH" altLang="de-DE"/>
              <a:t>MapReduce-Framework</a:t>
            </a:r>
          </a:p>
        </p:txBody>
      </p:sp>
      <p:sp>
        <p:nvSpPr>
          <p:cNvPr id="220163" name="Inhaltsplatzhalter 2"/>
          <p:cNvSpPr>
            <a:spLocks noGrp="1"/>
          </p:cNvSpPr>
          <p:nvPr>
            <p:ph idx="1"/>
          </p:nvPr>
        </p:nvSpPr>
        <p:spPr>
          <a:xfrm>
            <a:off x="323850" y="1700213"/>
            <a:ext cx="8712200" cy="4857750"/>
          </a:xfrm>
        </p:spPr>
        <p:txBody>
          <a:bodyPr/>
          <a:lstStyle/>
          <a:p>
            <a:r>
              <a:rPr lang="de-CH" altLang="de-DE" sz="2800"/>
              <a:t>Am Beispiel «Wörter zählen»</a:t>
            </a:r>
          </a:p>
          <a:p>
            <a:r>
              <a:rPr lang="de-CH" altLang="de-DE" sz="2800"/>
              <a:t>Welches ist das Wort was am häufigsten welches in den Texten vorkommt.</a:t>
            </a:r>
          </a:p>
          <a:p>
            <a:r>
              <a:rPr lang="de-CH" altLang="de-DE" sz="2800"/>
              <a:t>Es wird versucht den Prozess zu parallelisieren.</a:t>
            </a:r>
          </a:p>
          <a:p>
            <a:r>
              <a:rPr lang="de-CH" altLang="de-DE" sz="2800"/>
              <a:t>z.B. pro Buch starten wir ein Prozess (oder pro Seite etc.).</a:t>
            </a:r>
          </a:p>
          <a:p>
            <a:r>
              <a:rPr lang="de-CH" altLang="de-DE" sz="2800"/>
              <a:t>Ein Koordinator stösst die Map-Prozesse an.</a:t>
            </a:r>
          </a:p>
          <a:p>
            <a:endParaRPr lang="de-CH" altLang="de-DE" sz="2800"/>
          </a:p>
        </p:txBody>
      </p:sp>
      <p:sp>
        <p:nvSpPr>
          <p:cNvPr id="20484"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ED180F16-02D1-432D-90AE-923C46ABAA1E}" type="slidenum">
              <a:rPr lang="de-CH" altLang="de-DE" sz="1200">
                <a:latin typeface="Arial" panose="020B0604020202020204" pitchFamily="34" charset="0"/>
              </a:rPr>
              <a:pPr algn="r">
                <a:lnSpc>
                  <a:spcPct val="80000"/>
                </a:lnSpc>
                <a:spcBef>
                  <a:spcPct val="0"/>
                </a:spcBef>
                <a:buClrTx/>
                <a:buSzTx/>
                <a:buFontTx/>
                <a:buNone/>
              </a:pPr>
              <a:t>218</a:t>
            </a:fld>
            <a:endParaRPr lang="de-CH" altLang="de-DE" sz="1200">
              <a:latin typeface="Arial" panose="020B0604020202020204" pitchFamily="34" charset="0"/>
            </a:endParaRPr>
          </a:p>
        </p:txBody>
      </p:sp>
    </p:spTree>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el 1"/>
          <p:cNvSpPr>
            <a:spLocks noGrp="1"/>
          </p:cNvSpPr>
          <p:nvPr>
            <p:ph type="title"/>
          </p:nvPr>
        </p:nvSpPr>
        <p:spPr>
          <a:xfrm>
            <a:off x="612775" y="228600"/>
            <a:ext cx="8153400" cy="990600"/>
          </a:xfrm>
        </p:spPr>
        <p:txBody>
          <a:bodyPr/>
          <a:lstStyle/>
          <a:p>
            <a:r>
              <a:rPr lang="de-CH" altLang="de-DE"/>
              <a:t>Map</a:t>
            </a:r>
          </a:p>
        </p:txBody>
      </p:sp>
      <p:sp>
        <p:nvSpPr>
          <p:cNvPr id="221187" name="Inhaltsplatzhalter 2"/>
          <p:cNvSpPr>
            <a:spLocks noGrp="1"/>
          </p:cNvSpPr>
          <p:nvPr>
            <p:ph idx="1"/>
          </p:nvPr>
        </p:nvSpPr>
        <p:spPr>
          <a:xfrm>
            <a:off x="612775" y="1600200"/>
            <a:ext cx="8153400" cy="4495800"/>
          </a:xfrm>
        </p:spPr>
        <p:txBody>
          <a:bodyPr/>
          <a:lstStyle/>
          <a:p>
            <a:r>
              <a:rPr lang="de-CH" altLang="de-DE" sz="2400"/>
              <a:t>emit Methode (key, value)</a:t>
            </a:r>
          </a:p>
          <a:p>
            <a:pPr lvl="1"/>
            <a:r>
              <a:rPr lang="de-CH" altLang="de-DE" sz="2000"/>
              <a:t>Input = Buch, zerlegen den Text in Wörter</a:t>
            </a:r>
          </a:p>
          <a:p>
            <a:pPr lvl="1"/>
            <a:r>
              <a:rPr lang="de-CH" altLang="de-DE" sz="2000"/>
              <a:t>Emit(«oder», 100)  </a:t>
            </a:r>
            <a:r>
              <a:rPr lang="de-CH" altLang="de-DE" sz="2000">
                <a:sym typeface="Wingdings" panose="05000000000000000000" pitchFamily="2" charset="2"/>
              </a:rPr>
              <a:t></a:t>
            </a:r>
            <a:r>
              <a:rPr lang="de-CH" altLang="de-DE" sz="2000"/>
              <a:t> Wort, Anzahl wie häufig das Wort vorkommt</a:t>
            </a:r>
          </a:p>
          <a:p>
            <a:pPr lvl="1"/>
            <a:r>
              <a:rPr lang="de-CH" altLang="de-DE" sz="2000"/>
              <a:t>Emit(«die», 50)</a:t>
            </a:r>
          </a:p>
          <a:p>
            <a:pPr lvl="1"/>
            <a:r>
              <a:rPr lang="de-CH" altLang="de-DE" sz="2000"/>
              <a:t>Emit(«Mond», 2)</a:t>
            </a:r>
          </a:p>
          <a:p>
            <a:r>
              <a:rPr lang="de-CH" altLang="de-DE" sz="2400"/>
              <a:t>Emit Daten werden gesammelt und an den Koordinator gesendet (Map Prozess).</a:t>
            </a:r>
          </a:p>
          <a:p>
            <a:r>
              <a:rPr lang="de-CH" altLang="de-DE" sz="2400"/>
              <a:t>Koordinator erzeugt Arrays</a:t>
            </a:r>
          </a:p>
          <a:p>
            <a:pPr lvl="1"/>
            <a:r>
              <a:rPr lang="de-CH" altLang="de-DE" sz="2000"/>
              <a:t>der </a:t>
            </a:r>
            <a:r>
              <a:rPr lang="de-CH" altLang="de-DE" sz="2000">
                <a:sym typeface="Wingdings" panose="05000000000000000000" pitchFamily="2" charset="2"/>
              </a:rPr>
              <a:t> [100, 10, 50]  3 Map Prozesse beteiligt</a:t>
            </a:r>
          </a:p>
          <a:p>
            <a:pPr lvl="1"/>
            <a:r>
              <a:rPr lang="de-CH" altLang="de-DE" sz="2000">
                <a:sym typeface="Wingdings" panose="05000000000000000000" pitchFamily="2" charset="2"/>
              </a:rPr>
              <a:t>die [50, 5]</a:t>
            </a:r>
          </a:p>
          <a:p>
            <a:pPr lvl="1"/>
            <a:r>
              <a:rPr lang="de-CH" altLang="de-DE" sz="2000">
                <a:sym typeface="Wingdings" panose="05000000000000000000" pitchFamily="2" charset="2"/>
              </a:rPr>
              <a:t>Mond  [2]</a:t>
            </a:r>
          </a:p>
          <a:p>
            <a:r>
              <a:rPr lang="de-CH" altLang="de-DE" sz="2400">
                <a:sym typeface="Wingdings" panose="05000000000000000000" pitchFamily="2" charset="2"/>
              </a:rPr>
              <a:t>Map Prozess läuft auf einzelnen Rechner.</a:t>
            </a:r>
            <a:endParaRPr lang="de-CH" altLang="de-DE" sz="2400"/>
          </a:p>
        </p:txBody>
      </p:sp>
      <p:sp>
        <p:nvSpPr>
          <p:cNvPr id="21508"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09883DE6-E280-4AF0-A2C3-8D74365B53CA}" type="slidenum">
              <a:rPr lang="de-CH" altLang="de-DE" sz="1200">
                <a:latin typeface="Arial" panose="020B0604020202020204" pitchFamily="34" charset="0"/>
              </a:rPr>
              <a:pPr algn="r">
                <a:lnSpc>
                  <a:spcPct val="80000"/>
                </a:lnSpc>
                <a:spcBef>
                  <a:spcPct val="0"/>
                </a:spcBef>
                <a:buClrTx/>
                <a:buSzTx/>
                <a:buFontTx/>
                <a:buNone/>
              </a:pPr>
              <a:t>219</a:t>
            </a:fld>
            <a:endParaRPr lang="de-CH" altLang="de-DE" sz="1200">
              <a:latin typeface="Arial" panose="020B0604020202020204" pitchFamily="34"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de-DE" altLang="de-DE" sz="3600"/>
              <a:t>Spezialisierung</a:t>
            </a:r>
          </a:p>
        </p:txBody>
      </p:sp>
      <p:sp>
        <p:nvSpPr>
          <p:cNvPr id="7" name="Textfeld 6"/>
          <p:cNvSpPr txBox="1"/>
          <p:nvPr/>
        </p:nvSpPr>
        <p:spPr>
          <a:xfrm>
            <a:off x="4859338" y="1628775"/>
            <a:ext cx="4033837" cy="1200150"/>
          </a:xfrm>
          <a:prstGeom prst="rect">
            <a:avLst/>
          </a:prstGeom>
          <a:noFill/>
        </p:spPr>
        <p:txBody>
          <a:bodyPr>
            <a:spAutoFit/>
          </a:bodyPr>
          <a:lstStyle/>
          <a:p>
            <a:pPr>
              <a:defRPr/>
            </a:pPr>
            <a:r>
              <a:rPr lang="de-CH" dirty="0">
                <a:latin typeface="+mn-lt"/>
              </a:rPr>
              <a:t>Durch Spezialisierung entsteht die </a:t>
            </a:r>
            <a:r>
              <a:rPr lang="de-CH" b="1" dirty="0" err="1">
                <a:latin typeface="+mn-lt"/>
              </a:rPr>
              <a:t>Suptypen</a:t>
            </a:r>
            <a:r>
              <a:rPr lang="de-CH" dirty="0">
                <a:latin typeface="+mn-lt"/>
              </a:rPr>
              <a:t> „Baugruppe“, „Material“ und „Artikel“.</a:t>
            </a:r>
          </a:p>
        </p:txBody>
      </p:sp>
      <p:pic>
        <p:nvPicPr>
          <p:cNvPr id="31748" name="Picture 6" descr="0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633538"/>
            <a:ext cx="416242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el 1"/>
          <p:cNvSpPr>
            <a:spLocks noGrp="1"/>
          </p:cNvSpPr>
          <p:nvPr>
            <p:ph type="title"/>
          </p:nvPr>
        </p:nvSpPr>
        <p:spPr>
          <a:xfrm>
            <a:off x="612775" y="228600"/>
            <a:ext cx="8153400" cy="990600"/>
          </a:xfrm>
        </p:spPr>
        <p:txBody>
          <a:bodyPr/>
          <a:lstStyle/>
          <a:p>
            <a:r>
              <a:rPr lang="de-CH" altLang="de-DE"/>
              <a:t>Reduce</a:t>
            </a:r>
          </a:p>
        </p:txBody>
      </p:sp>
      <p:sp>
        <p:nvSpPr>
          <p:cNvPr id="3" name="Inhaltsplatzhalter 2"/>
          <p:cNvSpPr>
            <a:spLocks noGrp="1"/>
          </p:cNvSpPr>
          <p:nvPr>
            <p:ph idx="1"/>
          </p:nvPr>
        </p:nvSpPr>
        <p:spPr>
          <a:xfrm>
            <a:off x="612775" y="1600200"/>
            <a:ext cx="8153400" cy="4495800"/>
          </a:xfrm>
        </p:spPr>
        <p:txBody>
          <a:bodyPr/>
          <a:lstStyle/>
          <a:p>
            <a:pPr>
              <a:defRPr/>
            </a:pPr>
            <a:r>
              <a:rPr lang="de-CH" dirty="0"/>
              <a:t>Funktion </a:t>
            </a:r>
            <a:r>
              <a:rPr lang="de-CH" dirty="0" err="1"/>
              <a:t>Reduce</a:t>
            </a:r>
            <a:r>
              <a:rPr lang="de-CH" dirty="0"/>
              <a:t>(</a:t>
            </a:r>
            <a:r>
              <a:rPr lang="de-CH" dirty="0" err="1"/>
              <a:t>key</a:t>
            </a:r>
            <a:r>
              <a:rPr lang="de-CH" dirty="0"/>
              <a:t>, </a:t>
            </a:r>
            <a:r>
              <a:rPr lang="de-CH" dirty="0" err="1"/>
              <a:t>array</a:t>
            </a:r>
            <a:r>
              <a:rPr lang="de-CH" dirty="0"/>
              <a:t>)</a:t>
            </a:r>
          </a:p>
          <a:p>
            <a:pPr>
              <a:defRPr/>
            </a:pPr>
            <a:r>
              <a:rPr lang="de-CH" dirty="0"/>
              <a:t>Läuft auf dem Koordinator Rechner (Zentral)</a:t>
            </a:r>
          </a:p>
          <a:p>
            <a:pPr>
              <a:defRPr/>
            </a:pPr>
            <a:r>
              <a:rPr lang="de-CH" dirty="0"/>
              <a:t>Wird einmal pro Schlüssel aufgerufen</a:t>
            </a:r>
          </a:p>
          <a:p>
            <a:pPr>
              <a:defRPr/>
            </a:pPr>
            <a:r>
              <a:rPr lang="de-CH" dirty="0"/>
              <a:t>Erzeugt die finalen Ergebnisse</a:t>
            </a:r>
          </a:p>
          <a:p>
            <a:pPr lvl="1">
              <a:defRPr/>
            </a:pPr>
            <a:r>
              <a:rPr lang="de-CH" dirty="0"/>
              <a:t>der </a:t>
            </a:r>
            <a:r>
              <a:rPr lang="de-CH" dirty="0">
                <a:sym typeface="Wingdings" panose="05000000000000000000" pitchFamily="2" charset="2"/>
              </a:rPr>
              <a:t> [100,1,50] = 160 	 (Total gefunden)</a:t>
            </a:r>
          </a:p>
          <a:p>
            <a:pPr lvl="1">
              <a:defRPr/>
            </a:pPr>
            <a:r>
              <a:rPr lang="de-CH" dirty="0">
                <a:sym typeface="Wingdings" panose="05000000000000000000" pitchFamily="2" charset="2"/>
              </a:rPr>
              <a:t>die  [50,5] = 55</a:t>
            </a:r>
          </a:p>
          <a:p>
            <a:pPr lvl="1">
              <a:defRPr/>
            </a:pPr>
            <a:r>
              <a:rPr lang="de-CH" dirty="0">
                <a:sym typeface="Wingdings" panose="05000000000000000000" pitchFamily="2" charset="2"/>
              </a:rPr>
              <a:t>Mond  [2] = 2</a:t>
            </a:r>
          </a:p>
          <a:p>
            <a:pPr>
              <a:defRPr/>
            </a:pPr>
            <a:r>
              <a:rPr lang="de-CH" dirty="0">
                <a:sym typeface="Wingdings" panose="05000000000000000000" pitchFamily="2" charset="2"/>
              </a:rPr>
              <a:t>Wird von Google benutzt für die Erzeugung der Suchergebnisse.</a:t>
            </a:r>
          </a:p>
          <a:p>
            <a:pPr marL="0" indent="0">
              <a:buFontTx/>
              <a:buNone/>
              <a:defRPr/>
            </a:pPr>
            <a:endParaRPr lang="de-CH" dirty="0"/>
          </a:p>
        </p:txBody>
      </p:sp>
      <p:sp>
        <p:nvSpPr>
          <p:cNvPr id="22532"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37CAF7FE-7812-4FA0-A7E9-C885B476B620}" type="slidenum">
              <a:rPr lang="de-CH" altLang="de-DE" sz="1200">
                <a:latin typeface="Arial" panose="020B0604020202020204" pitchFamily="34" charset="0"/>
              </a:rPr>
              <a:pPr algn="r">
                <a:lnSpc>
                  <a:spcPct val="80000"/>
                </a:lnSpc>
                <a:spcBef>
                  <a:spcPct val="0"/>
                </a:spcBef>
                <a:buClrTx/>
                <a:buSzTx/>
                <a:buFontTx/>
                <a:buNone/>
              </a:pPr>
              <a:t>220</a:t>
            </a:fld>
            <a:endParaRPr lang="de-CH" altLang="de-DE" sz="1200">
              <a:latin typeface="Arial" panose="020B0604020202020204" pitchFamily="34" charset="0"/>
            </a:endParaRPr>
          </a:p>
        </p:txBody>
      </p:sp>
    </p:spTree>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el 1"/>
          <p:cNvSpPr>
            <a:spLocks noGrp="1"/>
          </p:cNvSpPr>
          <p:nvPr>
            <p:ph type="title"/>
          </p:nvPr>
        </p:nvSpPr>
        <p:spPr>
          <a:xfrm>
            <a:off x="612775" y="228600"/>
            <a:ext cx="8153400" cy="990600"/>
          </a:xfrm>
        </p:spPr>
        <p:txBody>
          <a:bodyPr/>
          <a:lstStyle/>
          <a:p>
            <a:r>
              <a:rPr lang="de-CH" altLang="de-DE"/>
              <a:t>Hadopp MapReduce</a:t>
            </a:r>
          </a:p>
        </p:txBody>
      </p:sp>
      <p:sp>
        <p:nvSpPr>
          <p:cNvPr id="223235" name="Inhaltsplatzhalter 2"/>
          <p:cNvSpPr>
            <a:spLocks noGrp="1"/>
          </p:cNvSpPr>
          <p:nvPr>
            <p:ph idx="1"/>
          </p:nvPr>
        </p:nvSpPr>
        <p:spPr>
          <a:xfrm>
            <a:off x="3851275" y="1489075"/>
            <a:ext cx="4983163" cy="5192713"/>
          </a:xfrm>
        </p:spPr>
        <p:txBody>
          <a:bodyPr/>
          <a:lstStyle/>
          <a:p>
            <a:r>
              <a:rPr lang="de-CH" altLang="de-DE"/>
              <a:t>Map Phase</a:t>
            </a:r>
          </a:p>
          <a:p>
            <a:pPr lvl="1"/>
            <a:r>
              <a:rPr lang="de-CH" altLang="de-DE"/>
              <a:t>Datensätze werden in Map-Funktion verarbeiten</a:t>
            </a:r>
          </a:p>
          <a:p>
            <a:r>
              <a:rPr lang="de-CH" altLang="de-DE"/>
              <a:t>Shuffle/Combine Phase</a:t>
            </a:r>
          </a:p>
          <a:p>
            <a:pPr lvl="1"/>
            <a:r>
              <a:rPr lang="de-CH" altLang="de-DE"/>
              <a:t>Verteilte Sortierung und Gruppierung</a:t>
            </a:r>
          </a:p>
          <a:p>
            <a:r>
              <a:rPr lang="de-CH" altLang="de-DE"/>
              <a:t>Reduce Phase</a:t>
            </a:r>
          </a:p>
          <a:p>
            <a:pPr lvl="1"/>
            <a:r>
              <a:rPr lang="de-CH" altLang="de-DE"/>
              <a:t>Verarbeitung des Zwischenergebnisses in Reduce-Funktion</a:t>
            </a:r>
          </a:p>
        </p:txBody>
      </p:sp>
      <p:sp>
        <p:nvSpPr>
          <p:cNvPr id="23556" name="Foliennummernplatzhalt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r">
              <a:lnSpc>
                <a:spcPct val="80000"/>
              </a:lnSpc>
              <a:spcBef>
                <a:spcPct val="0"/>
              </a:spcBef>
              <a:buClrTx/>
              <a:buSzTx/>
              <a:buFontTx/>
              <a:buNone/>
            </a:pPr>
            <a:fld id="{4AF967CB-9C4C-4A7B-A390-A7806EAF09A2}" type="slidenum">
              <a:rPr lang="de-CH" altLang="de-DE" sz="1200">
                <a:latin typeface="Arial" panose="020B0604020202020204" pitchFamily="34" charset="0"/>
              </a:rPr>
              <a:pPr algn="r">
                <a:lnSpc>
                  <a:spcPct val="80000"/>
                </a:lnSpc>
                <a:spcBef>
                  <a:spcPct val="0"/>
                </a:spcBef>
                <a:buClrTx/>
                <a:buSzTx/>
                <a:buFontTx/>
                <a:buNone/>
              </a:pPr>
              <a:t>221</a:t>
            </a:fld>
            <a:endParaRPr lang="de-CH" altLang="de-DE" sz="1200">
              <a:latin typeface="Arial" panose="020B0604020202020204" pitchFamily="34" charset="0"/>
            </a:endParaRPr>
          </a:p>
        </p:txBody>
      </p:sp>
      <p:pic>
        <p:nvPicPr>
          <p:cNvPr id="2232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557338"/>
            <a:ext cx="3557588"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el 2"/>
          <p:cNvSpPr>
            <a:spLocks noGrp="1"/>
          </p:cNvSpPr>
          <p:nvPr>
            <p:ph type="title"/>
          </p:nvPr>
        </p:nvSpPr>
        <p:spPr/>
        <p:txBody>
          <a:bodyPr/>
          <a:lstStyle/>
          <a:p>
            <a:r>
              <a:rPr lang="de-CH" altLang="de-DE"/>
              <a:t>Objektorientierte Datenbanken</a:t>
            </a:r>
          </a:p>
        </p:txBody>
      </p:sp>
      <p:sp>
        <p:nvSpPr>
          <p:cNvPr id="224259" name="Textplatzhalter 3"/>
          <p:cNvSpPr>
            <a:spLocks noGrp="1"/>
          </p:cNvSpPr>
          <p:nvPr>
            <p:ph type="body" idx="1"/>
          </p:nvPr>
        </p:nvSpPr>
        <p:spPr>
          <a:xfrm>
            <a:off x="1403350" y="2708275"/>
            <a:ext cx="7123113" cy="1673225"/>
          </a:xfrm>
        </p:spPr>
        <p:txBody>
          <a:bodyPr/>
          <a:lstStyle/>
          <a:p>
            <a:r>
              <a:rPr lang="de-CH" altLang="de-DE"/>
              <a:t>DB4O</a:t>
            </a:r>
          </a:p>
        </p:txBody>
      </p:sp>
      <p:pic>
        <p:nvPicPr>
          <p:cNvPr id="2242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365500"/>
            <a:ext cx="6513512"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el 1"/>
          <p:cNvSpPr>
            <a:spLocks noGrp="1"/>
          </p:cNvSpPr>
          <p:nvPr>
            <p:ph type="title"/>
          </p:nvPr>
        </p:nvSpPr>
        <p:spPr>
          <a:xfrm>
            <a:off x="612775" y="228600"/>
            <a:ext cx="8153400" cy="990600"/>
          </a:xfrm>
        </p:spPr>
        <p:txBody>
          <a:bodyPr/>
          <a:lstStyle/>
          <a:p>
            <a:r>
              <a:rPr lang="de-CH" altLang="de-DE"/>
              <a:t>Grundprinzip</a:t>
            </a:r>
          </a:p>
        </p:txBody>
      </p:sp>
      <p:sp>
        <p:nvSpPr>
          <p:cNvPr id="225283" name="Inhaltsplatzhalter 2"/>
          <p:cNvSpPr>
            <a:spLocks noGrp="1"/>
          </p:cNvSpPr>
          <p:nvPr>
            <p:ph idx="1"/>
          </p:nvPr>
        </p:nvSpPr>
        <p:spPr>
          <a:xfrm>
            <a:off x="612775" y="1600200"/>
            <a:ext cx="8153400" cy="4495800"/>
          </a:xfrm>
        </p:spPr>
        <p:txBody>
          <a:bodyPr/>
          <a:lstStyle/>
          <a:p>
            <a:r>
              <a:rPr lang="de-CH" altLang="de-DE"/>
              <a:t>Objektdatenbank für Java und .NET-Plattform</a:t>
            </a:r>
          </a:p>
          <a:p>
            <a:r>
              <a:rPr lang="de-CH" altLang="de-DE"/>
              <a:t>Ist eine NoSQL (Not only SQL)</a:t>
            </a:r>
          </a:p>
          <a:p>
            <a:r>
              <a:rPr lang="de-CH" altLang="de-DE"/>
              <a:t>Seit 2004 bei GLP (GNU General Public License)</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el 1"/>
          <p:cNvSpPr>
            <a:spLocks noGrp="1"/>
          </p:cNvSpPr>
          <p:nvPr>
            <p:ph type="title"/>
          </p:nvPr>
        </p:nvSpPr>
        <p:spPr>
          <a:xfrm>
            <a:off x="612775" y="228600"/>
            <a:ext cx="8153400" cy="990600"/>
          </a:xfrm>
        </p:spPr>
        <p:txBody>
          <a:bodyPr/>
          <a:lstStyle/>
          <a:p>
            <a:r>
              <a:rPr lang="de-CH" altLang="de-DE"/>
              <a:t>Verwendung von DB4O</a:t>
            </a:r>
          </a:p>
        </p:txBody>
      </p:sp>
      <p:sp>
        <p:nvSpPr>
          <p:cNvPr id="226307" name="Inhaltsplatzhalter 2"/>
          <p:cNvSpPr>
            <a:spLocks noGrp="1"/>
          </p:cNvSpPr>
          <p:nvPr>
            <p:ph idx="1"/>
          </p:nvPr>
        </p:nvSpPr>
        <p:spPr>
          <a:xfrm>
            <a:off x="684213" y="1593850"/>
            <a:ext cx="7513637" cy="787400"/>
          </a:xfrm>
        </p:spPr>
        <p:txBody>
          <a:bodyPr/>
          <a:lstStyle/>
          <a:p>
            <a:r>
              <a:rPr lang="de-CH" altLang="de-DE" b="1"/>
              <a:t>Db4objects.Db4o.dll</a:t>
            </a:r>
            <a:r>
              <a:rPr lang="de-CH" altLang="de-DE"/>
              <a:t> hinzufügen  </a:t>
            </a:r>
          </a:p>
        </p:txBody>
      </p:sp>
      <p:pic>
        <p:nvPicPr>
          <p:cNvPr id="226308" name="Grafik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5513" y="1628775"/>
            <a:ext cx="3138487"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Inhaltsplatzhalter 2"/>
          <p:cNvSpPr txBox="1">
            <a:spLocks/>
          </p:cNvSpPr>
          <p:nvPr/>
        </p:nvSpPr>
        <p:spPr>
          <a:xfrm>
            <a:off x="817563" y="2479675"/>
            <a:ext cx="4752975" cy="804863"/>
          </a:xfrm>
          <a:prstGeom prst="rect">
            <a:avLst/>
          </a:prstGeom>
        </p:spPr>
        <p:txBody>
          <a:bodyPr anchor="ctr">
            <a:normAutofit/>
          </a:bodyPr>
          <a:lstStyle>
            <a:lvl1pPr marL="285750" indent="-285750" algn="l" defTabSz="457200" rtl="0" eaLnBrk="1" latinLnBrk="0" hangingPunct="1">
              <a:spcBef>
                <a:spcPct val="20000"/>
              </a:spcBef>
              <a:spcAft>
                <a:spcPts val="600"/>
              </a:spcAft>
              <a:buClr>
                <a:schemeClr val="accent2">
                  <a:lumMod val="50000"/>
                </a:schemeClr>
              </a:buClr>
              <a:buSzPct val="145000"/>
              <a:buFont typeface="Arial"/>
              <a:buChar char="•"/>
              <a:defRPr sz="32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2">
                  <a:lumMod val="75000"/>
                </a:schemeClr>
              </a:buClr>
              <a:buSzPct val="145000"/>
              <a:buFont typeface="Arial"/>
              <a:buChar char="•"/>
              <a:defRPr sz="2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defRPr/>
            </a:pPr>
            <a:r>
              <a:rPr lang="de-CH" dirty="0" err="1">
                <a:solidFill>
                  <a:schemeClr val="accent1">
                    <a:lumMod val="75000"/>
                  </a:schemeClr>
                </a:solidFill>
              </a:rPr>
              <a:t>using</a:t>
            </a:r>
            <a:r>
              <a:rPr lang="de-CH" dirty="0">
                <a:solidFill>
                  <a:schemeClr val="accent1">
                    <a:lumMod val="75000"/>
                  </a:schemeClr>
                </a:solidFill>
              </a:rPr>
              <a:t> </a:t>
            </a:r>
            <a:r>
              <a:rPr lang="de-CH" dirty="0"/>
              <a:t>Db4objects.Db4o;</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el 1"/>
          <p:cNvSpPr>
            <a:spLocks noGrp="1"/>
          </p:cNvSpPr>
          <p:nvPr>
            <p:ph type="title"/>
          </p:nvPr>
        </p:nvSpPr>
        <p:spPr>
          <a:xfrm>
            <a:off x="612775" y="228600"/>
            <a:ext cx="8153400" cy="990600"/>
          </a:xfrm>
        </p:spPr>
        <p:txBody>
          <a:bodyPr/>
          <a:lstStyle/>
          <a:p>
            <a:r>
              <a:rPr lang="de-CH" altLang="de-DE"/>
              <a:t>Spezifische Merkmale</a:t>
            </a:r>
          </a:p>
        </p:txBody>
      </p:sp>
      <p:sp>
        <p:nvSpPr>
          <p:cNvPr id="227331" name="Inhaltsplatzhalter 2"/>
          <p:cNvSpPr>
            <a:spLocks noGrp="1"/>
          </p:cNvSpPr>
          <p:nvPr>
            <p:ph idx="1"/>
          </p:nvPr>
        </p:nvSpPr>
        <p:spPr>
          <a:xfrm>
            <a:off x="612775" y="1600200"/>
            <a:ext cx="8153400" cy="4495800"/>
          </a:xfrm>
        </p:spPr>
        <p:txBody>
          <a:bodyPr/>
          <a:lstStyle/>
          <a:p>
            <a:r>
              <a:rPr lang="de-CH" altLang="de-DE"/>
              <a:t>Sehr kleiner Speicherbedarf</a:t>
            </a:r>
          </a:p>
          <a:p>
            <a:r>
              <a:rPr lang="de-CH" altLang="de-DE"/>
              <a:t>Java und .NET Plattform (VB.NET, C#, ASP.NET)</a:t>
            </a:r>
          </a:p>
          <a:p>
            <a:r>
              <a:rPr lang="de-CH" altLang="de-DE"/>
              <a:t>Unix-Derivate, Linux, Windows</a:t>
            </a:r>
          </a:p>
          <a:p>
            <a:r>
              <a:rPr lang="de-CH" altLang="de-DE"/>
              <a:t>Query Sprachen</a:t>
            </a:r>
          </a:p>
          <a:p>
            <a:pPr lvl="1"/>
            <a:r>
              <a:rPr lang="de-CH" altLang="de-DE"/>
              <a:t>Objekt-Orientiert (Native Queries, Query by Example)</a:t>
            </a:r>
          </a:p>
          <a:p>
            <a:pPr lvl="1"/>
            <a:r>
              <a:rPr lang="de-CH" altLang="de-DE"/>
              <a:t>SQL (via Replikation zu relationalen Datenbanken)</a:t>
            </a:r>
          </a:p>
          <a:p>
            <a:pPr lvl="1"/>
            <a:r>
              <a:rPr lang="de-CH" altLang="de-DE"/>
              <a:t>XML (Dritthersteller)</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el 1"/>
          <p:cNvSpPr>
            <a:spLocks noGrp="1"/>
          </p:cNvSpPr>
          <p:nvPr>
            <p:ph type="title"/>
          </p:nvPr>
        </p:nvSpPr>
        <p:spPr>
          <a:xfrm>
            <a:off x="612775" y="228600"/>
            <a:ext cx="8153400" cy="990600"/>
          </a:xfrm>
        </p:spPr>
        <p:txBody>
          <a:bodyPr/>
          <a:lstStyle/>
          <a:p>
            <a:r>
              <a:rPr lang="de-CH" altLang="de-DE"/>
              <a:t>Spezifische Merkmale</a:t>
            </a:r>
          </a:p>
        </p:txBody>
      </p:sp>
      <p:sp>
        <p:nvSpPr>
          <p:cNvPr id="3" name="Inhaltsplatzhalter 2"/>
          <p:cNvSpPr>
            <a:spLocks noGrp="1"/>
          </p:cNvSpPr>
          <p:nvPr>
            <p:ph idx="1"/>
          </p:nvPr>
        </p:nvSpPr>
        <p:spPr>
          <a:xfrm>
            <a:off x="612775" y="1600200"/>
            <a:ext cx="8153400" cy="4781550"/>
          </a:xfrm>
        </p:spPr>
        <p:txBody>
          <a:bodyPr>
            <a:normAutofit fontScale="92500" lnSpcReduction="10000"/>
          </a:bodyPr>
          <a:lstStyle/>
          <a:p>
            <a:pPr>
              <a:defRPr/>
            </a:pPr>
            <a:r>
              <a:rPr lang="de-CH" dirty="0"/>
              <a:t>Replikation (</a:t>
            </a:r>
            <a:r>
              <a:rPr lang="de-CH" dirty="0" err="1"/>
              <a:t>dRS</a:t>
            </a:r>
            <a:r>
              <a:rPr lang="de-CH" dirty="0"/>
              <a:t>)</a:t>
            </a:r>
          </a:p>
          <a:p>
            <a:pPr lvl="1">
              <a:defRPr/>
            </a:pPr>
            <a:r>
              <a:rPr lang="de-CH" dirty="0"/>
              <a:t>Repliziert Objekte nicht Tabellen</a:t>
            </a:r>
          </a:p>
          <a:p>
            <a:pPr lvl="1">
              <a:defRPr/>
            </a:pPr>
            <a:r>
              <a:rPr lang="de-CH" dirty="0"/>
              <a:t>Uni- und bi-direktional</a:t>
            </a:r>
          </a:p>
          <a:p>
            <a:pPr lvl="1">
              <a:defRPr/>
            </a:pPr>
            <a:r>
              <a:rPr lang="de-CH" dirty="0"/>
              <a:t>Db4o zu db4o</a:t>
            </a:r>
          </a:p>
          <a:p>
            <a:pPr lvl="1">
              <a:defRPr/>
            </a:pPr>
            <a:r>
              <a:rPr lang="de-CH" dirty="0"/>
              <a:t>Db4o zu RDBMS</a:t>
            </a:r>
          </a:p>
          <a:p>
            <a:pPr lvl="1">
              <a:defRPr/>
            </a:pPr>
            <a:endParaRPr lang="de-CH" dirty="0"/>
          </a:p>
          <a:p>
            <a:pPr>
              <a:defRPr/>
            </a:pPr>
            <a:r>
              <a:rPr lang="de-CH" dirty="0"/>
              <a:t>Reporting</a:t>
            </a:r>
          </a:p>
          <a:p>
            <a:pPr lvl="1">
              <a:defRPr/>
            </a:pPr>
            <a:r>
              <a:rPr lang="de-CH" dirty="0" err="1"/>
              <a:t>Actuate</a:t>
            </a:r>
            <a:r>
              <a:rPr lang="de-CH" dirty="0"/>
              <a:t> BIRT</a:t>
            </a:r>
          </a:p>
          <a:p>
            <a:pPr lvl="1">
              <a:defRPr/>
            </a:pPr>
            <a:r>
              <a:rPr lang="de-CH" dirty="0" err="1"/>
              <a:t>Elixir</a:t>
            </a:r>
            <a:r>
              <a:rPr lang="de-CH" dirty="0"/>
              <a:t> Report</a:t>
            </a:r>
          </a:p>
          <a:p>
            <a:pPr lvl="1">
              <a:defRPr/>
            </a:pPr>
            <a:r>
              <a:rPr lang="de-CH" dirty="0" err="1"/>
              <a:t>Jaspersoft</a:t>
            </a:r>
            <a:endParaRPr lang="de-CH" dirty="0"/>
          </a:p>
          <a:p>
            <a:pPr lvl="1">
              <a:defRPr/>
            </a:pPr>
            <a:r>
              <a:rPr lang="de-CH" dirty="0"/>
              <a:t>Microsoft Visual Studio</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el 1"/>
          <p:cNvSpPr>
            <a:spLocks noGrp="1"/>
          </p:cNvSpPr>
          <p:nvPr>
            <p:ph type="title"/>
          </p:nvPr>
        </p:nvSpPr>
        <p:spPr>
          <a:xfrm>
            <a:off x="612775" y="228600"/>
            <a:ext cx="8153400" cy="990600"/>
          </a:xfrm>
        </p:spPr>
        <p:txBody>
          <a:bodyPr/>
          <a:lstStyle/>
          <a:p>
            <a:r>
              <a:rPr lang="de-CH" altLang="de-DE"/>
              <a:t>Spezifische Merkmale</a:t>
            </a:r>
          </a:p>
        </p:txBody>
      </p:sp>
      <p:sp>
        <p:nvSpPr>
          <p:cNvPr id="229379" name="Inhaltsplatzhalter 2"/>
          <p:cNvSpPr>
            <a:spLocks noGrp="1"/>
          </p:cNvSpPr>
          <p:nvPr>
            <p:ph idx="1"/>
          </p:nvPr>
        </p:nvSpPr>
        <p:spPr>
          <a:xfrm>
            <a:off x="612775" y="1600200"/>
            <a:ext cx="8153400" cy="4495800"/>
          </a:xfrm>
        </p:spPr>
        <p:txBody>
          <a:bodyPr/>
          <a:lstStyle/>
          <a:p>
            <a:r>
              <a:rPr lang="de-CH" altLang="de-DE"/>
              <a:t>Sicherheit</a:t>
            </a:r>
          </a:p>
          <a:p>
            <a:pPr lvl="1"/>
            <a:r>
              <a:rPr lang="de-CH" altLang="de-DE"/>
              <a:t>File Protection (Passwort)</a:t>
            </a:r>
          </a:p>
          <a:p>
            <a:pPr lvl="1"/>
            <a:r>
              <a:rPr lang="de-CH" altLang="de-DE"/>
              <a:t>File Verschlüsselung (Simple, XTEA 128 bit)</a:t>
            </a:r>
          </a:p>
          <a:p>
            <a:pPr lvl="1"/>
            <a:endParaRPr lang="de-CH" altLang="de-DE"/>
          </a:p>
          <a:p>
            <a:r>
              <a:rPr lang="de-CH" altLang="de-DE"/>
              <a:t>Availability</a:t>
            </a:r>
          </a:p>
          <a:p>
            <a:pPr lvl="1"/>
            <a:r>
              <a:rPr lang="de-CH" altLang="de-DE"/>
              <a:t>Commit-Recover bei Systemabstürzen</a:t>
            </a:r>
          </a:p>
          <a:p>
            <a:pPr lvl="1"/>
            <a:r>
              <a:rPr lang="de-CH" altLang="de-DE"/>
              <a:t>ACID (Atomarität, Konsistenz, Isoliertheit, Dauerhaftigkeit)</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el 1"/>
          <p:cNvSpPr>
            <a:spLocks noGrp="1"/>
          </p:cNvSpPr>
          <p:nvPr>
            <p:ph type="title"/>
          </p:nvPr>
        </p:nvSpPr>
        <p:spPr>
          <a:xfrm>
            <a:off x="612775" y="228600"/>
            <a:ext cx="8153400" cy="990600"/>
          </a:xfrm>
        </p:spPr>
        <p:txBody>
          <a:bodyPr/>
          <a:lstStyle/>
          <a:p>
            <a:r>
              <a:rPr lang="de-CH" altLang="de-DE"/>
              <a:t>Spezifische Merkmale</a:t>
            </a:r>
          </a:p>
        </p:txBody>
      </p:sp>
      <p:sp>
        <p:nvSpPr>
          <p:cNvPr id="230403" name="Inhaltsplatzhalter 2"/>
          <p:cNvSpPr>
            <a:spLocks noGrp="1"/>
          </p:cNvSpPr>
          <p:nvPr>
            <p:ph idx="1"/>
          </p:nvPr>
        </p:nvSpPr>
        <p:spPr>
          <a:xfrm>
            <a:off x="612775" y="1600200"/>
            <a:ext cx="8153400" cy="4495800"/>
          </a:xfrm>
        </p:spPr>
        <p:txBody>
          <a:bodyPr/>
          <a:lstStyle/>
          <a:p>
            <a:r>
              <a:rPr lang="de-CH" altLang="de-DE"/>
              <a:t>Concurrency</a:t>
            </a:r>
          </a:p>
          <a:p>
            <a:pPr lvl="1"/>
            <a:r>
              <a:rPr lang="de-CH" altLang="de-DE"/>
              <a:t>Lokal,  Client/Server</a:t>
            </a:r>
          </a:p>
          <a:p>
            <a:pPr lvl="1"/>
            <a:r>
              <a:rPr lang="de-CH" altLang="de-DE"/>
              <a:t>Mehrere Threads, Transaktionen (parallel)</a:t>
            </a:r>
          </a:p>
          <a:p>
            <a:r>
              <a:rPr lang="de-CH" altLang="de-DE"/>
              <a:t>Skalierbarkeit</a:t>
            </a:r>
          </a:p>
          <a:p>
            <a:pPr lvl="1"/>
            <a:r>
              <a:rPr lang="de-CH" altLang="de-DE"/>
              <a:t>55x schneller als Hibernate/MySQL</a:t>
            </a:r>
          </a:p>
          <a:p>
            <a:pPr lvl="1"/>
            <a:r>
              <a:rPr lang="de-CH" altLang="de-DE"/>
              <a:t>Speichert (200’000 Objekte/Sekunde)</a:t>
            </a:r>
          </a:p>
          <a:p>
            <a:pPr lvl="1"/>
            <a:r>
              <a:rPr lang="de-CH" altLang="de-DE"/>
              <a:t>In Memory Modus verfügbar</a:t>
            </a:r>
          </a:p>
          <a:p>
            <a:r>
              <a:rPr lang="de-CH" altLang="de-DE"/>
              <a:t>Internationalisierung</a:t>
            </a:r>
          </a:p>
          <a:p>
            <a:pPr lvl="1"/>
            <a:r>
              <a:rPr lang="de-CH" altLang="de-DE"/>
              <a:t>Unicode</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el 1"/>
          <p:cNvSpPr>
            <a:spLocks noGrp="1"/>
          </p:cNvSpPr>
          <p:nvPr>
            <p:ph type="title"/>
          </p:nvPr>
        </p:nvSpPr>
        <p:spPr>
          <a:xfrm>
            <a:off x="612775" y="228600"/>
            <a:ext cx="8153400" cy="990600"/>
          </a:xfrm>
        </p:spPr>
        <p:txBody>
          <a:bodyPr/>
          <a:lstStyle/>
          <a:p>
            <a:r>
              <a:rPr lang="de-CH" altLang="de-DE"/>
              <a:t>Einsatzgebiet</a:t>
            </a:r>
          </a:p>
        </p:txBody>
      </p:sp>
      <p:pic>
        <p:nvPicPr>
          <p:cNvPr id="231427" name="Inhaltsplatzhalt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73313" y="1933575"/>
            <a:ext cx="4911725" cy="4337050"/>
          </a:xfrm>
        </p:spPr>
      </p:pic>
      <p:sp>
        <p:nvSpPr>
          <p:cNvPr id="231428" name="Textfeld 2"/>
          <p:cNvSpPr txBox="1">
            <a:spLocks noChangeArrowheads="1"/>
          </p:cNvSpPr>
          <p:nvPr/>
        </p:nvSpPr>
        <p:spPr bwMode="auto">
          <a:xfrm rot="16200000" flipH="1">
            <a:off x="956469" y="3471069"/>
            <a:ext cx="2217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CH" altLang="de-DE"/>
              <a:t>Naturwissenschaften</a:t>
            </a:r>
          </a:p>
        </p:txBody>
      </p:sp>
      <p:sp>
        <p:nvSpPr>
          <p:cNvPr id="231429" name="Textfeld 4"/>
          <p:cNvSpPr txBox="1">
            <a:spLocks noChangeArrowheads="1"/>
          </p:cNvSpPr>
          <p:nvPr/>
        </p:nvSpPr>
        <p:spPr bwMode="auto">
          <a:xfrm rot="16200000" flipH="1">
            <a:off x="6385719" y="3471069"/>
            <a:ext cx="25796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CH" altLang="de-DE"/>
              <a:t>Industrieautomatisierung</a:t>
            </a:r>
          </a:p>
        </p:txBody>
      </p:sp>
      <p:sp>
        <p:nvSpPr>
          <p:cNvPr id="231430" name="Textfeld 5"/>
          <p:cNvSpPr txBox="1">
            <a:spLocks noChangeArrowheads="1"/>
          </p:cNvSpPr>
          <p:nvPr/>
        </p:nvSpPr>
        <p:spPr bwMode="auto">
          <a:xfrm>
            <a:off x="4132263" y="1527175"/>
            <a:ext cx="1719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CH" altLang="de-DE"/>
              <a:t>Transport</a:t>
            </a:r>
          </a:p>
        </p:txBody>
      </p:sp>
      <p:sp>
        <p:nvSpPr>
          <p:cNvPr id="231431" name="Textfeld 6"/>
          <p:cNvSpPr txBox="1">
            <a:spLocks noChangeArrowheads="1"/>
          </p:cNvSpPr>
          <p:nvPr/>
        </p:nvSpPr>
        <p:spPr bwMode="auto">
          <a:xfrm>
            <a:off x="4279900" y="6270625"/>
            <a:ext cx="1719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CH" altLang="de-DE"/>
              <a:t>Netzwerken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Spezialisierung / Generalisierung</a:t>
            </a:r>
          </a:p>
        </p:txBody>
      </p:sp>
      <p:sp>
        <p:nvSpPr>
          <p:cNvPr id="2" name="Textplatzhalter 1"/>
          <p:cNvSpPr>
            <a:spLocks noGrp="1"/>
          </p:cNvSpPr>
          <p:nvPr>
            <p:ph sz="quarter" idx="1"/>
          </p:nvPr>
        </p:nvSpPr>
        <p:spPr/>
        <p:txBody>
          <a:bodyPr>
            <a:normAutofit fontScale="92500" lnSpcReduction="20000"/>
          </a:bodyPr>
          <a:lstStyle/>
          <a:p>
            <a:r>
              <a:rPr lang="de-CH" dirty="0"/>
              <a:t>Anwendung</a:t>
            </a:r>
          </a:p>
          <a:p>
            <a:pPr lvl="1"/>
            <a:r>
              <a:rPr lang="de-CH" dirty="0"/>
              <a:t>´Ähnliche’ Tabellen mit identischen Attributen sollten diese identischen Attribute in eine gemeinsame, übergeordnete </a:t>
            </a:r>
            <a:r>
              <a:rPr lang="de-CH" dirty="0" err="1"/>
              <a:t>Entitäsmenge</a:t>
            </a:r>
            <a:r>
              <a:rPr lang="de-CH" dirty="0"/>
              <a:t> auslagern.</a:t>
            </a:r>
          </a:p>
          <a:p>
            <a:endParaRPr lang="de-CH" dirty="0"/>
          </a:p>
          <a:p>
            <a:r>
              <a:rPr lang="de-CH" dirty="0"/>
              <a:t>Prinzip</a:t>
            </a:r>
          </a:p>
          <a:p>
            <a:pPr lvl="1"/>
            <a:r>
              <a:rPr lang="de-CH" dirty="0"/>
              <a:t>Die Spezialisierung/Generalisierung besteht aus einer Superentitäts-menge und mehreren Subentitätsmengen. Die Superentitätsmenge enthält alle gemeinsamen Eigenschaften (Attribute), während die Subentitätsmengen nur die für sie spezifischen Eigenschaften enthalten. Die gesamten Eigenschaften einer Entität sind dabei nur bekannt, falls die Attribute beider Entitäten zusammen betrachtet werden.</a:t>
            </a:r>
          </a:p>
          <a:p>
            <a:endParaRPr lang="de-CH" dirty="0"/>
          </a:p>
        </p:txBody>
      </p:sp>
    </p:spTree>
    <p:extLst>
      <p:ext uri="{BB962C8B-B14F-4D97-AF65-F5344CB8AC3E}">
        <p14:creationId xmlns:p14="http://schemas.microsoft.com/office/powerpoint/2010/main" val="209136044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el 1"/>
          <p:cNvSpPr>
            <a:spLocks noGrp="1"/>
          </p:cNvSpPr>
          <p:nvPr>
            <p:ph type="title"/>
          </p:nvPr>
        </p:nvSpPr>
        <p:spPr>
          <a:xfrm>
            <a:off x="612775" y="228600"/>
            <a:ext cx="8153400" cy="990600"/>
          </a:xfrm>
        </p:spPr>
        <p:txBody>
          <a:bodyPr/>
          <a:lstStyle/>
          <a:p>
            <a:r>
              <a:rPr lang="de-CH" altLang="de-DE"/>
              <a:t>Vorteile</a:t>
            </a:r>
          </a:p>
        </p:txBody>
      </p:sp>
      <p:sp>
        <p:nvSpPr>
          <p:cNvPr id="232451" name="Inhaltsplatzhalter 2"/>
          <p:cNvSpPr>
            <a:spLocks noGrp="1"/>
          </p:cNvSpPr>
          <p:nvPr>
            <p:ph idx="1"/>
          </p:nvPr>
        </p:nvSpPr>
        <p:spPr>
          <a:xfrm>
            <a:off x="612775" y="1600200"/>
            <a:ext cx="8153400" cy="4495800"/>
          </a:xfrm>
        </p:spPr>
        <p:txBody>
          <a:bodyPr/>
          <a:lstStyle/>
          <a:p>
            <a:r>
              <a:rPr lang="de-CH" altLang="de-DE"/>
              <a:t>Kein DB-Admin nötig</a:t>
            </a:r>
          </a:p>
          <a:p>
            <a:r>
              <a:rPr lang="de-CH" altLang="de-DE"/>
              <a:t>Keine DB-Abfragesprache benötigt (SQL)</a:t>
            </a:r>
          </a:p>
          <a:p>
            <a:r>
              <a:rPr lang="de-CH" altLang="de-DE"/>
              <a:t>Die DB kann in gemischten Umgebungen eingesetzt werden</a:t>
            </a:r>
          </a:p>
          <a:p>
            <a:r>
              <a:rPr lang="de-CH" altLang="de-DE"/>
              <a:t>Sehr geringer Speicherbedarf</a:t>
            </a:r>
          </a:p>
          <a:p>
            <a:pPr lvl="1"/>
            <a:r>
              <a:rPr lang="de-CH" altLang="de-DE"/>
              <a:t>Besteht aus einer Programmbibliothek 600 kB</a:t>
            </a:r>
          </a:p>
          <a:p>
            <a:pPr lvl="1"/>
            <a:r>
              <a:rPr lang="de-CH" altLang="de-DE"/>
              <a:t>Arbeitsspeicher zur Laufzweit ca. 1 MB</a:t>
            </a:r>
          </a:p>
          <a:p>
            <a:r>
              <a:rPr lang="de-CH" altLang="de-DE"/>
              <a:t>Keine zusätzliche Software für objektrelationales Mapping</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el 1"/>
          <p:cNvSpPr>
            <a:spLocks noGrp="1"/>
          </p:cNvSpPr>
          <p:nvPr>
            <p:ph type="title"/>
          </p:nvPr>
        </p:nvSpPr>
        <p:spPr>
          <a:xfrm>
            <a:off x="612775" y="228600"/>
            <a:ext cx="8153400" cy="990600"/>
          </a:xfrm>
        </p:spPr>
        <p:txBody>
          <a:bodyPr/>
          <a:lstStyle/>
          <a:p>
            <a:r>
              <a:rPr lang="de-CH" altLang="de-DE"/>
              <a:t>Nachteile</a:t>
            </a:r>
          </a:p>
        </p:txBody>
      </p:sp>
      <p:sp>
        <p:nvSpPr>
          <p:cNvPr id="233475" name="Inhaltsplatzhalter 2"/>
          <p:cNvSpPr>
            <a:spLocks noGrp="1"/>
          </p:cNvSpPr>
          <p:nvPr>
            <p:ph idx="1"/>
          </p:nvPr>
        </p:nvSpPr>
        <p:spPr>
          <a:xfrm>
            <a:off x="612775" y="1600200"/>
            <a:ext cx="8153400" cy="4495800"/>
          </a:xfrm>
        </p:spPr>
        <p:txBody>
          <a:bodyPr/>
          <a:lstStyle/>
          <a:p>
            <a:r>
              <a:rPr lang="de-CH" altLang="de-DE"/>
              <a:t>DB kann nur über Programmcode administriert werden (Kein Admin GUI)</a:t>
            </a:r>
          </a:p>
          <a:p>
            <a:r>
              <a:rPr lang="de-CH" altLang="de-DE"/>
              <a:t>DB liegt in der Hand des Entwicklers</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el 1"/>
          <p:cNvSpPr>
            <a:spLocks noGrp="1"/>
          </p:cNvSpPr>
          <p:nvPr>
            <p:ph type="title"/>
          </p:nvPr>
        </p:nvSpPr>
        <p:spPr>
          <a:xfrm>
            <a:off x="612775" y="228600"/>
            <a:ext cx="8153400" cy="990600"/>
          </a:xfrm>
        </p:spPr>
        <p:txBody>
          <a:bodyPr/>
          <a:lstStyle/>
          <a:p>
            <a:r>
              <a:rPr lang="de-CH" altLang="de-DE"/>
              <a:t>Beispiele 1</a:t>
            </a:r>
          </a:p>
        </p:txBody>
      </p:sp>
      <p:sp>
        <p:nvSpPr>
          <p:cNvPr id="234499" name="Inhaltsplatzhalter 2"/>
          <p:cNvSpPr>
            <a:spLocks noGrp="1"/>
          </p:cNvSpPr>
          <p:nvPr>
            <p:ph idx="1"/>
          </p:nvPr>
        </p:nvSpPr>
        <p:spPr>
          <a:xfrm>
            <a:off x="614363" y="2163763"/>
            <a:ext cx="8423275" cy="647700"/>
          </a:xfrm>
        </p:spPr>
        <p:txBody>
          <a:bodyPr/>
          <a:lstStyle/>
          <a:p>
            <a:pPr marL="0" indent="0">
              <a:buFont typeface="Wingdings" panose="05000000000000000000" pitchFamily="2" charset="2"/>
              <a:buNone/>
            </a:pPr>
            <a:r>
              <a:rPr lang="de-CH" altLang="de-DE" sz="2000">
                <a:latin typeface="Courier New" panose="02070309020205020404" pitchFamily="49" charset="0"/>
                <a:cs typeface="Courier New" panose="02070309020205020404" pitchFamily="49" charset="0"/>
              </a:rPr>
              <a:t>ObjectContainer db = Db4o.openFile("C:\beispiel.db");</a:t>
            </a:r>
          </a:p>
        </p:txBody>
      </p:sp>
      <p:sp>
        <p:nvSpPr>
          <p:cNvPr id="234500" name="Inhaltsplatzhalter 2"/>
          <p:cNvSpPr txBox="1">
            <a:spLocks/>
          </p:cNvSpPr>
          <p:nvPr/>
        </p:nvSpPr>
        <p:spPr bwMode="auto">
          <a:xfrm>
            <a:off x="684213" y="3451225"/>
            <a:ext cx="81534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lang="en-US" altLang="de-DE" sz="2000">
                <a:latin typeface="Courier New" panose="02070309020205020404" pitchFamily="49" charset="0"/>
                <a:cs typeface="Courier New" panose="02070309020205020404" pitchFamily="49" charset="0"/>
              </a:rPr>
              <a:t>db.store(new Person("John Doe","TOP INC",45));</a:t>
            </a:r>
            <a:endParaRPr lang="de-CH" altLang="de-DE" sz="2000">
              <a:latin typeface="Courier New" panose="02070309020205020404" pitchFamily="49" charset="0"/>
              <a:cs typeface="Courier New" panose="02070309020205020404" pitchFamily="49" charset="0"/>
            </a:endParaRPr>
          </a:p>
        </p:txBody>
      </p:sp>
      <p:sp>
        <p:nvSpPr>
          <p:cNvPr id="234501" name="Textfeld 5"/>
          <p:cNvSpPr txBox="1">
            <a:spLocks noChangeArrowheads="1"/>
          </p:cNvSpPr>
          <p:nvPr/>
        </p:nvSpPr>
        <p:spPr bwMode="auto">
          <a:xfrm>
            <a:off x="704850" y="2997200"/>
            <a:ext cx="33115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kumimoji="0" lang="de-CH" altLang="de-DE"/>
              <a:t>Objekt speichern</a:t>
            </a:r>
          </a:p>
        </p:txBody>
      </p:sp>
      <p:sp>
        <p:nvSpPr>
          <p:cNvPr id="234502" name="Textfeld 6"/>
          <p:cNvSpPr txBox="1">
            <a:spLocks noChangeArrowheads="1"/>
          </p:cNvSpPr>
          <p:nvPr/>
        </p:nvSpPr>
        <p:spPr bwMode="auto">
          <a:xfrm>
            <a:off x="611188" y="1628775"/>
            <a:ext cx="80645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kumimoji="0" lang="de-CH" altLang="de-DE"/>
              <a:t>Öffnen der Datenbank:</a:t>
            </a:r>
          </a:p>
        </p:txBody>
      </p:sp>
      <p:sp>
        <p:nvSpPr>
          <p:cNvPr id="234503" name="Textfeld 7"/>
          <p:cNvSpPr txBox="1">
            <a:spLocks noChangeArrowheads="1"/>
          </p:cNvSpPr>
          <p:nvPr/>
        </p:nvSpPr>
        <p:spPr bwMode="auto">
          <a:xfrm>
            <a:off x="684213" y="4241800"/>
            <a:ext cx="33115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kumimoji="0" lang="de-CH" altLang="de-DE"/>
              <a:t>Objekt lesen</a:t>
            </a:r>
          </a:p>
        </p:txBody>
      </p:sp>
      <p:sp>
        <p:nvSpPr>
          <p:cNvPr id="234504" name="Inhaltsplatzhalter 2"/>
          <p:cNvSpPr txBox="1">
            <a:spLocks/>
          </p:cNvSpPr>
          <p:nvPr/>
        </p:nvSpPr>
        <p:spPr bwMode="auto">
          <a:xfrm>
            <a:off x="763588" y="4767263"/>
            <a:ext cx="8424862"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lang="de-CH" altLang="de-DE" sz="2000">
                <a:latin typeface="Courier New" panose="02070309020205020404" pitchFamily="49" charset="0"/>
                <a:cs typeface="Courier New" panose="02070309020205020404" pitchFamily="49" charset="0"/>
              </a:rPr>
              <a:t>ObjectSet result = db.queryByExample(new Person());</a:t>
            </a:r>
          </a:p>
          <a:p>
            <a:pPr>
              <a:buFont typeface="Wingdings" panose="05000000000000000000" pitchFamily="2" charset="2"/>
              <a:buNone/>
            </a:pPr>
            <a:r>
              <a:rPr lang="de-CH" altLang="de-DE" sz="2000">
                <a:latin typeface="Courier New" panose="02070309020205020404" pitchFamily="49" charset="0"/>
                <a:cs typeface="Courier New" panose="02070309020205020404" pitchFamily="49" charset="0"/>
              </a:rPr>
              <a:t>     while (result.hasNext()) {</a:t>
            </a:r>
          </a:p>
          <a:p>
            <a:pPr>
              <a:buFont typeface="Wingdings" panose="05000000000000000000" pitchFamily="2" charset="2"/>
              <a:buNone/>
            </a:pPr>
            <a:r>
              <a:rPr lang="de-CH" altLang="de-DE" sz="2000">
                <a:latin typeface="Courier New" panose="02070309020205020404" pitchFamily="49" charset="0"/>
                <a:cs typeface="Courier New" panose="02070309020205020404" pitchFamily="49" charset="0"/>
              </a:rPr>
              <a:t>         System.out.println(result.next());</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el 1"/>
          <p:cNvSpPr>
            <a:spLocks noGrp="1"/>
          </p:cNvSpPr>
          <p:nvPr>
            <p:ph type="title"/>
          </p:nvPr>
        </p:nvSpPr>
        <p:spPr>
          <a:xfrm>
            <a:off x="612775" y="228600"/>
            <a:ext cx="8153400" cy="990600"/>
          </a:xfrm>
        </p:spPr>
        <p:txBody>
          <a:bodyPr/>
          <a:lstStyle/>
          <a:p>
            <a:r>
              <a:rPr lang="de-CH" altLang="de-DE"/>
              <a:t>Beispiele 2</a:t>
            </a:r>
          </a:p>
        </p:txBody>
      </p:sp>
      <p:sp>
        <p:nvSpPr>
          <p:cNvPr id="235523" name="Inhaltsplatzhalter 2"/>
          <p:cNvSpPr>
            <a:spLocks noGrp="1"/>
          </p:cNvSpPr>
          <p:nvPr>
            <p:ph idx="1"/>
          </p:nvPr>
        </p:nvSpPr>
        <p:spPr>
          <a:xfrm>
            <a:off x="614363" y="2163763"/>
            <a:ext cx="8423275" cy="2128837"/>
          </a:xfrm>
        </p:spPr>
        <p:txBody>
          <a:bodyPr/>
          <a:lstStyle/>
          <a:p>
            <a:pPr marL="0" indent="0">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ObjectSet  result = db.queryByExample(new Person("Hans Meier"));</a:t>
            </a:r>
          </a:p>
          <a:p>
            <a:pPr marL="0" indent="0">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     Person found = (Person) result.next();</a:t>
            </a:r>
          </a:p>
          <a:p>
            <a:pPr marL="0" indent="0">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     found.setAge(25);</a:t>
            </a:r>
          </a:p>
          <a:p>
            <a:pPr marL="0" indent="0">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     db.store(found);</a:t>
            </a:r>
          </a:p>
          <a:p>
            <a:pPr marL="0" indent="0">
              <a:buFont typeface="Wingdings" panose="05000000000000000000" pitchFamily="2" charset="2"/>
              <a:buNone/>
            </a:pPr>
            <a:endParaRPr lang="de-CH" altLang="de-DE" sz="1600">
              <a:latin typeface="Courier New" panose="02070309020205020404" pitchFamily="49" charset="0"/>
              <a:cs typeface="Courier New" panose="02070309020205020404" pitchFamily="49" charset="0"/>
            </a:endParaRPr>
          </a:p>
        </p:txBody>
      </p:sp>
      <p:sp>
        <p:nvSpPr>
          <p:cNvPr id="235524" name="Inhaltsplatzhalter 2"/>
          <p:cNvSpPr txBox="1">
            <a:spLocks/>
          </p:cNvSpPr>
          <p:nvPr/>
        </p:nvSpPr>
        <p:spPr bwMode="auto">
          <a:xfrm>
            <a:off x="684213" y="4471988"/>
            <a:ext cx="8153400"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ObjectSet  result = db.queryByExample(new Person("Hans Meier"));</a:t>
            </a:r>
          </a:p>
          <a:p>
            <a:pPr>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     Person found = (Person) result.next();</a:t>
            </a:r>
          </a:p>
          <a:p>
            <a:pPr>
              <a:buFont typeface="Wingdings" panose="05000000000000000000" pitchFamily="2" charset="2"/>
              <a:buNone/>
            </a:pPr>
            <a:r>
              <a:rPr lang="de-CH" altLang="de-DE" sz="1600">
                <a:latin typeface="Courier New" panose="02070309020205020404" pitchFamily="49" charset="0"/>
                <a:cs typeface="Courier New" panose="02070309020205020404" pitchFamily="49" charset="0"/>
              </a:rPr>
              <a:t>	db.delete(found);</a:t>
            </a:r>
          </a:p>
          <a:p>
            <a:pPr>
              <a:buFont typeface="Wingdings" panose="05000000000000000000" pitchFamily="2" charset="2"/>
              <a:buNone/>
            </a:pPr>
            <a:endParaRPr lang="de-CH" altLang="de-DE" sz="1600">
              <a:latin typeface="Courier New" panose="02070309020205020404" pitchFamily="49" charset="0"/>
              <a:cs typeface="Courier New" panose="02070309020205020404" pitchFamily="49" charset="0"/>
            </a:endParaRPr>
          </a:p>
        </p:txBody>
      </p:sp>
      <p:sp>
        <p:nvSpPr>
          <p:cNvPr id="235525" name="Textfeld 5"/>
          <p:cNvSpPr txBox="1">
            <a:spLocks noChangeArrowheads="1"/>
          </p:cNvSpPr>
          <p:nvPr/>
        </p:nvSpPr>
        <p:spPr bwMode="auto">
          <a:xfrm>
            <a:off x="706438" y="3933825"/>
            <a:ext cx="331311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kumimoji="0" lang="de-CH" altLang="de-DE"/>
              <a:t>Objekt löschen</a:t>
            </a:r>
          </a:p>
        </p:txBody>
      </p:sp>
      <p:sp>
        <p:nvSpPr>
          <p:cNvPr id="235526" name="Textfeld 6"/>
          <p:cNvSpPr txBox="1">
            <a:spLocks noChangeArrowheads="1"/>
          </p:cNvSpPr>
          <p:nvPr/>
        </p:nvSpPr>
        <p:spPr bwMode="auto">
          <a:xfrm>
            <a:off x="611188" y="1628775"/>
            <a:ext cx="80645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639763" indent="-2730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buFont typeface="Wingdings" panose="05000000000000000000" pitchFamily="2" charset="2"/>
              <a:buNone/>
            </a:pPr>
            <a:r>
              <a:rPr kumimoji="0" lang="de-CH" altLang="de-DE"/>
              <a:t>Objekt aktualisieren :</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el 1"/>
          <p:cNvSpPr>
            <a:spLocks noGrp="1"/>
          </p:cNvSpPr>
          <p:nvPr>
            <p:ph type="title"/>
          </p:nvPr>
        </p:nvSpPr>
        <p:spPr>
          <a:xfrm>
            <a:off x="612775" y="228600"/>
            <a:ext cx="8153400" cy="990600"/>
          </a:xfrm>
        </p:spPr>
        <p:txBody>
          <a:bodyPr/>
          <a:lstStyle/>
          <a:p>
            <a:r>
              <a:rPr lang="de-CH" altLang="de-DE"/>
              <a:t>Beispiel 3</a:t>
            </a:r>
          </a:p>
        </p:txBody>
      </p:sp>
      <p:sp>
        <p:nvSpPr>
          <p:cNvPr id="236547" name="Inhaltsplatzhalter 2"/>
          <p:cNvSpPr>
            <a:spLocks noGrp="1"/>
          </p:cNvSpPr>
          <p:nvPr>
            <p:ph idx="1"/>
          </p:nvPr>
        </p:nvSpPr>
        <p:spPr>
          <a:xfrm>
            <a:off x="612775" y="1600200"/>
            <a:ext cx="8153400" cy="4495800"/>
          </a:xfrm>
        </p:spPr>
        <p:txBody>
          <a:bodyPr/>
          <a:lstStyle/>
          <a:p>
            <a:pPr marL="0" indent="0">
              <a:buFont typeface="Wingdings" panose="05000000000000000000" pitchFamily="2" charset="2"/>
              <a:buNone/>
            </a:pPr>
            <a:r>
              <a:rPr lang="de-CH" altLang="de-DE"/>
              <a:t>//schreibt die Änderungen fest</a:t>
            </a:r>
          </a:p>
          <a:p>
            <a:pPr marL="0" indent="0">
              <a:buFont typeface="Wingdings" panose="05000000000000000000" pitchFamily="2" charset="2"/>
              <a:buNone/>
            </a:pPr>
            <a:r>
              <a:rPr lang="de-CH" altLang="de-DE" sz="2800">
                <a:latin typeface="Courier New" panose="02070309020205020404" pitchFamily="49" charset="0"/>
                <a:cs typeface="Courier New" panose="02070309020205020404" pitchFamily="49" charset="0"/>
              </a:rPr>
              <a:t> db.commit();</a:t>
            </a:r>
          </a:p>
          <a:p>
            <a:pPr marL="0" indent="0">
              <a:buFont typeface="Wingdings" panose="05000000000000000000" pitchFamily="2" charset="2"/>
              <a:buNone/>
            </a:pPr>
            <a:endParaRPr lang="de-CH" altLang="de-DE"/>
          </a:p>
          <a:p>
            <a:pPr marL="0" indent="0">
              <a:buFont typeface="Wingdings" panose="05000000000000000000" pitchFamily="2" charset="2"/>
              <a:buNone/>
            </a:pPr>
            <a:r>
              <a:rPr lang="de-CH" altLang="de-DE"/>
              <a:t>//schliesst die Datenbank</a:t>
            </a:r>
          </a:p>
          <a:p>
            <a:pPr marL="0" indent="0">
              <a:buFont typeface="Wingdings" panose="05000000000000000000" pitchFamily="2" charset="2"/>
              <a:buNone/>
            </a:pPr>
            <a:r>
              <a:rPr lang="de-CH" altLang="de-DE" sz="2800">
                <a:latin typeface="Courier New" panose="02070309020205020404" pitchFamily="49" charset="0"/>
                <a:cs typeface="Courier New" panose="02070309020205020404" pitchFamily="49" charset="0"/>
              </a:rPr>
              <a:t>db.close();</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el 1"/>
          <p:cNvSpPr>
            <a:spLocks noGrp="1"/>
          </p:cNvSpPr>
          <p:nvPr>
            <p:ph type="title"/>
          </p:nvPr>
        </p:nvSpPr>
        <p:spPr>
          <a:xfrm>
            <a:off x="612775" y="228600"/>
            <a:ext cx="8153400" cy="990600"/>
          </a:xfrm>
        </p:spPr>
        <p:txBody>
          <a:bodyPr/>
          <a:lstStyle/>
          <a:p>
            <a:r>
              <a:rPr lang="de-CH" altLang="de-DE"/>
              <a:t>Beispiel 4</a:t>
            </a:r>
          </a:p>
        </p:txBody>
      </p:sp>
      <p:sp>
        <p:nvSpPr>
          <p:cNvPr id="237571" name="Inhaltsplatzhalter 2"/>
          <p:cNvSpPr>
            <a:spLocks noGrp="1"/>
          </p:cNvSpPr>
          <p:nvPr>
            <p:ph idx="1"/>
          </p:nvPr>
        </p:nvSpPr>
        <p:spPr>
          <a:xfrm>
            <a:off x="1187450" y="1484313"/>
            <a:ext cx="7632700" cy="5184775"/>
          </a:xfrm>
        </p:spPr>
        <p:txBody>
          <a:bodyPr/>
          <a:lstStyle/>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Öffne eine Datenbank</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ObjectContainer db = Db4o.openFile("C:/beispiel.db");</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try { </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Speichere zwei Personen</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db.store(new Person("John Doe","TOP INC",45));</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db.store(new Person("Clara Himmel","BB Radio",30));</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Iteriere über alle Personen</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ObjectSet result = db.queryByExample(new Person());</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while (result.hasNext()) {</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System.out.println(result.next());</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Verändere eine Person</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result = db.queryByExample(new Person("Clara Himmel"));</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Person found = (Person) result.next();</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found.setAge(25);</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db.store(found);</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Lösche eine Person</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db.delete(found);</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Schreibe die Änderungen fest</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db.commit();</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finally {</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 Schließe die Datenbank</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db.close();</a:t>
            </a:r>
          </a:p>
          <a:p>
            <a:pPr marL="0" indent="0">
              <a:spcBef>
                <a:spcPct val="0"/>
              </a:spcBef>
              <a:buFont typeface="Wingdings" panose="05000000000000000000" pitchFamily="2" charset="2"/>
              <a:buNone/>
            </a:pPr>
            <a:r>
              <a:rPr lang="de-CH" altLang="de-DE" sz="1400">
                <a:latin typeface="Courier New" panose="02070309020205020404" pitchFamily="49" charset="0"/>
                <a:cs typeface="Courier New" panose="02070309020205020404" pitchFamily="49" charset="0"/>
              </a:rPr>
              <a:t>  }</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Open/Close</a:t>
            </a:r>
          </a:p>
        </p:txBody>
      </p:sp>
      <p:pic>
        <p:nvPicPr>
          <p:cNvPr id="238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16113"/>
            <a:ext cx="7561262"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Speichern</a:t>
            </a:r>
          </a:p>
        </p:txBody>
      </p:sp>
      <p:pic>
        <p:nvPicPr>
          <p:cNvPr id="2396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76475"/>
            <a:ext cx="7704138"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Update</a:t>
            </a:r>
          </a:p>
        </p:txBody>
      </p:sp>
      <p:pic>
        <p:nvPicPr>
          <p:cNvPr id="240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844675"/>
            <a:ext cx="7850188"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Update</a:t>
            </a:r>
          </a:p>
        </p:txBody>
      </p:sp>
      <p:pic>
        <p:nvPicPr>
          <p:cNvPr id="241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16113"/>
            <a:ext cx="770572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Spezialisierung / Generalisierung</a:t>
            </a:r>
          </a:p>
        </p:txBody>
      </p:sp>
      <p:sp>
        <p:nvSpPr>
          <p:cNvPr id="2" name="Textplatzhalter 1"/>
          <p:cNvSpPr>
            <a:spLocks noGrp="1"/>
          </p:cNvSpPr>
          <p:nvPr>
            <p:ph sz="quarter" idx="1"/>
          </p:nvPr>
        </p:nvSpPr>
        <p:spPr/>
        <p:txBody>
          <a:bodyPr>
            <a:normAutofit lnSpcReduction="10000"/>
          </a:bodyPr>
          <a:lstStyle/>
          <a:p>
            <a:r>
              <a:rPr lang="de-CH" dirty="0"/>
              <a:t>Analogie</a:t>
            </a:r>
          </a:p>
          <a:p>
            <a:pPr lvl="1"/>
            <a:r>
              <a:rPr lang="de-CH" dirty="0"/>
              <a:t>In der objekt-orientierten SW-Entwicklung entspricht diese Spezialisierung/Generalisierung dem Konzept der Vererbung mit einer Basisklasse und einer oder mehreren abgeleiteten Klassen.</a:t>
            </a:r>
          </a:p>
          <a:p>
            <a:endParaRPr lang="de-CH" dirty="0"/>
          </a:p>
          <a:p>
            <a:r>
              <a:rPr lang="de-CH" dirty="0"/>
              <a:t>Hinweis</a:t>
            </a:r>
          </a:p>
          <a:p>
            <a:pPr lvl="1"/>
            <a:r>
              <a:rPr lang="de-CH" dirty="0"/>
              <a:t>Viele NULL-Werte in einer Entitätsmenge sind häufig ein Hinweis darauf, dass die betroffene Entitätsmenge mittels einer Spezialisierung in eine oder mehrere Subentitäts-mengen zerlegt werden könnte.</a:t>
            </a:r>
          </a:p>
          <a:p>
            <a:endParaRPr lang="de-CH" dirty="0"/>
          </a:p>
        </p:txBody>
      </p:sp>
    </p:spTree>
    <p:extLst>
      <p:ext uri="{BB962C8B-B14F-4D97-AF65-F5344CB8AC3E}">
        <p14:creationId xmlns:p14="http://schemas.microsoft.com/office/powerpoint/2010/main" val="317665177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06400" y="228600"/>
            <a:ext cx="8413750" cy="1143000"/>
          </a:xfrm>
        </p:spPr>
        <p:txBody>
          <a:bodyPr/>
          <a:lstStyle/>
          <a:p>
            <a:pPr eaLnBrk="1" hangingPunct="1"/>
            <a:r>
              <a:rPr lang="de-CH" altLang="de-DE">
                <a:latin typeface="Arial" panose="020B0604020202020204" pitchFamily="34" charset="0"/>
                <a:cs typeface="Arial" panose="020B0604020202020204" pitchFamily="34" charset="0"/>
              </a:rPr>
              <a:t>DB4O – Querying Systems</a:t>
            </a:r>
          </a:p>
        </p:txBody>
      </p:sp>
      <p:pic>
        <p:nvPicPr>
          <p:cNvPr id="242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060575"/>
            <a:ext cx="82581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Suchen QBE</a:t>
            </a:r>
          </a:p>
        </p:txBody>
      </p:sp>
      <p:pic>
        <p:nvPicPr>
          <p:cNvPr id="2437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7561262"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37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4991100"/>
            <a:ext cx="5829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37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5257800"/>
            <a:ext cx="7488237"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Suchen QBE</a:t>
            </a:r>
          </a:p>
        </p:txBody>
      </p:sp>
      <p:pic>
        <p:nvPicPr>
          <p:cNvPr id="244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133600"/>
            <a:ext cx="7632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Suchen SODA</a:t>
            </a:r>
          </a:p>
        </p:txBody>
      </p:sp>
      <p:pic>
        <p:nvPicPr>
          <p:cNvPr id="245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73238"/>
            <a:ext cx="7273925" cy="406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406400" y="228600"/>
            <a:ext cx="8342313" cy="1143000"/>
          </a:xfrm>
        </p:spPr>
        <p:txBody>
          <a:bodyPr/>
          <a:lstStyle/>
          <a:p>
            <a:pPr eaLnBrk="1" hangingPunct="1"/>
            <a:r>
              <a:rPr lang="de-CH" altLang="de-DE">
                <a:latin typeface="Arial" panose="020B0604020202020204" pitchFamily="34" charset="0"/>
                <a:cs typeface="Arial" panose="020B0604020202020204" pitchFamily="34" charset="0"/>
              </a:rPr>
              <a:t>DB4O – Suchen native query</a:t>
            </a:r>
          </a:p>
        </p:txBody>
      </p:sp>
      <p:pic>
        <p:nvPicPr>
          <p:cNvPr id="246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6480175"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6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829050"/>
            <a:ext cx="59531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67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445125"/>
            <a:ext cx="5562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67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4052888"/>
            <a:ext cx="57340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06400" y="228600"/>
            <a:ext cx="8342313" cy="1143000"/>
          </a:xfrm>
        </p:spPr>
        <p:txBody>
          <a:bodyPr/>
          <a:lstStyle/>
          <a:p>
            <a:pPr eaLnBrk="1" hangingPunct="1"/>
            <a:r>
              <a:rPr lang="de-CH" altLang="de-DE">
                <a:latin typeface="Arial" panose="020B0604020202020204" pitchFamily="34" charset="0"/>
                <a:cs typeface="Arial" panose="020B0604020202020204" pitchFamily="34" charset="0"/>
              </a:rPr>
              <a:t>DB4O – Suchen native query</a:t>
            </a:r>
          </a:p>
        </p:txBody>
      </p:sp>
      <p:pic>
        <p:nvPicPr>
          <p:cNvPr id="2478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628775"/>
            <a:ext cx="52562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7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884613"/>
            <a:ext cx="52197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478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4508500"/>
            <a:ext cx="52006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Löschen</a:t>
            </a:r>
          </a:p>
        </p:txBody>
      </p:sp>
      <p:pic>
        <p:nvPicPr>
          <p:cNvPr id="248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13" y="1916113"/>
            <a:ext cx="7850187"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12775" y="228600"/>
            <a:ext cx="8153400" cy="990600"/>
          </a:xfrm>
        </p:spPr>
        <p:txBody>
          <a:bodyPr/>
          <a:lstStyle/>
          <a:p>
            <a:pPr eaLnBrk="1" hangingPunct="1"/>
            <a:r>
              <a:rPr lang="de-CH" altLang="de-DE">
                <a:latin typeface="Arial" panose="020B0604020202020204" pitchFamily="34" charset="0"/>
                <a:cs typeface="Arial" panose="020B0604020202020204" pitchFamily="34" charset="0"/>
              </a:rPr>
              <a:t>DB4O – Sortierung</a:t>
            </a:r>
          </a:p>
        </p:txBody>
      </p:sp>
      <p:pic>
        <p:nvPicPr>
          <p:cNvPr id="249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00213"/>
            <a:ext cx="7345362"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de-CH" dirty="0"/>
              <a:t>Notation (Spezialisierung / Generalisierung)</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17213"/>
            <a:ext cx="6847262" cy="45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049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a:xfrm>
            <a:off x="612775" y="228600"/>
            <a:ext cx="8153400" cy="990600"/>
          </a:xfrm>
        </p:spPr>
        <p:txBody>
          <a:bodyPr/>
          <a:lstStyle/>
          <a:p>
            <a:r>
              <a:rPr lang="de-CH" altLang="de-DE"/>
              <a:t>Aufgabe</a:t>
            </a:r>
          </a:p>
        </p:txBody>
      </p:sp>
      <p:sp>
        <p:nvSpPr>
          <p:cNvPr id="32771" name="Inhaltsplatzhalter 2"/>
          <p:cNvSpPr>
            <a:spLocks noGrp="1"/>
          </p:cNvSpPr>
          <p:nvPr>
            <p:ph sz="quarter" idx="1"/>
          </p:nvPr>
        </p:nvSpPr>
        <p:spPr>
          <a:xfrm>
            <a:off x="612775" y="1600200"/>
            <a:ext cx="8153400" cy="965200"/>
          </a:xfrm>
        </p:spPr>
        <p:txBody>
          <a:bodyPr/>
          <a:lstStyle/>
          <a:p>
            <a:r>
              <a:rPr lang="de-CH" altLang="de-DE"/>
              <a:t>Überführen Sie dieses ERM ins Relationenmodell</a:t>
            </a:r>
          </a:p>
          <a:p>
            <a:r>
              <a:rPr lang="de-CH" altLang="de-DE"/>
              <a:t>Erfassen Sie min. 2 Kunden u. Dozenten</a:t>
            </a:r>
          </a:p>
        </p:txBody>
      </p:sp>
      <p:sp>
        <p:nvSpPr>
          <p:cNvPr id="4" name="Foliennummernplatzhalter 3"/>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1125D25-8CCB-4B96-A999-35B836E15005}" type="slidenum">
              <a:rPr kumimoji="0" lang="en-US" altLang="de-DE" sz="1000">
                <a:solidFill>
                  <a:srgbClr val="FFFFFF"/>
                </a:solidFill>
                <a:latin typeface="Tw Cen MT" panose="020B0602020104020603" pitchFamily="34" charset="0"/>
              </a:rPr>
              <a:pPr/>
              <a:t>26</a:t>
            </a:fld>
            <a:endParaRPr kumimoji="0" lang="en-US" altLang="de-DE" sz="1000">
              <a:solidFill>
                <a:srgbClr val="FFFFFF"/>
              </a:solidFill>
              <a:latin typeface="Tw Cen MT" panose="020B0602020104020603" pitchFamily="34" charset="0"/>
            </a:endParaRPr>
          </a:p>
        </p:txBody>
      </p:sp>
      <p:pic>
        <p:nvPicPr>
          <p:cNvPr id="327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781300"/>
            <a:ext cx="7705725" cy="379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611560" y="1628800"/>
            <a:ext cx="8424936" cy="1512168"/>
          </a:xfrm>
        </p:spPr>
        <p:txBody>
          <a:bodyPr/>
          <a:lstStyle/>
          <a:p>
            <a:r>
              <a:rPr lang="de-CH" sz="8800" dirty="0"/>
              <a:t>Rekursion</a:t>
            </a:r>
            <a:endParaRPr lang="de-CH" dirty="0"/>
          </a:p>
        </p:txBody>
      </p:sp>
      <p:sp>
        <p:nvSpPr>
          <p:cNvPr id="4" name="Foliennummernplatzhalter 3"/>
          <p:cNvSpPr>
            <a:spLocks noGrp="1"/>
          </p:cNvSpPr>
          <p:nvPr>
            <p:ph type="sldNum" sz="quarter" idx="11"/>
          </p:nvPr>
        </p:nvSpPr>
        <p:spPr/>
        <p:txBody>
          <a:bodyPr/>
          <a:lstStyle/>
          <a:p>
            <a:fld id="{15DAAC40-7866-4D85-A312-6F35CF3F975F}" type="slidenum">
              <a:rPr lang="en-US" altLang="de-DE" smtClean="0"/>
              <a:pPr/>
              <a:t>27</a:t>
            </a:fld>
            <a:endParaRPr lang="en-US" altLang="de-DE"/>
          </a:p>
        </p:txBody>
      </p:sp>
    </p:spTree>
    <p:extLst>
      <p:ext uri="{BB962C8B-B14F-4D97-AF65-F5344CB8AC3E}">
        <p14:creationId xmlns:p14="http://schemas.microsoft.com/office/powerpoint/2010/main" val="1460952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ltLang="de-DE" dirty="0"/>
              <a:t>Rekursion</a:t>
            </a:r>
            <a:endParaRPr lang="de-CH"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
          <p:cNvGrpSpPr>
            <a:grpSpLocks/>
          </p:cNvGrpSpPr>
          <p:nvPr/>
        </p:nvGrpSpPr>
        <p:grpSpPr bwMode="auto">
          <a:xfrm>
            <a:off x="304800" y="2362200"/>
            <a:ext cx="4343400" cy="1828800"/>
            <a:chOff x="192" y="2016"/>
            <a:chExt cx="3024" cy="1344"/>
          </a:xfrm>
        </p:grpSpPr>
        <p:sp>
          <p:nvSpPr>
            <p:cNvPr id="8" name="Rectangle 4"/>
            <p:cNvSpPr>
              <a:spLocks noChangeArrowheads="1"/>
            </p:cNvSpPr>
            <p:nvPr/>
          </p:nvSpPr>
          <p:spPr bwMode="auto">
            <a:xfrm>
              <a:off x="1440" y="2016"/>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Steiner</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9" name="Rectangle 5"/>
            <p:cNvSpPr>
              <a:spLocks noChangeArrowheads="1"/>
            </p:cNvSpPr>
            <p:nvPr/>
          </p:nvSpPr>
          <p:spPr bwMode="auto">
            <a:xfrm>
              <a:off x="192" y="3072"/>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Gysin</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0" name="Rectangle 6"/>
            <p:cNvSpPr>
              <a:spLocks noChangeArrowheads="1"/>
            </p:cNvSpPr>
            <p:nvPr/>
          </p:nvSpPr>
          <p:spPr bwMode="auto">
            <a:xfrm>
              <a:off x="1248" y="3072"/>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Deck</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1" name="Rectangle 7"/>
            <p:cNvSpPr>
              <a:spLocks noChangeArrowheads="1"/>
            </p:cNvSpPr>
            <p:nvPr/>
          </p:nvSpPr>
          <p:spPr bwMode="auto">
            <a:xfrm>
              <a:off x="2304" y="3072"/>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Schmid</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2" name="Rectangle 8"/>
            <p:cNvSpPr>
              <a:spLocks noChangeArrowheads="1"/>
            </p:cNvSpPr>
            <p:nvPr/>
          </p:nvSpPr>
          <p:spPr bwMode="auto">
            <a:xfrm>
              <a:off x="672" y="2496"/>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Mosciatti</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3" name="Rectangle 9"/>
            <p:cNvSpPr>
              <a:spLocks noChangeArrowheads="1"/>
            </p:cNvSpPr>
            <p:nvPr/>
          </p:nvSpPr>
          <p:spPr bwMode="auto">
            <a:xfrm>
              <a:off x="2304" y="2496"/>
              <a:ext cx="912" cy="288"/>
            </a:xfrm>
            <a:prstGeom prst="rect">
              <a:avLst/>
            </a:prstGeom>
            <a:gradFill rotWithShape="0">
              <a:gsLst>
                <a:gs pos="0">
                  <a:schemeClr val="accent1"/>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Becher</a:t>
              </a:r>
              <a:endParaRPr kumimoji="0" lang="en-GB" altLang="de-DE" sz="20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14" name="Line 10"/>
            <p:cNvSpPr>
              <a:spLocks noChangeShapeType="1"/>
            </p:cNvSpPr>
            <p:nvPr/>
          </p:nvSpPr>
          <p:spPr bwMode="auto">
            <a:xfrm>
              <a:off x="1104" y="2400"/>
              <a:ext cx="163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1"/>
            <p:cNvSpPr>
              <a:spLocks noChangeShapeType="1"/>
            </p:cNvSpPr>
            <p:nvPr/>
          </p:nvSpPr>
          <p:spPr bwMode="auto">
            <a:xfrm>
              <a:off x="1872" y="2304"/>
              <a:ext cx="0"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2"/>
            <p:cNvSpPr>
              <a:spLocks noChangeShapeType="1"/>
            </p:cNvSpPr>
            <p:nvPr/>
          </p:nvSpPr>
          <p:spPr bwMode="auto">
            <a:xfrm>
              <a:off x="1104" y="2400"/>
              <a:ext cx="0"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3"/>
            <p:cNvSpPr>
              <a:spLocks noChangeShapeType="1"/>
            </p:cNvSpPr>
            <p:nvPr/>
          </p:nvSpPr>
          <p:spPr bwMode="auto">
            <a:xfrm>
              <a:off x="2736" y="2400"/>
              <a:ext cx="0"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4"/>
            <p:cNvSpPr>
              <a:spLocks noChangeShapeType="1"/>
            </p:cNvSpPr>
            <p:nvPr/>
          </p:nvSpPr>
          <p:spPr bwMode="auto">
            <a:xfrm>
              <a:off x="624" y="2928"/>
              <a:ext cx="10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5"/>
            <p:cNvSpPr>
              <a:spLocks noChangeShapeType="1"/>
            </p:cNvSpPr>
            <p:nvPr/>
          </p:nvSpPr>
          <p:spPr bwMode="auto">
            <a:xfrm>
              <a:off x="1104" y="2784"/>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6"/>
            <p:cNvSpPr>
              <a:spLocks noChangeShapeType="1"/>
            </p:cNvSpPr>
            <p:nvPr/>
          </p:nvSpPr>
          <p:spPr bwMode="auto">
            <a:xfrm>
              <a:off x="624" y="2928"/>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17"/>
            <p:cNvSpPr>
              <a:spLocks noChangeShapeType="1"/>
            </p:cNvSpPr>
            <p:nvPr/>
          </p:nvSpPr>
          <p:spPr bwMode="auto">
            <a:xfrm>
              <a:off x="1680" y="2928"/>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18"/>
            <p:cNvSpPr>
              <a:spLocks noChangeShapeType="1"/>
            </p:cNvSpPr>
            <p:nvPr/>
          </p:nvSpPr>
          <p:spPr bwMode="auto">
            <a:xfrm>
              <a:off x="2736" y="2784"/>
              <a:ext cx="0"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ectangle 19"/>
          <p:cNvSpPr>
            <a:spLocks noChangeArrowheads="1"/>
          </p:cNvSpPr>
          <p:nvPr/>
        </p:nvSpPr>
        <p:spPr bwMode="auto">
          <a:xfrm>
            <a:off x="5715000" y="2971800"/>
            <a:ext cx="2514600" cy="838200"/>
          </a:xfrm>
          <a:prstGeom prst="rect">
            <a:avLst/>
          </a:prstGeom>
          <a:gradFill rotWithShape="0">
            <a:gsLst>
              <a:gs pos="0">
                <a:schemeClr val="hlink"/>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a:ln>
                  <a:noFill/>
                </a:ln>
                <a:solidFill>
                  <a:prstClr val="black"/>
                </a:solidFill>
                <a:effectLst/>
                <a:uLnTx/>
                <a:uFillTx/>
                <a:latin typeface="Tahoma" pitchFamily="34" charset="0"/>
                <a:ea typeface="+mn-ea"/>
                <a:cs typeface="+mn-cs"/>
              </a:rPr>
              <a:t>Organigramm</a:t>
            </a:r>
            <a:endParaRPr kumimoji="0" lang="en-GB" altLang="de-DE" sz="18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 name="Line 20"/>
          <p:cNvSpPr>
            <a:spLocks noChangeShapeType="1"/>
          </p:cNvSpPr>
          <p:nvPr/>
        </p:nvSpPr>
        <p:spPr bwMode="auto">
          <a:xfrm>
            <a:off x="7696200" y="3810000"/>
            <a:ext cx="0" cy="533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21"/>
          <p:cNvSpPr>
            <a:spLocks noChangeShapeType="1"/>
          </p:cNvSpPr>
          <p:nvPr/>
        </p:nvSpPr>
        <p:spPr bwMode="auto">
          <a:xfrm>
            <a:off x="7696200" y="4343400"/>
            <a:ext cx="990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22"/>
          <p:cNvSpPr>
            <a:spLocks noChangeShapeType="1"/>
          </p:cNvSpPr>
          <p:nvPr/>
        </p:nvSpPr>
        <p:spPr bwMode="auto">
          <a:xfrm flipV="1">
            <a:off x="8686800" y="2514600"/>
            <a:ext cx="0" cy="1828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23"/>
          <p:cNvSpPr>
            <a:spLocks noChangeShapeType="1"/>
          </p:cNvSpPr>
          <p:nvPr/>
        </p:nvSpPr>
        <p:spPr bwMode="auto">
          <a:xfrm flipH="1">
            <a:off x="7696200" y="2514600"/>
            <a:ext cx="990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24"/>
          <p:cNvSpPr>
            <a:spLocks noChangeShapeType="1"/>
          </p:cNvSpPr>
          <p:nvPr/>
        </p:nvSpPr>
        <p:spPr bwMode="auto">
          <a:xfrm>
            <a:off x="7696200" y="2514600"/>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 Box 25"/>
          <p:cNvSpPr txBox="1">
            <a:spLocks noChangeArrowheads="1"/>
          </p:cNvSpPr>
          <p:nvPr/>
        </p:nvSpPr>
        <p:spPr bwMode="auto">
          <a:xfrm>
            <a:off x="7070725" y="2547938"/>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a:ln>
                  <a:noFill/>
                </a:ln>
                <a:solidFill>
                  <a:prstClr val="black"/>
                </a:solidFill>
                <a:effectLst/>
                <a:uLnTx/>
                <a:uFillTx/>
                <a:latin typeface="Tahoma" pitchFamily="34" charset="0"/>
                <a:ea typeface="+mn-ea"/>
                <a:cs typeface="+mn-cs"/>
              </a:rPr>
              <a:t>0,1</a:t>
            </a:r>
            <a:endParaRPr kumimoji="0" lang="en-GB" altLang="de-DE" sz="18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 name="Text Box 26"/>
          <p:cNvSpPr txBox="1">
            <a:spLocks noChangeArrowheads="1"/>
          </p:cNvSpPr>
          <p:nvPr/>
        </p:nvSpPr>
        <p:spPr bwMode="auto">
          <a:xfrm>
            <a:off x="7086600" y="3886200"/>
            <a:ext cx="612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none" strike="noStrike" kern="1200" cap="none" spc="0" normalizeH="0" baseline="0" noProof="0">
                <a:ln>
                  <a:noFill/>
                </a:ln>
                <a:solidFill>
                  <a:prstClr val="black"/>
                </a:solidFill>
                <a:effectLst/>
                <a:uLnTx/>
                <a:uFillTx/>
                <a:latin typeface="Tahoma" pitchFamily="34" charset="0"/>
                <a:ea typeface="+mn-ea"/>
                <a:cs typeface="+mn-cs"/>
              </a:rPr>
              <a:t>0,n</a:t>
            </a:r>
            <a:endParaRPr kumimoji="0" lang="en-GB" altLang="de-DE" sz="18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 name="Text Box 27"/>
          <p:cNvSpPr txBox="1">
            <a:spLocks noChangeArrowheads="1"/>
          </p:cNvSpPr>
          <p:nvPr/>
        </p:nvSpPr>
        <p:spPr bwMode="auto">
          <a:xfrm>
            <a:off x="1905000" y="1828800"/>
            <a:ext cx="154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sng" strike="noStrike" kern="1200" cap="none" spc="0" normalizeH="0" baseline="0" noProof="0">
                <a:ln>
                  <a:noFill/>
                </a:ln>
                <a:solidFill>
                  <a:prstClr val="black"/>
                </a:solidFill>
                <a:effectLst/>
                <a:uLnTx/>
                <a:uFillTx/>
                <a:latin typeface="Tahoma" pitchFamily="34" charset="0"/>
                <a:ea typeface="+mn-ea"/>
                <a:cs typeface="+mn-cs"/>
              </a:rPr>
              <a:t>Hierarchie</a:t>
            </a:r>
            <a:endParaRPr kumimoji="0" lang="en-GB" altLang="de-DE" sz="1800" b="0" i="0" u="sng"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 name="Text Box 28"/>
          <p:cNvSpPr txBox="1">
            <a:spLocks noChangeArrowheads="1"/>
          </p:cNvSpPr>
          <p:nvPr/>
        </p:nvSpPr>
        <p:spPr bwMode="auto">
          <a:xfrm>
            <a:off x="6156325" y="1938338"/>
            <a:ext cx="779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sng" strike="noStrike" kern="1200" cap="none" spc="0" normalizeH="0" baseline="0" noProof="0">
                <a:ln>
                  <a:noFill/>
                </a:ln>
                <a:solidFill>
                  <a:prstClr val="black"/>
                </a:solidFill>
                <a:effectLst/>
                <a:uLnTx/>
                <a:uFillTx/>
                <a:latin typeface="Tahoma" pitchFamily="34" charset="0"/>
                <a:ea typeface="+mn-ea"/>
                <a:cs typeface="+mn-cs"/>
              </a:rPr>
              <a:t>ERM</a:t>
            </a:r>
            <a:endParaRPr kumimoji="0" lang="en-GB" altLang="de-DE" sz="1800" b="0" i="0" u="sng" strike="noStrike" kern="1200" cap="none" spc="0" normalizeH="0" baseline="0" noProof="0">
              <a:ln>
                <a:noFill/>
              </a:ln>
              <a:solidFill>
                <a:prstClr val="black"/>
              </a:solidFill>
              <a:effectLst/>
              <a:uLnTx/>
              <a:uFillTx/>
              <a:latin typeface="Tahoma" pitchFamily="34" charset="0"/>
              <a:ea typeface="+mn-ea"/>
              <a:cs typeface="+mn-cs"/>
            </a:endParaRPr>
          </a:p>
        </p:txBody>
      </p:sp>
      <p:graphicFrame>
        <p:nvGraphicFramePr>
          <p:cNvPr id="33" name="Object 29"/>
          <p:cNvGraphicFramePr>
            <a:graphicFrameLocks noChangeAspect="1"/>
          </p:cNvGraphicFramePr>
          <p:nvPr/>
        </p:nvGraphicFramePr>
        <p:xfrm>
          <a:off x="3048000" y="4572000"/>
          <a:ext cx="3352800" cy="2084388"/>
        </p:xfrm>
        <a:graphic>
          <a:graphicData uri="http://schemas.openxmlformats.org/presentationml/2006/ole">
            <mc:AlternateContent xmlns:mc="http://schemas.openxmlformats.org/markup-compatibility/2006">
              <mc:Choice xmlns:v="urn:schemas-microsoft-com:vml" Requires="v">
                <p:oleObj spid="_x0000_s275460" name="Worksheet" r:id="rId3" imgW="1838734" imgH="1143405" progId="Excel.Sheet.8">
                  <p:embed/>
                </p:oleObj>
              </mc:Choice>
              <mc:Fallback>
                <p:oleObj name="Worksheet" r:id="rId3" imgW="1838734" imgH="1143405" progId="Excel.Sheet.8">
                  <p:embed/>
                  <p:pic>
                    <p:nvPicPr>
                      <p:cNvPr id="33"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572000"/>
                        <a:ext cx="3352800" cy="208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30"/>
          <p:cNvSpPr txBox="1">
            <a:spLocks noChangeArrowheads="1"/>
          </p:cNvSpPr>
          <p:nvPr/>
        </p:nvSpPr>
        <p:spPr bwMode="auto">
          <a:xfrm>
            <a:off x="533400" y="5334000"/>
            <a:ext cx="24876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sng" strike="noStrike" kern="1200" cap="none" spc="0" normalizeH="0" baseline="0" noProof="0">
                <a:ln>
                  <a:noFill/>
                </a:ln>
                <a:solidFill>
                  <a:prstClr val="black"/>
                </a:solidFill>
                <a:effectLst/>
                <a:uLnTx/>
                <a:uFillTx/>
                <a:latin typeface="Tahoma" pitchFamily="34" charset="0"/>
                <a:ea typeface="+mn-ea"/>
                <a:cs typeface="+mn-cs"/>
              </a:rPr>
              <a:t>Implementierung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800" b="0" i="0" u="sng" strike="noStrike" kern="1200" cap="none" spc="0" normalizeH="0" baseline="0" noProof="0">
                <a:ln>
                  <a:noFill/>
                </a:ln>
                <a:solidFill>
                  <a:prstClr val="black"/>
                </a:solidFill>
                <a:effectLst/>
                <a:uLnTx/>
                <a:uFillTx/>
                <a:latin typeface="Tahoma" pitchFamily="34" charset="0"/>
                <a:ea typeface="+mn-ea"/>
                <a:cs typeface="+mn-cs"/>
              </a:rPr>
              <a:t>als Tabelle</a:t>
            </a:r>
            <a:endParaRPr kumimoji="0" lang="en-GB" altLang="de-DE" sz="1800" b="0" i="0" u="sng" strike="noStrike" kern="1200" cap="none" spc="0" normalizeH="0" baseline="0" noProof="0">
              <a:ln>
                <a:noFill/>
              </a:ln>
              <a:solidFill>
                <a:prstClr val="black"/>
              </a:solidFill>
              <a:effectLst/>
              <a:uLnTx/>
              <a:uFillTx/>
              <a:latin typeface="Tahoma" pitchFamily="34" charset="0"/>
              <a:ea typeface="+mn-ea"/>
              <a:cs typeface="+mn-cs"/>
            </a:endParaRPr>
          </a:p>
        </p:txBody>
      </p:sp>
    </p:spTree>
    <p:extLst>
      <p:ext uri="{BB962C8B-B14F-4D97-AF65-F5344CB8AC3E}">
        <p14:creationId xmlns:p14="http://schemas.microsoft.com/office/powerpoint/2010/main" val="30099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Rekursion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82" y="2396675"/>
            <a:ext cx="6525450" cy="274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12" y="5157192"/>
            <a:ext cx="6205619" cy="1099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34782" y="2005169"/>
            <a:ext cx="5989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Calibri"/>
                <a:ea typeface="+mn-ea"/>
                <a:cs typeface="+mn-cs"/>
              </a:rPr>
              <a:t>Der Manager ist auch ein Angestellter</a:t>
            </a:r>
          </a:p>
        </p:txBody>
      </p:sp>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013" y="1345305"/>
            <a:ext cx="3136286" cy="1051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5796136" y="1033417"/>
            <a:ext cx="23528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Calibri"/>
                <a:ea typeface="+mn-ea"/>
                <a:cs typeface="+mn-cs"/>
              </a:rPr>
              <a:t>Falsches Modell</a:t>
            </a:r>
          </a:p>
        </p:txBody>
      </p:sp>
      <p:sp>
        <p:nvSpPr>
          <p:cNvPr id="5" name="Nach links gekrümmter Pfeil 4"/>
          <p:cNvSpPr/>
          <p:nvPr/>
        </p:nvSpPr>
        <p:spPr>
          <a:xfrm rot="574507">
            <a:off x="6972561" y="2374499"/>
            <a:ext cx="648072" cy="139539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1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06400" y="-26988"/>
            <a:ext cx="8432800" cy="1295401"/>
          </a:xfrm>
        </p:spPr>
        <p:txBody>
          <a:bodyPr/>
          <a:lstStyle/>
          <a:p>
            <a:pPr eaLnBrk="1" hangingPunct="1"/>
            <a:r>
              <a:rPr lang="de-DE" altLang="de-DE"/>
              <a:t>Datenbank 2</a:t>
            </a:r>
          </a:p>
        </p:txBody>
      </p:sp>
      <p:sp>
        <p:nvSpPr>
          <p:cNvPr id="267270" name="Rectangle 6"/>
          <p:cNvSpPr>
            <a:spLocks noGrp="1" noChangeArrowheads="1"/>
          </p:cNvSpPr>
          <p:nvPr>
            <p:ph sz="quarter" idx="1"/>
          </p:nvPr>
        </p:nvSpPr>
        <p:spPr>
          <a:xfrm>
            <a:off x="1143000" y="2514600"/>
            <a:ext cx="7677150" cy="3124200"/>
          </a:xfrm>
        </p:spPr>
        <p:txBody>
          <a:bodyPr>
            <a:normAutofit/>
          </a:bodyPr>
          <a:lstStyle/>
          <a:p>
            <a:pPr eaLnBrk="1" hangingPunct="1">
              <a:defRPr/>
            </a:pPr>
            <a:r>
              <a:rPr lang="de-DE" dirty="0">
                <a:cs typeface="Arial" charset="0"/>
              </a:rPr>
              <a:t>Prozedurale Erweiterung Transact SQL</a:t>
            </a:r>
          </a:p>
          <a:p>
            <a:pPr lvl="1" eaLnBrk="1" hangingPunct="1">
              <a:defRPr/>
            </a:pPr>
            <a:r>
              <a:rPr lang="de-DE" dirty="0" err="1">
                <a:cs typeface="Arial" charset="0"/>
              </a:rPr>
              <a:t>Stored</a:t>
            </a:r>
            <a:r>
              <a:rPr lang="de-DE" dirty="0">
                <a:cs typeface="Arial" charset="0"/>
              </a:rPr>
              <a:t> </a:t>
            </a:r>
            <a:r>
              <a:rPr lang="de-DE" dirty="0" err="1">
                <a:cs typeface="Arial" charset="0"/>
              </a:rPr>
              <a:t>Procedures</a:t>
            </a:r>
            <a:endParaRPr lang="de-DE" dirty="0">
              <a:cs typeface="Arial" charset="0"/>
            </a:endParaRPr>
          </a:p>
          <a:p>
            <a:pPr lvl="1" eaLnBrk="1" hangingPunct="1">
              <a:defRPr/>
            </a:pPr>
            <a:r>
              <a:rPr lang="de-DE" dirty="0">
                <a:cs typeface="Arial" charset="0"/>
              </a:rPr>
              <a:t>Triggers</a:t>
            </a:r>
          </a:p>
          <a:p>
            <a:pPr lvl="1" eaLnBrk="1" hangingPunct="1">
              <a:defRPr/>
            </a:pPr>
            <a:r>
              <a:rPr lang="de-DE" dirty="0">
                <a:cs typeface="Arial" charset="0"/>
              </a:rPr>
              <a:t>Cursor</a:t>
            </a:r>
          </a:p>
          <a:p>
            <a:pPr marL="320040" lvl="1" indent="-320040" eaLnBrk="1" fontAlgn="auto" hangingPunct="1">
              <a:lnSpc>
                <a:spcPct val="90000"/>
              </a:lnSpc>
              <a:spcBef>
                <a:spcPts val="700"/>
              </a:spcBef>
              <a:spcAft>
                <a:spcPts val="0"/>
              </a:spcAft>
              <a:buClr>
                <a:schemeClr val="accent2"/>
              </a:buClr>
              <a:buSzPct val="60000"/>
              <a:buFont typeface="Wingdings"/>
              <a:buChar char=""/>
              <a:defRPr/>
            </a:pPr>
            <a:endParaRPr lang="de-DE" sz="2900" dirty="0"/>
          </a:p>
          <a:p>
            <a:pPr marL="320040" indent="-320040" eaLnBrk="1" fontAlgn="auto" hangingPunct="1">
              <a:lnSpc>
                <a:spcPct val="90000"/>
              </a:lnSpc>
              <a:spcAft>
                <a:spcPts val="0"/>
              </a:spcAft>
              <a:buFont typeface="Wingdings"/>
              <a:buChar char=""/>
              <a:defRPr/>
            </a:pPr>
            <a:r>
              <a:rPr lang="de-DE" dirty="0"/>
              <a:t>Praktische Übungen</a:t>
            </a:r>
          </a:p>
        </p:txBody>
      </p:sp>
      <p:sp>
        <p:nvSpPr>
          <p:cNvPr id="267268" name="Text Box 4"/>
          <p:cNvSpPr txBox="1">
            <a:spLocks noChangeArrowheads="1"/>
          </p:cNvSpPr>
          <p:nvPr/>
        </p:nvSpPr>
        <p:spPr bwMode="auto">
          <a:xfrm>
            <a:off x="1143000" y="18288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3. / 4. Schultag</a:t>
            </a:r>
            <a:endParaRPr kumimoji="0" lang="de-DE" sz="3200" dirty="0">
              <a:solidFill>
                <a:schemeClr val="accent1"/>
              </a:solidFill>
              <a:latin typeface="+mn-lt"/>
            </a:endParaRP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CB5583CA-9D03-4211-A6B2-F03135B55F60}" type="slidenum">
              <a:rPr kumimoji="0" lang="en-US" altLang="de-DE" sz="1000">
                <a:solidFill>
                  <a:srgbClr val="FFFFFF"/>
                </a:solidFill>
                <a:latin typeface="Tw Cen MT" panose="020B0602020104020603" pitchFamily="34" charset="0"/>
              </a:rPr>
              <a:pPr/>
              <a:t>3</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dirty="0"/>
              <a:t>Lukas </a:t>
            </a:r>
            <a:r>
              <a:rPr lang="en-US" dirty="0" err="1"/>
              <a:t>Müller</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Rekursion</a:t>
            </a:r>
          </a:p>
        </p:txBody>
      </p:sp>
      <p:sp>
        <p:nvSpPr>
          <p:cNvPr id="2" name="Textplatzhalter 1"/>
          <p:cNvSpPr>
            <a:spLocks noGrp="1"/>
          </p:cNvSpPr>
          <p:nvPr>
            <p:ph sz="quarter" idx="1"/>
          </p:nvPr>
        </p:nvSpPr>
        <p:spPr/>
        <p:txBody>
          <a:bodyPr>
            <a:normAutofit fontScale="92500" lnSpcReduction="20000"/>
          </a:bodyPr>
          <a:lstStyle/>
          <a:p>
            <a:r>
              <a:rPr lang="de-CH" dirty="0"/>
              <a:t>Idee</a:t>
            </a:r>
          </a:p>
          <a:p>
            <a:pPr lvl="1"/>
            <a:r>
              <a:rPr lang="de-CH" dirty="0"/>
              <a:t>Bei der Rekursion erstellt eine Entitätsmenge mittels einer 0,1 : 0,1 oder 0,1 : 0,n Beziehung via Fremdschlüssel eine Referenz auf sich selbst. Dabei sind </a:t>
            </a:r>
            <a:r>
              <a:rPr lang="de-CH" dirty="0" err="1"/>
              <a:t>Minimumkardinalitäten</a:t>
            </a:r>
            <a:r>
              <a:rPr lang="de-CH" dirty="0"/>
              <a:t> von 1 fast immer ungeeignet, da sonst eine Entität immer eine Referenz aufweisen muss, wobei zwangsläufig Zyklen, Kreise entstehen.</a:t>
            </a:r>
          </a:p>
          <a:p>
            <a:pPr lvl="1"/>
            <a:endParaRPr lang="de-CH" dirty="0"/>
          </a:p>
          <a:p>
            <a:r>
              <a:rPr lang="de-CH" dirty="0"/>
              <a:t>Paarige Verknüpfung</a:t>
            </a:r>
          </a:p>
          <a:p>
            <a:pPr lvl="1"/>
            <a:r>
              <a:rPr lang="de-CH" dirty="0"/>
              <a:t>Eine rekursive 0,1 : 0,1 Beziehung lässt eine paarige Verknüpfung zu. So liesse sich </a:t>
            </a:r>
            <a:r>
              <a:rPr lang="de-CH" dirty="0" err="1"/>
              <a:t>z.B</a:t>
            </a:r>
            <a:r>
              <a:rPr lang="de-CH" dirty="0"/>
              <a:t> in einer Entitätsmenge Kunde festhalten, welches der Lebenspartner – welcher auch Kunde sein kann – des Kunden ist</a:t>
            </a:r>
          </a:p>
          <a:p>
            <a:endParaRPr lang="de-CH" dirty="0"/>
          </a:p>
          <a:p>
            <a:endParaRPr lang="de-CH" dirty="0"/>
          </a:p>
        </p:txBody>
      </p:sp>
    </p:spTree>
    <p:extLst>
      <p:ext uri="{BB962C8B-B14F-4D97-AF65-F5344CB8AC3E}">
        <p14:creationId xmlns:p14="http://schemas.microsoft.com/office/powerpoint/2010/main" val="2334835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Rekursion</a:t>
            </a:r>
          </a:p>
        </p:txBody>
      </p:sp>
      <p:sp>
        <p:nvSpPr>
          <p:cNvPr id="2" name="Textplatzhalter 1"/>
          <p:cNvSpPr>
            <a:spLocks noGrp="1"/>
          </p:cNvSpPr>
          <p:nvPr>
            <p:ph sz="quarter" idx="1"/>
          </p:nvPr>
        </p:nvSpPr>
        <p:spPr/>
        <p:txBody>
          <a:bodyPr/>
          <a:lstStyle/>
          <a:p>
            <a:r>
              <a:rPr lang="de-CH" dirty="0"/>
              <a:t>Hierarchie</a:t>
            </a:r>
          </a:p>
          <a:p>
            <a:pPr lvl="1"/>
            <a:r>
              <a:rPr lang="de-CH" dirty="0"/>
              <a:t>Mit einer rekursiven 0,1 : 0,n Beziehung wie oben abgebildet kann eine beliebige Hierarchie recht einfach abgebildet werden. Bei einer hierarchischen Grundstruktur hat eine Entität maximal eine übergeordnete Entität. Nur die Entität der obersten Hierarchiestufe hat keine übergeordnete Entität mehr.</a:t>
            </a:r>
          </a:p>
          <a:p>
            <a:endParaRPr lang="de-CH" dirty="0"/>
          </a:p>
          <a:p>
            <a:endParaRPr lang="de-CH" dirty="0"/>
          </a:p>
        </p:txBody>
      </p:sp>
    </p:spTree>
    <p:extLst>
      <p:ext uri="{BB962C8B-B14F-4D97-AF65-F5344CB8AC3E}">
        <p14:creationId xmlns:p14="http://schemas.microsoft.com/office/powerpoint/2010/main" val="1288550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Rekursion</a:t>
            </a:r>
          </a:p>
        </p:txBody>
      </p:sp>
      <p:sp>
        <p:nvSpPr>
          <p:cNvPr id="2" name="Textplatzhalter 1"/>
          <p:cNvSpPr>
            <a:spLocks noGrp="1"/>
          </p:cNvSpPr>
          <p:nvPr>
            <p:ph sz="quarter" idx="1"/>
          </p:nvPr>
        </p:nvSpPr>
        <p:spPr/>
        <p:txBody>
          <a:bodyPr>
            <a:normAutofit/>
          </a:bodyPr>
          <a:lstStyle/>
          <a:p>
            <a:r>
              <a:rPr lang="de-CH" sz="1600" dirty="0"/>
              <a:t>In einer Projektorganisation kann ein Angestellter im </a:t>
            </a:r>
            <a:r>
              <a:rPr lang="de-CH" sz="1600" dirty="0" err="1"/>
              <a:t>Teilpensnum</a:t>
            </a:r>
            <a:r>
              <a:rPr lang="de-CH" sz="1600" dirty="0"/>
              <a:t> auch für mehrere Manager arbeiten.</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17" y="2492896"/>
            <a:ext cx="466725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03" y="4323099"/>
            <a:ext cx="4471392" cy="2313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490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Stücklistenproblematik</a:t>
            </a:r>
          </a:p>
        </p:txBody>
      </p:sp>
      <p:sp>
        <p:nvSpPr>
          <p:cNvPr id="2" name="Textplatzhalter 1"/>
          <p:cNvSpPr>
            <a:spLocks noGrp="1"/>
          </p:cNvSpPr>
          <p:nvPr>
            <p:ph sz="quarter" idx="1"/>
          </p:nvPr>
        </p:nvSpPr>
        <p:spPr>
          <a:xfrm>
            <a:off x="612648" y="1628800"/>
            <a:ext cx="8153400" cy="3024336"/>
          </a:xfrm>
        </p:spPr>
        <p:txBody>
          <a:bodyPr>
            <a:normAutofit fontScale="40000" lnSpcReduction="20000"/>
          </a:bodyPr>
          <a:lstStyle/>
          <a:p>
            <a:r>
              <a:rPr lang="de-CH" sz="6000" dirty="0"/>
              <a:t>Die Stücklistenproblematik ist nicht eine Erfindung der Datenmodellierung. Sie ist ein Thema, das v.a. in der Fertigung auftaucht. Eine Stückliste beschreibt die Zusammensetzung eines Objekts, das aus mehreren Elementen besteht. Jedes Element kann wieder aus Unterelementen bestehen und / oder aber selber wieder ein Objekt sein. Ausserdem kann jedes Element in mehreren Objekten auftreten. Diese Stücklistenproblematik kann man mit einer rekursiven 0,n : 0,n Beziehung darstellen. Solch eine n : n Beziehung muss aber mit einer Hilfstabelle (Struktur) aufgelöst sein.</a:t>
            </a:r>
          </a:p>
          <a:p>
            <a:endParaRPr lang="de-CH" sz="2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4581127"/>
            <a:ext cx="5688632" cy="2241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3697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ChangeArrowheads="1"/>
          </p:cNvSpPr>
          <p:nvPr/>
        </p:nvSpPr>
        <p:spPr bwMode="auto">
          <a:xfrm>
            <a:off x="390872" y="2897088"/>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Person</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499" name="Text Box 4"/>
          <p:cNvSpPr txBox="1">
            <a:spLocks noChangeArrowheads="1"/>
          </p:cNvSpPr>
          <p:nvPr/>
        </p:nvSpPr>
        <p:spPr bwMode="auto">
          <a:xfrm>
            <a:off x="1076672" y="2592288"/>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dirty="0">
                <a:ln>
                  <a:noFill/>
                </a:ln>
                <a:solidFill>
                  <a:prstClr val="black"/>
                </a:solidFill>
                <a:effectLst/>
                <a:uLnTx/>
                <a:uFillTx/>
                <a:latin typeface="Tahoma" pitchFamily="34" charset="0"/>
                <a:ea typeface="+mn-ea"/>
                <a:cs typeface="+mn-cs"/>
              </a:rPr>
              <a:t>n</a:t>
            </a:r>
            <a:endParaRPr kumimoji="0" lang="de-DE" altLang="de-DE" sz="24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106500" name="Rectangle 5"/>
          <p:cNvSpPr>
            <a:spLocks noChangeArrowheads="1"/>
          </p:cNvSpPr>
          <p:nvPr/>
        </p:nvSpPr>
        <p:spPr bwMode="auto">
          <a:xfrm>
            <a:off x="4886672" y="2287488"/>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Person</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01" name="Text Box 6"/>
          <p:cNvSpPr txBox="1">
            <a:spLocks noChangeArrowheads="1"/>
          </p:cNvSpPr>
          <p:nvPr/>
        </p:nvSpPr>
        <p:spPr bwMode="auto">
          <a:xfrm>
            <a:off x="4734272" y="3430488"/>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dirty="0">
                <a:ln>
                  <a:noFill/>
                </a:ln>
                <a:solidFill>
                  <a:prstClr val="black"/>
                </a:solidFill>
                <a:effectLst/>
                <a:uLnTx/>
                <a:uFillTx/>
                <a:latin typeface="Tahoma" pitchFamily="34" charset="0"/>
                <a:ea typeface="+mn-ea"/>
                <a:cs typeface="+mn-cs"/>
              </a:rPr>
              <a:t>n</a:t>
            </a:r>
            <a:endParaRPr kumimoji="0" lang="de-DE" altLang="de-DE" sz="24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106502" name="Text Box 7"/>
          <p:cNvSpPr txBox="1">
            <a:spLocks noChangeArrowheads="1"/>
          </p:cNvSpPr>
          <p:nvPr/>
        </p:nvSpPr>
        <p:spPr bwMode="auto">
          <a:xfrm>
            <a:off x="5953472" y="3430488"/>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c</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03" name="Rectangle 8"/>
          <p:cNvSpPr>
            <a:spLocks noChangeArrowheads="1"/>
          </p:cNvSpPr>
          <p:nvPr/>
        </p:nvSpPr>
        <p:spPr bwMode="auto">
          <a:xfrm>
            <a:off x="4886672" y="3735288"/>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Mitglied</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6504" name="AutoShape 9"/>
          <p:cNvCxnSpPr>
            <a:cxnSpLocks noChangeShapeType="1"/>
          </p:cNvCxnSpPr>
          <p:nvPr/>
        </p:nvCxnSpPr>
        <p:spPr bwMode="auto">
          <a:xfrm rot="5400000">
            <a:off x="4772372" y="3239988"/>
            <a:ext cx="990600"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06505" name="AutoShape 10"/>
          <p:cNvSpPr>
            <a:spLocks noChangeArrowheads="1"/>
          </p:cNvSpPr>
          <p:nvPr/>
        </p:nvSpPr>
        <p:spPr bwMode="auto">
          <a:xfrm rot="-5400000">
            <a:off x="3210272" y="2897088"/>
            <a:ext cx="609600" cy="609600"/>
          </a:xfrm>
          <a:prstGeom prst="downArrow">
            <a:avLst>
              <a:gd name="adj1" fmla="val 50000"/>
              <a:gd name="adj2" fmla="val 25000"/>
            </a:avLst>
          </a:prstGeom>
          <a:solidFill>
            <a:srgbClr val="FFFF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de-CH"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06" name="Text Box 11"/>
          <p:cNvSpPr txBox="1">
            <a:spLocks noChangeArrowheads="1"/>
          </p:cNvSpPr>
          <p:nvPr/>
        </p:nvSpPr>
        <p:spPr bwMode="auto">
          <a:xfrm>
            <a:off x="4962872" y="27446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07" name="Text Box 12"/>
          <p:cNvSpPr txBox="1">
            <a:spLocks noChangeArrowheads="1"/>
          </p:cNvSpPr>
          <p:nvPr/>
        </p:nvSpPr>
        <p:spPr bwMode="auto">
          <a:xfrm>
            <a:off x="5953472" y="27446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6508" name="AutoShape 13"/>
          <p:cNvCxnSpPr>
            <a:cxnSpLocks noChangeShapeType="1"/>
            <a:stCxn id="106498" idx="2"/>
            <a:endCxn id="106498" idx="0"/>
          </p:cNvCxnSpPr>
          <p:nvPr/>
        </p:nvCxnSpPr>
        <p:spPr bwMode="auto">
          <a:xfrm rot="5400000" flipH="1" flipV="1">
            <a:off x="848866" y="3124894"/>
            <a:ext cx="457200" cy="1588"/>
          </a:xfrm>
          <a:prstGeom prst="bentConnector5">
            <a:avLst>
              <a:gd name="adj1" fmla="val -83338"/>
              <a:gd name="adj2" fmla="val 69599968"/>
              <a:gd name="adj3" fmla="val 188537"/>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106509" name="Text Box 14"/>
          <p:cNvSpPr txBox="1">
            <a:spLocks noChangeArrowheads="1"/>
          </p:cNvSpPr>
          <p:nvPr/>
        </p:nvSpPr>
        <p:spPr bwMode="auto">
          <a:xfrm>
            <a:off x="1076672" y="3430488"/>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0" name="Text Box 15"/>
          <p:cNvSpPr txBox="1">
            <a:spLocks noChangeArrowheads="1"/>
          </p:cNvSpPr>
          <p:nvPr/>
        </p:nvSpPr>
        <p:spPr bwMode="auto">
          <a:xfrm>
            <a:off x="1152872" y="373528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ist Chef</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1" name="Text Box 16"/>
          <p:cNvSpPr txBox="1">
            <a:spLocks noChangeArrowheads="1"/>
          </p:cNvSpPr>
          <p:nvPr/>
        </p:nvSpPr>
        <p:spPr bwMode="auto">
          <a:xfrm>
            <a:off x="1152872" y="218884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hat Chef</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6512" name="AutoShape 17"/>
          <p:cNvCxnSpPr>
            <a:cxnSpLocks noChangeShapeType="1"/>
          </p:cNvCxnSpPr>
          <p:nvPr/>
        </p:nvCxnSpPr>
        <p:spPr bwMode="auto">
          <a:xfrm rot="5400000">
            <a:off x="5458172" y="3239988"/>
            <a:ext cx="990600"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06513" name="Rectangle 18"/>
          <p:cNvSpPr>
            <a:spLocks noChangeArrowheads="1"/>
          </p:cNvSpPr>
          <p:nvPr/>
        </p:nvSpPr>
        <p:spPr bwMode="auto">
          <a:xfrm>
            <a:off x="771872" y="4725888"/>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Person</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4" name="Rectangle 19"/>
          <p:cNvSpPr>
            <a:spLocks noChangeArrowheads="1"/>
          </p:cNvSpPr>
          <p:nvPr/>
        </p:nvSpPr>
        <p:spPr bwMode="auto">
          <a:xfrm>
            <a:off x="771872" y="5183088"/>
            <a:ext cx="1371600" cy="838200"/>
          </a:xfrm>
          <a:prstGeom prst="rect">
            <a:avLst/>
          </a:prstGeom>
          <a:solidFill>
            <a:srgbClr val="FFCC99"/>
          </a:solidFill>
          <a:ln w="12700">
            <a:solidFill>
              <a:schemeClr val="tx1"/>
            </a:solidFill>
            <a:miter lim="800000"/>
            <a:headEnd type="none" w="sm" len="sm"/>
            <a:tailEnd type="none" w="sm" len="sm"/>
          </a:ln>
        </p:spPr>
        <p:txBody>
          <a:bodyPr wrap="none"/>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P_Nr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Name</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5" name="Rectangle 20"/>
          <p:cNvSpPr>
            <a:spLocks noChangeArrowheads="1"/>
          </p:cNvSpPr>
          <p:nvPr/>
        </p:nvSpPr>
        <p:spPr bwMode="auto">
          <a:xfrm>
            <a:off x="4886672" y="4725888"/>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Zuordnung</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6" name="Rectangle 21"/>
          <p:cNvSpPr>
            <a:spLocks noChangeArrowheads="1"/>
          </p:cNvSpPr>
          <p:nvPr/>
        </p:nvSpPr>
        <p:spPr bwMode="auto">
          <a:xfrm>
            <a:off x="4886672" y="5183088"/>
            <a:ext cx="1371600" cy="838200"/>
          </a:xfrm>
          <a:prstGeom prst="rect">
            <a:avLst/>
          </a:prstGeom>
          <a:solidFill>
            <a:srgbClr val="FFCC99"/>
          </a:solidFill>
          <a:ln w="12700">
            <a:solidFill>
              <a:schemeClr val="tx1"/>
            </a:solidFill>
            <a:miter lim="800000"/>
            <a:headEnd type="none" w="sm" len="sm"/>
            <a:tailEnd type="none" w="sm" len="sm"/>
          </a:ln>
        </p:spPr>
        <p:txBody>
          <a:bodyPr wrap="none"/>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P_Chef_Nr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P_Mit_Nr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7" name="Text Box 22"/>
          <p:cNvSpPr txBox="1">
            <a:spLocks noChangeArrowheads="1"/>
          </p:cNvSpPr>
          <p:nvPr/>
        </p:nvSpPr>
        <p:spPr bwMode="auto">
          <a:xfrm>
            <a:off x="6029672" y="312568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hat Chef</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8" name="Text Box 23"/>
          <p:cNvSpPr txBox="1">
            <a:spLocks noChangeArrowheads="1"/>
          </p:cNvSpPr>
          <p:nvPr/>
        </p:nvSpPr>
        <p:spPr bwMode="auto">
          <a:xfrm>
            <a:off x="4277072" y="312568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ist Chef</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6519" name="Titel 23"/>
          <p:cNvSpPr>
            <a:spLocks noGrp="1"/>
          </p:cNvSpPr>
          <p:nvPr>
            <p:ph type="title"/>
          </p:nvPr>
        </p:nvSpPr>
        <p:spPr/>
        <p:txBody>
          <a:bodyPr/>
          <a:lstStyle/>
          <a:p>
            <a:r>
              <a:rPr lang="de-CH" altLang="de-DE" dirty="0"/>
              <a:t>Normalisieren (Direkte Rekursion)</a:t>
            </a:r>
          </a:p>
        </p:txBody>
      </p:sp>
    </p:spTree>
    <p:extLst>
      <p:ext uri="{BB962C8B-B14F-4D97-AF65-F5344CB8AC3E}">
        <p14:creationId xmlns:p14="http://schemas.microsoft.com/office/powerpoint/2010/main" val="112990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ChangeArrowheads="1"/>
          </p:cNvSpPr>
          <p:nvPr/>
        </p:nvSpPr>
        <p:spPr bwMode="auto">
          <a:xfrm>
            <a:off x="1371600" y="20630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Abteilung</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23" name="Text Box 4"/>
          <p:cNvSpPr txBox="1">
            <a:spLocks noChangeArrowheads="1"/>
          </p:cNvSpPr>
          <p:nvPr/>
        </p:nvSpPr>
        <p:spPr bwMode="auto">
          <a:xfrm>
            <a:off x="1219200" y="320608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m</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24" name="Text Box 5"/>
          <p:cNvSpPr txBox="1">
            <a:spLocks noChangeArrowheads="1"/>
          </p:cNvSpPr>
          <p:nvPr/>
        </p:nvSpPr>
        <p:spPr bwMode="auto">
          <a:xfrm>
            <a:off x="2438400" y="320608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25" name="Rectangle 6"/>
          <p:cNvSpPr>
            <a:spLocks noChangeArrowheads="1"/>
          </p:cNvSpPr>
          <p:nvPr/>
        </p:nvSpPr>
        <p:spPr bwMode="auto">
          <a:xfrm>
            <a:off x="1371600" y="35108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Mitarbeiter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7526" name="AutoShape 7"/>
          <p:cNvCxnSpPr>
            <a:cxnSpLocks noChangeShapeType="1"/>
          </p:cNvCxnSpPr>
          <p:nvPr/>
        </p:nvCxnSpPr>
        <p:spPr bwMode="auto">
          <a:xfrm rot="5400000">
            <a:off x="1257300" y="3015580"/>
            <a:ext cx="990600"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07527" name="AutoShape 8"/>
          <p:cNvSpPr>
            <a:spLocks noChangeArrowheads="1"/>
          </p:cNvSpPr>
          <p:nvPr/>
        </p:nvSpPr>
        <p:spPr bwMode="auto">
          <a:xfrm rot="-5400000">
            <a:off x="4114800" y="2672680"/>
            <a:ext cx="609600" cy="609600"/>
          </a:xfrm>
          <a:prstGeom prst="downArrow">
            <a:avLst>
              <a:gd name="adj1" fmla="val 50000"/>
              <a:gd name="adj2" fmla="val 25000"/>
            </a:avLst>
          </a:prstGeom>
          <a:solidFill>
            <a:srgbClr val="FFFF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de-CH"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28" name="Text Box 9"/>
          <p:cNvSpPr txBox="1">
            <a:spLocks noChangeArrowheads="1"/>
          </p:cNvSpPr>
          <p:nvPr/>
        </p:nvSpPr>
        <p:spPr bwMode="auto">
          <a:xfrm>
            <a:off x="1447800" y="252028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29" name="Text Box 10"/>
          <p:cNvSpPr txBox="1">
            <a:spLocks noChangeArrowheads="1"/>
          </p:cNvSpPr>
          <p:nvPr/>
        </p:nvSpPr>
        <p:spPr bwMode="auto">
          <a:xfrm>
            <a:off x="2438400" y="252028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c</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7530" name="AutoShape 11"/>
          <p:cNvCxnSpPr>
            <a:cxnSpLocks noChangeShapeType="1"/>
          </p:cNvCxnSpPr>
          <p:nvPr/>
        </p:nvCxnSpPr>
        <p:spPr bwMode="auto">
          <a:xfrm rot="5400000">
            <a:off x="1943100" y="3015580"/>
            <a:ext cx="990600"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07531" name="Rectangle 12"/>
          <p:cNvSpPr>
            <a:spLocks noChangeArrowheads="1"/>
          </p:cNvSpPr>
          <p:nvPr/>
        </p:nvSpPr>
        <p:spPr bwMode="auto">
          <a:xfrm>
            <a:off x="1524000" y="46538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Abteilung</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2" name="Rectangle 13"/>
          <p:cNvSpPr>
            <a:spLocks noChangeArrowheads="1"/>
          </p:cNvSpPr>
          <p:nvPr/>
        </p:nvSpPr>
        <p:spPr bwMode="auto">
          <a:xfrm>
            <a:off x="1524000" y="5111080"/>
            <a:ext cx="1371600" cy="838200"/>
          </a:xfrm>
          <a:prstGeom prst="rect">
            <a:avLst/>
          </a:prstGeom>
          <a:solidFill>
            <a:srgbClr val="FFCC99"/>
          </a:solidFill>
          <a:ln w="12700">
            <a:solidFill>
              <a:schemeClr val="tx1"/>
            </a:solidFill>
            <a:miter lim="800000"/>
            <a:headEnd type="none" w="sm" len="sm"/>
            <a:tailEnd type="none" w="sm" len="sm"/>
          </a:ln>
        </p:spPr>
        <p:txBody>
          <a:bodyPr wrap="none"/>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Abt_Nr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Name</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3" name="Rectangle 14"/>
          <p:cNvSpPr>
            <a:spLocks noChangeArrowheads="1"/>
          </p:cNvSpPr>
          <p:nvPr/>
        </p:nvSpPr>
        <p:spPr bwMode="auto">
          <a:xfrm>
            <a:off x="6477000" y="46538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Leiter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4" name="Rectangle 15"/>
          <p:cNvSpPr>
            <a:spLocks noChangeArrowheads="1"/>
          </p:cNvSpPr>
          <p:nvPr/>
        </p:nvSpPr>
        <p:spPr bwMode="auto">
          <a:xfrm>
            <a:off x="6477000" y="5111080"/>
            <a:ext cx="1371600" cy="838200"/>
          </a:xfrm>
          <a:prstGeom prst="rect">
            <a:avLst/>
          </a:prstGeom>
          <a:solidFill>
            <a:srgbClr val="FFCC99"/>
          </a:solidFill>
          <a:ln w="12700">
            <a:solidFill>
              <a:schemeClr val="tx1"/>
            </a:solidFill>
            <a:miter lim="800000"/>
            <a:headEnd type="none" w="sm" len="sm"/>
            <a:tailEnd type="none" w="sm" len="sm"/>
          </a:ln>
        </p:spPr>
        <p:txBody>
          <a:bodyPr wrap="none"/>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Abt_Nr</a:t>
            </a:r>
            <a:b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b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Mit_Nr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5" name="Text Box 16"/>
          <p:cNvSpPr txBox="1">
            <a:spLocks noChangeArrowheads="1"/>
          </p:cNvSpPr>
          <p:nvPr/>
        </p:nvSpPr>
        <p:spPr bwMode="auto">
          <a:xfrm>
            <a:off x="2438400" y="282508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Abteilungschef</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6" name="Text Box 17"/>
          <p:cNvSpPr txBox="1">
            <a:spLocks noChangeArrowheads="1"/>
          </p:cNvSpPr>
          <p:nvPr/>
        </p:nvSpPr>
        <p:spPr bwMode="auto">
          <a:xfrm>
            <a:off x="533400" y="282508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arbeitet in</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7" name="Rectangle 18"/>
          <p:cNvSpPr>
            <a:spLocks noChangeArrowheads="1"/>
          </p:cNvSpPr>
          <p:nvPr/>
        </p:nvSpPr>
        <p:spPr bwMode="auto">
          <a:xfrm>
            <a:off x="5334000" y="20630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Abteilung</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8" name="Text Box 19"/>
          <p:cNvSpPr txBox="1">
            <a:spLocks noChangeArrowheads="1"/>
          </p:cNvSpPr>
          <p:nvPr/>
        </p:nvSpPr>
        <p:spPr bwMode="auto">
          <a:xfrm>
            <a:off x="5486400" y="312988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m</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39" name="Text Box 20"/>
          <p:cNvSpPr txBox="1">
            <a:spLocks noChangeArrowheads="1"/>
          </p:cNvSpPr>
          <p:nvPr/>
        </p:nvSpPr>
        <p:spPr bwMode="auto">
          <a:xfrm>
            <a:off x="6705600" y="373948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40" name="Rectangle 21"/>
          <p:cNvSpPr>
            <a:spLocks noChangeArrowheads="1"/>
          </p:cNvSpPr>
          <p:nvPr/>
        </p:nvSpPr>
        <p:spPr bwMode="auto">
          <a:xfrm>
            <a:off x="5334000" y="35108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Mitarbeiter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7541" name="AutoShape 22"/>
          <p:cNvCxnSpPr>
            <a:cxnSpLocks noChangeShapeType="1"/>
            <a:stCxn id="107537" idx="2"/>
            <a:endCxn id="107540" idx="0"/>
          </p:cNvCxnSpPr>
          <p:nvPr/>
        </p:nvCxnSpPr>
        <p:spPr bwMode="auto">
          <a:xfrm rot="5400000">
            <a:off x="5524500" y="3015580"/>
            <a:ext cx="990600"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07542" name="Text Box 23"/>
          <p:cNvSpPr txBox="1">
            <a:spLocks noChangeArrowheads="1"/>
          </p:cNvSpPr>
          <p:nvPr/>
        </p:nvSpPr>
        <p:spPr bwMode="auto">
          <a:xfrm>
            <a:off x="5715000" y="252028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43" name="Rectangle 24"/>
          <p:cNvSpPr>
            <a:spLocks noChangeArrowheads="1"/>
          </p:cNvSpPr>
          <p:nvPr/>
        </p:nvSpPr>
        <p:spPr bwMode="auto">
          <a:xfrm>
            <a:off x="6934200" y="29012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Leiter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107544" name="AutoShape 25"/>
          <p:cNvCxnSpPr>
            <a:cxnSpLocks noChangeShapeType="1"/>
            <a:stCxn id="107540" idx="3"/>
            <a:endCxn id="107543" idx="2"/>
          </p:cNvCxnSpPr>
          <p:nvPr/>
        </p:nvCxnSpPr>
        <p:spPr bwMode="auto">
          <a:xfrm flipV="1">
            <a:off x="6705600" y="3358480"/>
            <a:ext cx="914400" cy="381000"/>
          </a:xfrm>
          <a:prstGeom prst="bentConnector2">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07545" name="AutoShape 26"/>
          <p:cNvCxnSpPr>
            <a:cxnSpLocks noChangeShapeType="1"/>
            <a:stCxn id="107543" idx="0"/>
            <a:endCxn id="107537" idx="3"/>
          </p:cNvCxnSpPr>
          <p:nvPr/>
        </p:nvCxnSpPr>
        <p:spPr bwMode="auto">
          <a:xfrm rot="5400000" flipH="1">
            <a:off x="6858000" y="2139280"/>
            <a:ext cx="609600" cy="914400"/>
          </a:xfrm>
          <a:prstGeom prst="bentConnector2">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107546" name="Text Box 27"/>
          <p:cNvSpPr txBox="1">
            <a:spLocks noChangeArrowheads="1"/>
          </p:cNvSpPr>
          <p:nvPr/>
        </p:nvSpPr>
        <p:spPr bwMode="auto">
          <a:xfrm>
            <a:off x="7620000" y="335848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c</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47" name="Text Box 28"/>
          <p:cNvSpPr txBox="1">
            <a:spLocks noChangeArrowheads="1"/>
          </p:cNvSpPr>
          <p:nvPr/>
        </p:nvSpPr>
        <p:spPr bwMode="auto">
          <a:xfrm>
            <a:off x="6705600" y="1972072"/>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dirty="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107548" name="Text Box 29"/>
          <p:cNvSpPr txBox="1">
            <a:spLocks noChangeArrowheads="1"/>
          </p:cNvSpPr>
          <p:nvPr/>
        </p:nvSpPr>
        <p:spPr bwMode="auto">
          <a:xfrm>
            <a:off x="7620000" y="259648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de-DE" altLang="de-DE" sz="1400" b="1" i="0" u="none" strike="noStrike" kern="1200" cap="none" spc="0" normalizeH="0" baseline="0" noProof="0">
                <a:ln>
                  <a:noFill/>
                </a:ln>
                <a:solidFill>
                  <a:prstClr val="black"/>
                </a:solidFill>
                <a:effectLst/>
                <a:uLnTx/>
                <a:uFillTx/>
                <a:latin typeface="Tahoma" pitchFamily="34" charset="0"/>
                <a:ea typeface="+mn-ea"/>
                <a:cs typeface="+mn-cs"/>
              </a:rPr>
              <a:t>1</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49" name="Rectangle 30"/>
          <p:cNvSpPr>
            <a:spLocks noChangeArrowheads="1"/>
          </p:cNvSpPr>
          <p:nvPr/>
        </p:nvSpPr>
        <p:spPr bwMode="auto">
          <a:xfrm>
            <a:off x="4038600" y="4653880"/>
            <a:ext cx="1371600" cy="457200"/>
          </a:xfrm>
          <a:prstGeom prst="rect">
            <a:avLst/>
          </a:prstGeom>
          <a:solidFill>
            <a:srgbClr val="FFCC99"/>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2000" b="0" i="0" u="none" strike="noStrike" kern="1200" cap="none" spc="0" normalizeH="0" baseline="0" noProof="0">
                <a:ln>
                  <a:noFill/>
                </a:ln>
                <a:solidFill>
                  <a:prstClr val="black"/>
                </a:solidFill>
                <a:effectLst/>
                <a:uLnTx/>
                <a:uFillTx/>
                <a:latin typeface="Tahoma" pitchFamily="34" charset="0"/>
                <a:ea typeface="+mn-ea"/>
                <a:cs typeface="+mn-cs"/>
              </a:rPr>
              <a:t>Mitarbeiter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50" name="Rectangle 31"/>
          <p:cNvSpPr>
            <a:spLocks noChangeArrowheads="1"/>
          </p:cNvSpPr>
          <p:nvPr/>
        </p:nvSpPr>
        <p:spPr bwMode="auto">
          <a:xfrm>
            <a:off x="4038600" y="5111080"/>
            <a:ext cx="1371600" cy="838200"/>
          </a:xfrm>
          <a:prstGeom prst="rect">
            <a:avLst/>
          </a:prstGeom>
          <a:solidFill>
            <a:srgbClr val="FFCC99"/>
          </a:solidFill>
          <a:ln w="12700">
            <a:solidFill>
              <a:schemeClr val="tx1"/>
            </a:solidFill>
            <a:miter lim="800000"/>
            <a:headEnd type="none" w="sm" len="sm"/>
            <a:tailEnd type="none" w="sm" len="sm"/>
          </a:ln>
        </p:spPr>
        <p:txBody>
          <a:bodyPr wrap="none"/>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algn="ctr" eaLnBrk="0" fontAlgn="base" hangingPunct="0">
              <a:spcBef>
                <a:spcPct val="0"/>
              </a:spcBef>
              <a:spcAft>
                <a:spcPct val="0"/>
              </a:spcAft>
              <a:defRPr kumimoji="1" sz="2400">
                <a:solidFill>
                  <a:schemeClr val="tx1"/>
                </a:solidFill>
                <a:latin typeface="Times New Roman" pitchFamily="18" charset="0"/>
              </a:defRPr>
            </a:lvl6pPr>
            <a:lvl7pPr marL="2971800" indent="-228600" algn="ctr" eaLnBrk="0" fontAlgn="base" hangingPunct="0">
              <a:spcBef>
                <a:spcPct val="0"/>
              </a:spcBef>
              <a:spcAft>
                <a:spcPct val="0"/>
              </a:spcAft>
              <a:defRPr kumimoji="1" sz="2400">
                <a:solidFill>
                  <a:schemeClr val="tx1"/>
                </a:solidFill>
                <a:latin typeface="Times New Roman" pitchFamily="18" charset="0"/>
              </a:defRPr>
            </a:lvl7pPr>
            <a:lvl8pPr marL="3429000" indent="-228600" algn="ctr" eaLnBrk="0" fontAlgn="base" hangingPunct="0">
              <a:spcBef>
                <a:spcPct val="0"/>
              </a:spcBef>
              <a:spcAft>
                <a:spcPct val="0"/>
              </a:spcAft>
              <a:defRPr kumimoji="1" sz="2400">
                <a:solidFill>
                  <a:schemeClr val="tx1"/>
                </a:solidFill>
                <a:latin typeface="Times New Roman" pitchFamily="18" charset="0"/>
              </a:defRPr>
            </a:lvl8pPr>
            <a:lvl9pPr marL="3886200" indent="-228600" algn="ctr" eaLnBrk="0" fontAlgn="base" hangingPunct="0">
              <a:spcBef>
                <a:spcPct val="0"/>
              </a:spcBef>
              <a:spcAft>
                <a:spcPct val="0"/>
              </a:spcAft>
              <a:defRPr kumimoji="1"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Mit_Nr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Name</a:t>
            </a:r>
            <a:b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br>
            <a:r>
              <a:rPr kumimoji="0" lang="de-DE" altLang="de-DE" sz="1600" b="0" i="0" u="none" strike="noStrike" kern="1200" cap="none" spc="0" normalizeH="0" baseline="0" noProof="0">
                <a:ln>
                  <a:noFill/>
                </a:ln>
                <a:solidFill>
                  <a:prstClr val="black"/>
                </a:solidFill>
                <a:effectLst/>
                <a:uLnTx/>
                <a:uFillTx/>
                <a:latin typeface="Tahoma" pitchFamily="34" charset="0"/>
                <a:ea typeface="+mn-ea"/>
                <a:cs typeface="+mn-cs"/>
              </a:rPr>
              <a:t>Abt_Nr</a:t>
            </a:r>
            <a:endParaRPr kumimoji="0" lang="de-DE" altLang="de-DE" sz="2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107551" name="Titel 31"/>
          <p:cNvSpPr>
            <a:spLocks noGrp="1"/>
          </p:cNvSpPr>
          <p:nvPr>
            <p:ph type="title"/>
          </p:nvPr>
        </p:nvSpPr>
        <p:spPr/>
        <p:txBody>
          <a:bodyPr/>
          <a:lstStyle/>
          <a:p>
            <a:r>
              <a:rPr lang="de-CH" altLang="de-DE" dirty="0"/>
              <a:t>Normalisieren (Indirekte Rekursion)</a:t>
            </a:r>
          </a:p>
        </p:txBody>
      </p:sp>
    </p:spTree>
    <p:extLst>
      <p:ext uri="{BB962C8B-B14F-4D97-AF65-F5344CB8AC3E}">
        <p14:creationId xmlns:p14="http://schemas.microsoft.com/office/powerpoint/2010/main" val="119161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platzhalter 2"/>
          <p:cNvSpPr>
            <a:spLocks noGrp="1"/>
          </p:cNvSpPr>
          <p:nvPr>
            <p:ph type="body" idx="1"/>
          </p:nvPr>
        </p:nvSpPr>
        <p:spPr/>
        <p:txBody>
          <a:bodyPr/>
          <a:lstStyle/>
          <a:p>
            <a:r>
              <a:rPr lang="de-CH" altLang="de-DE"/>
              <a:t>Speicherstrukturen</a:t>
            </a:r>
          </a:p>
        </p:txBody>
      </p:sp>
      <p:sp>
        <p:nvSpPr>
          <p:cNvPr id="33795" name="Rectangle 2"/>
          <p:cNvSpPr>
            <a:spLocks noGrp="1" noChangeArrowheads="1"/>
          </p:cNvSpPr>
          <p:nvPr>
            <p:ph type="title"/>
          </p:nvPr>
        </p:nvSpPr>
        <p:spPr/>
        <p:txBody>
          <a:bodyPr/>
          <a:lstStyle/>
          <a:p>
            <a:pPr eaLnBrk="1" hangingPunct="1"/>
            <a:r>
              <a:rPr lang="de-DE" altLang="de-DE" sz="4000">
                <a:latin typeface="Verdana" panose="020B0604030504040204" pitchFamily="34" charset="0"/>
                <a:cs typeface="Arial" panose="020B0604020202020204" pitchFamily="34" charset="0"/>
              </a:rPr>
              <a:t>Physische Datenorganisation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381000"/>
            <a:ext cx="8280400" cy="838200"/>
          </a:xfrm>
        </p:spPr>
        <p:txBody>
          <a:bodyPr/>
          <a:lstStyle/>
          <a:p>
            <a:pPr eaLnBrk="1" hangingPunct="1"/>
            <a:r>
              <a:rPr kumimoji="1" lang="de-DE" altLang="de-DE" sz="4000"/>
              <a:t>Fünf-Schichten-Architektur</a:t>
            </a:r>
            <a:r>
              <a:rPr lang="de-DE" altLang="de-DE" b="1">
                <a:latin typeface="Verdana" panose="020B0604030504040204" pitchFamily="34" charset="0"/>
                <a:cs typeface="Arial" panose="020B0604020202020204" pitchFamily="34" charset="0"/>
              </a:rPr>
              <a:t> I</a:t>
            </a:r>
            <a:endParaRPr lang="de-DE" altLang="de-DE">
              <a:latin typeface="Arial" panose="020B0604020202020204" pitchFamily="34" charset="0"/>
              <a:cs typeface="Arial" panose="020B0604020202020204" pitchFamily="34" charset="0"/>
            </a:endParaRPr>
          </a:p>
        </p:txBody>
      </p:sp>
      <p:graphicFrame>
        <p:nvGraphicFramePr>
          <p:cNvPr id="34819" name="Object 3"/>
          <p:cNvGraphicFramePr>
            <a:graphicFrameLocks noChangeAspect="1"/>
          </p:cNvGraphicFramePr>
          <p:nvPr/>
        </p:nvGraphicFramePr>
        <p:xfrm>
          <a:off x="1981200" y="1600200"/>
          <a:ext cx="4318000" cy="4833938"/>
        </p:xfrm>
        <a:graphic>
          <a:graphicData uri="http://schemas.openxmlformats.org/presentationml/2006/ole">
            <mc:AlternateContent xmlns:mc="http://schemas.openxmlformats.org/markup-compatibility/2006">
              <mc:Choice xmlns:v="urn:schemas-microsoft-com:vml" Requires="v">
                <p:oleObj spid="_x0000_s34823" name="Bitmap Image" r:id="rId3" imgW="4695238" imgH="5257143" progId="Paint.Picture">
                  <p:embed/>
                </p:oleObj>
              </mc:Choice>
              <mc:Fallback>
                <p:oleObj name="Bitmap Image" r:id="rId3" imgW="4695238" imgH="525714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4318000" cy="483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81000"/>
            <a:ext cx="8280400" cy="838200"/>
          </a:xfrm>
        </p:spPr>
        <p:txBody>
          <a:bodyPr/>
          <a:lstStyle/>
          <a:p>
            <a:pPr eaLnBrk="1" hangingPunct="1"/>
            <a:r>
              <a:rPr kumimoji="1" lang="de-DE" altLang="de-DE" sz="4000"/>
              <a:t>Fünf-Schichten-Architektur</a:t>
            </a:r>
            <a:r>
              <a:rPr lang="de-DE" altLang="de-DE" b="1">
                <a:latin typeface="Verdana" panose="020B0604030504040204" pitchFamily="34" charset="0"/>
                <a:cs typeface="Arial" panose="020B0604020202020204" pitchFamily="34" charset="0"/>
              </a:rPr>
              <a:t> </a:t>
            </a:r>
            <a:r>
              <a:rPr kumimoji="1" lang="de-DE" altLang="de-DE" sz="4000"/>
              <a:t>II</a:t>
            </a:r>
          </a:p>
        </p:txBody>
      </p:sp>
      <p:graphicFrame>
        <p:nvGraphicFramePr>
          <p:cNvPr id="35843" name="Object 7"/>
          <p:cNvGraphicFramePr>
            <a:graphicFrameLocks noChangeAspect="1"/>
          </p:cNvGraphicFramePr>
          <p:nvPr/>
        </p:nvGraphicFramePr>
        <p:xfrm>
          <a:off x="2209800" y="1752600"/>
          <a:ext cx="4124325" cy="4381500"/>
        </p:xfrm>
        <a:graphic>
          <a:graphicData uri="http://schemas.openxmlformats.org/presentationml/2006/ole">
            <mc:AlternateContent xmlns:mc="http://schemas.openxmlformats.org/markup-compatibility/2006">
              <mc:Choice xmlns:v="urn:schemas-microsoft-com:vml" Requires="v">
                <p:oleObj spid="_x0000_s35847" name="Bitmap Image" r:id="rId3" imgW="4742857" imgH="5038095" progId="Paint.Picture">
                  <p:embed/>
                </p:oleObj>
              </mc:Choice>
              <mc:Fallback>
                <p:oleObj name="Bitmap Image" r:id="rId3" imgW="4742857" imgH="5038095" progId="Paint.Pictur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752600"/>
                        <a:ext cx="4124325"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381000"/>
            <a:ext cx="8280400" cy="838200"/>
          </a:xfrm>
        </p:spPr>
        <p:txBody>
          <a:bodyPr/>
          <a:lstStyle/>
          <a:p>
            <a:pPr eaLnBrk="1" hangingPunct="1"/>
            <a:r>
              <a:rPr kumimoji="1" lang="de-DE" altLang="de-DE" sz="4000"/>
              <a:t>Speicherstrukturen</a:t>
            </a:r>
          </a:p>
        </p:txBody>
      </p:sp>
      <p:sp>
        <p:nvSpPr>
          <p:cNvPr id="36867" name="Rectangle 3"/>
          <p:cNvSpPr>
            <a:spLocks noGrp="1" noChangeArrowheads="1"/>
          </p:cNvSpPr>
          <p:nvPr>
            <p:ph sz="quarter" idx="1"/>
          </p:nvPr>
        </p:nvSpPr>
        <p:spPr>
          <a:xfrm>
            <a:off x="1143000" y="1752600"/>
            <a:ext cx="7239000" cy="4572000"/>
          </a:xfrm>
        </p:spPr>
        <p:txBody>
          <a:bodyPr/>
          <a:lstStyle/>
          <a:p>
            <a:pPr eaLnBrk="1" hangingPunct="1"/>
            <a:r>
              <a:rPr lang="de-DE" altLang="de-DE" sz="2400">
                <a:latin typeface="Verdana" panose="020B0604030504040204" pitchFamily="34" charset="0"/>
                <a:cs typeface="Arial" panose="020B0604020202020204" pitchFamily="34" charset="0"/>
              </a:rPr>
              <a:t>Die Relationen können in einer Datenbank wie folgt abgespeichert werden,</a:t>
            </a:r>
          </a:p>
          <a:p>
            <a:pPr eaLnBrk="1" hangingPunct="1"/>
            <a:endParaRPr lang="de-DE" altLang="de-DE" sz="2400">
              <a:latin typeface="Verdana" panose="020B0604030504040204" pitchFamily="34" charset="0"/>
              <a:cs typeface="Arial" panose="020B0604020202020204" pitchFamily="34" charset="0"/>
            </a:endParaRPr>
          </a:p>
          <a:p>
            <a:pPr lvl="1" eaLnBrk="1" hangingPunct="1"/>
            <a:r>
              <a:rPr lang="de-DE" altLang="de-DE" sz="2000">
                <a:latin typeface="Verdana" panose="020B0604030504040204" pitchFamily="34" charset="0"/>
                <a:cs typeface="Arial" panose="020B0604020202020204" pitchFamily="34" charset="0"/>
              </a:rPr>
              <a:t>baumartig, wobei die Datensätze in einem Suchbaum angeordnet sind,</a:t>
            </a:r>
          </a:p>
          <a:p>
            <a:pPr lvl="1" eaLnBrk="1" hangingPunct="1"/>
            <a:r>
              <a:rPr lang="de-DE" altLang="de-DE" sz="2000">
                <a:latin typeface="Verdana" panose="020B0604030504040204" pitchFamily="34" charset="0"/>
                <a:cs typeface="Arial" panose="020B0604020202020204" pitchFamily="34" charset="0"/>
              </a:rPr>
              <a:t>sequentiell d.h. geordnet nach einem bestimmten Attribut oder einer Attributkombination,</a:t>
            </a:r>
          </a:p>
          <a:p>
            <a:pPr lvl="1" eaLnBrk="1" hangingPunct="1"/>
            <a:r>
              <a:rPr lang="de-DE" altLang="de-DE" sz="2000">
                <a:latin typeface="Verdana" panose="020B0604030504040204" pitchFamily="34" charset="0"/>
                <a:cs typeface="Arial" panose="020B0604020202020204" pitchFamily="34" charset="0"/>
              </a:rPr>
              <a:t>als Heap (dt. Haufen) also ungeordnet bzw. oft in der Reihenfolge des Einfügens.</a:t>
            </a:r>
          </a:p>
          <a:p>
            <a:pPr lvl="1" eaLnBrk="1" hangingPunct="1"/>
            <a:r>
              <a:rPr lang="de-DE" altLang="de-DE" sz="2000">
                <a:latin typeface="Verdana" panose="020B0604030504040204" pitchFamily="34" charset="0"/>
                <a:cs typeface="Arial" panose="020B0604020202020204" pitchFamily="34" charset="0"/>
              </a:rPr>
              <a:t>Hash-organisiert, wobei die Adressberechung durch eine numerische Formel erfolgt.</a:t>
            </a:r>
          </a:p>
          <a:p>
            <a:pPr lvl="1" eaLnBrk="1" hangingPunct="1"/>
            <a:endParaRPr lang="de-DE" altLang="de-DE" sz="2000">
              <a:latin typeface="Verdana" panose="020B060403050404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6400" y="-26988"/>
            <a:ext cx="8432800" cy="1295401"/>
          </a:xfrm>
        </p:spPr>
        <p:txBody>
          <a:bodyPr/>
          <a:lstStyle/>
          <a:p>
            <a:pPr eaLnBrk="1" hangingPunct="1"/>
            <a:r>
              <a:rPr lang="de-DE" altLang="de-DE"/>
              <a:t>Datenbank 2</a:t>
            </a:r>
          </a:p>
        </p:txBody>
      </p:sp>
      <p:sp>
        <p:nvSpPr>
          <p:cNvPr id="267270" name="Rectangle 6"/>
          <p:cNvSpPr>
            <a:spLocks noGrp="1" noChangeArrowheads="1"/>
          </p:cNvSpPr>
          <p:nvPr>
            <p:ph sz="quarter" idx="1"/>
          </p:nvPr>
        </p:nvSpPr>
        <p:spPr>
          <a:xfrm>
            <a:off x="1143000" y="2514600"/>
            <a:ext cx="7677150" cy="3124200"/>
          </a:xfrm>
        </p:spPr>
        <p:txBody>
          <a:bodyPr>
            <a:normAutofit/>
          </a:bodyPr>
          <a:lstStyle/>
          <a:p>
            <a:pPr marL="320040" indent="-320040" eaLnBrk="1" fontAlgn="auto" hangingPunct="1">
              <a:lnSpc>
                <a:spcPct val="90000"/>
              </a:lnSpc>
              <a:spcAft>
                <a:spcPts val="0"/>
              </a:spcAft>
              <a:buFont typeface="Wingdings"/>
              <a:buChar char=""/>
              <a:defRPr/>
            </a:pPr>
            <a:r>
              <a:rPr lang="de-DE" sz="3500" dirty="0">
                <a:cs typeface="Arial" charset="0"/>
              </a:rPr>
              <a:t>XML Erweiterungen</a:t>
            </a:r>
          </a:p>
          <a:p>
            <a:pPr marL="640080" lvl="1" indent="-274320" eaLnBrk="1" fontAlgn="auto" hangingPunct="1">
              <a:lnSpc>
                <a:spcPct val="90000"/>
              </a:lnSpc>
              <a:spcAft>
                <a:spcPts val="0"/>
              </a:spcAft>
              <a:buFont typeface="Wingdings 2"/>
              <a:buChar char=""/>
              <a:defRPr/>
            </a:pPr>
            <a:r>
              <a:rPr lang="de-DE" sz="3000" dirty="0">
                <a:cs typeface="Arial" charset="0"/>
              </a:rPr>
              <a:t>XML Datentyp</a:t>
            </a:r>
          </a:p>
          <a:p>
            <a:pPr marL="640080" lvl="1" indent="-274320" eaLnBrk="1" fontAlgn="auto" hangingPunct="1">
              <a:lnSpc>
                <a:spcPct val="90000"/>
              </a:lnSpc>
              <a:spcAft>
                <a:spcPts val="0"/>
              </a:spcAft>
              <a:buFont typeface="Wingdings 2"/>
              <a:buChar char=""/>
              <a:defRPr/>
            </a:pPr>
            <a:r>
              <a:rPr lang="de-DE" sz="3000" dirty="0">
                <a:cs typeface="Arial" charset="0"/>
              </a:rPr>
              <a:t>XML Abfragen (</a:t>
            </a:r>
            <a:r>
              <a:rPr lang="de-DE" sz="3000" dirty="0" err="1">
                <a:cs typeface="Arial" charset="0"/>
              </a:rPr>
              <a:t>XQuery</a:t>
            </a:r>
            <a:r>
              <a:rPr lang="de-DE" sz="3000" dirty="0">
                <a:cs typeface="Arial" charset="0"/>
              </a:rPr>
              <a:t>)</a:t>
            </a:r>
          </a:p>
          <a:p>
            <a:pPr marL="640080" lvl="1" indent="-274320" eaLnBrk="1" fontAlgn="auto" hangingPunct="1">
              <a:lnSpc>
                <a:spcPct val="90000"/>
              </a:lnSpc>
              <a:spcAft>
                <a:spcPts val="0"/>
              </a:spcAft>
              <a:buFont typeface="Wingdings 2"/>
              <a:buChar char=""/>
              <a:defRPr/>
            </a:pPr>
            <a:endParaRPr lang="de-DE" dirty="0">
              <a:cs typeface="Arial" charset="0"/>
            </a:endParaRPr>
          </a:p>
          <a:p>
            <a:pPr marL="320040" lvl="1" indent="-320040" eaLnBrk="1" fontAlgn="auto" hangingPunct="1">
              <a:lnSpc>
                <a:spcPct val="90000"/>
              </a:lnSpc>
              <a:spcBef>
                <a:spcPts val="700"/>
              </a:spcBef>
              <a:spcAft>
                <a:spcPts val="0"/>
              </a:spcAft>
              <a:buClr>
                <a:schemeClr val="accent2"/>
              </a:buClr>
              <a:buSzPct val="60000"/>
              <a:buFont typeface="Wingdings"/>
              <a:buChar char=""/>
              <a:defRPr/>
            </a:pPr>
            <a:endParaRPr lang="de-DE" sz="2900" dirty="0"/>
          </a:p>
          <a:p>
            <a:pPr marL="320040" indent="-320040" eaLnBrk="1" fontAlgn="auto" hangingPunct="1">
              <a:lnSpc>
                <a:spcPct val="90000"/>
              </a:lnSpc>
              <a:spcAft>
                <a:spcPts val="0"/>
              </a:spcAft>
              <a:buFont typeface="Wingdings"/>
              <a:buChar char=""/>
              <a:defRPr/>
            </a:pPr>
            <a:r>
              <a:rPr lang="de-DE" sz="3500" dirty="0"/>
              <a:t>Praktische Übungen</a:t>
            </a:r>
          </a:p>
        </p:txBody>
      </p:sp>
      <p:sp>
        <p:nvSpPr>
          <p:cNvPr id="267268" name="Text Box 4"/>
          <p:cNvSpPr txBox="1">
            <a:spLocks noChangeArrowheads="1"/>
          </p:cNvSpPr>
          <p:nvPr/>
        </p:nvSpPr>
        <p:spPr bwMode="auto">
          <a:xfrm>
            <a:off x="1143000" y="18288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5. Schultag</a:t>
            </a:r>
            <a:endParaRPr kumimoji="0" lang="de-DE" sz="3200" dirty="0">
              <a:solidFill>
                <a:schemeClr val="accent1"/>
              </a:solidFill>
              <a:latin typeface="+mn-lt"/>
            </a:endParaRP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ACA5AB66-83B1-4A51-8E30-933C7E5BE724}" type="slidenum">
              <a:rPr kumimoji="0" lang="en-US" altLang="de-DE" sz="1000">
                <a:solidFill>
                  <a:srgbClr val="FFFFFF"/>
                </a:solidFill>
                <a:latin typeface="Tw Cen MT" panose="020B0602020104020603" pitchFamily="34" charset="0"/>
              </a:rPr>
              <a:pPr/>
              <a:t>4</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a:t>Lukas Müller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533400"/>
            <a:ext cx="8280400" cy="838200"/>
          </a:xfrm>
        </p:spPr>
        <p:txBody>
          <a:bodyPr/>
          <a:lstStyle/>
          <a:p>
            <a:pPr eaLnBrk="1" hangingPunct="1"/>
            <a:r>
              <a:rPr kumimoji="1" lang="de-DE" altLang="de-DE" sz="4000"/>
              <a:t>Binärbaum</a:t>
            </a:r>
          </a:p>
        </p:txBody>
      </p:sp>
      <p:sp>
        <p:nvSpPr>
          <p:cNvPr id="71684" name="Rectangle 5"/>
          <p:cNvSpPr>
            <a:spLocks noGrp="1" noChangeArrowheads="1"/>
          </p:cNvSpPr>
          <p:nvPr>
            <p:ph sz="quarter" idx="1"/>
          </p:nvPr>
        </p:nvSpPr>
        <p:spPr>
          <a:xfrm>
            <a:off x="1143000" y="1752600"/>
            <a:ext cx="7086600" cy="685800"/>
          </a:xfrm>
        </p:spPr>
        <p:txBody>
          <a:bodyPr>
            <a:normAutofit lnSpcReduction="10000"/>
          </a:bodyPr>
          <a:lstStyle/>
          <a:p>
            <a:pPr marL="320040" indent="-320040" eaLnBrk="1" fontAlgn="auto" hangingPunct="1">
              <a:lnSpc>
                <a:spcPct val="90000"/>
              </a:lnSpc>
              <a:spcAft>
                <a:spcPts val="0"/>
              </a:spcAft>
              <a:buFont typeface="Wingdings"/>
              <a:buChar char=""/>
              <a:defRPr/>
            </a:pPr>
            <a:r>
              <a:rPr lang="de-DE" sz="2000">
                <a:latin typeface="Arial" charset="0"/>
                <a:cs typeface="Arial" charset="0"/>
              </a:rPr>
              <a:t>Baumstruktur</a:t>
            </a:r>
          </a:p>
          <a:p>
            <a:pPr marL="320040" indent="-320040" eaLnBrk="1" fontAlgn="auto" hangingPunct="1">
              <a:lnSpc>
                <a:spcPct val="90000"/>
              </a:lnSpc>
              <a:spcAft>
                <a:spcPts val="0"/>
              </a:spcAft>
              <a:buFont typeface="Wingdings"/>
              <a:buChar char=""/>
              <a:defRPr/>
            </a:pPr>
            <a:r>
              <a:rPr lang="de-DE" sz="2000">
                <a:latin typeface="Arial" charset="0"/>
                <a:cs typeface="Arial" charset="0"/>
              </a:rPr>
              <a:t>Jeder Knoten hat zwei Verzweigungen</a:t>
            </a:r>
          </a:p>
        </p:txBody>
      </p:sp>
      <p:sp>
        <p:nvSpPr>
          <p:cNvPr id="37892"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37893" name="Rectangle 6"/>
          <p:cNvSpPr>
            <a:spLocks noChangeArrowheads="1"/>
          </p:cNvSpPr>
          <p:nvPr/>
        </p:nvSpPr>
        <p:spPr bwMode="auto">
          <a:xfrm>
            <a:off x="4191000" y="30861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Maier</a:t>
            </a:r>
          </a:p>
        </p:txBody>
      </p:sp>
      <p:sp>
        <p:nvSpPr>
          <p:cNvPr id="37894" name="Rectangle 7"/>
          <p:cNvSpPr>
            <a:spLocks noChangeArrowheads="1"/>
          </p:cNvSpPr>
          <p:nvPr/>
        </p:nvSpPr>
        <p:spPr bwMode="auto">
          <a:xfrm>
            <a:off x="3962400" y="30861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2</a:t>
            </a:r>
          </a:p>
        </p:txBody>
      </p:sp>
      <p:sp>
        <p:nvSpPr>
          <p:cNvPr id="37895" name="Rectangle 8"/>
          <p:cNvSpPr>
            <a:spLocks noChangeArrowheads="1"/>
          </p:cNvSpPr>
          <p:nvPr/>
        </p:nvSpPr>
        <p:spPr bwMode="auto">
          <a:xfrm>
            <a:off x="5105400" y="30861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3</a:t>
            </a:r>
          </a:p>
        </p:txBody>
      </p:sp>
      <p:sp>
        <p:nvSpPr>
          <p:cNvPr id="37896" name="Rectangle 9"/>
          <p:cNvSpPr>
            <a:spLocks noChangeArrowheads="1"/>
          </p:cNvSpPr>
          <p:nvPr/>
        </p:nvSpPr>
        <p:spPr bwMode="auto">
          <a:xfrm>
            <a:off x="2057400" y="40767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Berger</a:t>
            </a:r>
          </a:p>
        </p:txBody>
      </p:sp>
      <p:sp>
        <p:nvSpPr>
          <p:cNvPr id="37897" name="Rectangle 10"/>
          <p:cNvSpPr>
            <a:spLocks noChangeArrowheads="1"/>
          </p:cNvSpPr>
          <p:nvPr/>
        </p:nvSpPr>
        <p:spPr bwMode="auto">
          <a:xfrm>
            <a:off x="1828800" y="40767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4</a:t>
            </a:r>
          </a:p>
        </p:txBody>
      </p:sp>
      <p:sp>
        <p:nvSpPr>
          <p:cNvPr id="37898" name="Rectangle 11"/>
          <p:cNvSpPr>
            <a:spLocks noChangeArrowheads="1"/>
          </p:cNvSpPr>
          <p:nvPr/>
        </p:nvSpPr>
        <p:spPr bwMode="auto">
          <a:xfrm>
            <a:off x="2971800" y="40767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5</a:t>
            </a:r>
          </a:p>
        </p:txBody>
      </p:sp>
      <p:sp>
        <p:nvSpPr>
          <p:cNvPr id="37899" name="Rectangle 12"/>
          <p:cNvSpPr>
            <a:spLocks noChangeArrowheads="1"/>
          </p:cNvSpPr>
          <p:nvPr/>
        </p:nvSpPr>
        <p:spPr bwMode="auto">
          <a:xfrm>
            <a:off x="6324600" y="40767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Müller</a:t>
            </a:r>
          </a:p>
        </p:txBody>
      </p:sp>
      <p:sp>
        <p:nvSpPr>
          <p:cNvPr id="37900" name="Rectangle 13"/>
          <p:cNvSpPr>
            <a:spLocks noChangeArrowheads="1"/>
          </p:cNvSpPr>
          <p:nvPr/>
        </p:nvSpPr>
        <p:spPr bwMode="auto">
          <a:xfrm>
            <a:off x="6096000" y="40767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6</a:t>
            </a:r>
          </a:p>
        </p:txBody>
      </p:sp>
      <p:sp>
        <p:nvSpPr>
          <p:cNvPr id="37901" name="Rectangle 14"/>
          <p:cNvSpPr>
            <a:spLocks noChangeArrowheads="1"/>
          </p:cNvSpPr>
          <p:nvPr/>
        </p:nvSpPr>
        <p:spPr bwMode="auto">
          <a:xfrm>
            <a:off x="7239000" y="40767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7</a:t>
            </a:r>
          </a:p>
        </p:txBody>
      </p:sp>
      <p:sp>
        <p:nvSpPr>
          <p:cNvPr id="37902" name="Rectangle 15"/>
          <p:cNvSpPr>
            <a:spLocks noChangeArrowheads="1"/>
          </p:cNvSpPr>
          <p:nvPr/>
        </p:nvSpPr>
        <p:spPr bwMode="auto">
          <a:xfrm>
            <a:off x="762000" y="50673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Bender</a:t>
            </a:r>
          </a:p>
        </p:txBody>
      </p:sp>
      <p:sp>
        <p:nvSpPr>
          <p:cNvPr id="37903" name="Rectangle 16"/>
          <p:cNvSpPr>
            <a:spLocks noChangeArrowheads="1"/>
          </p:cNvSpPr>
          <p:nvPr/>
        </p:nvSpPr>
        <p:spPr bwMode="auto">
          <a:xfrm>
            <a:off x="533400" y="50673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04" name="Rectangle 17"/>
          <p:cNvSpPr>
            <a:spLocks noChangeArrowheads="1"/>
          </p:cNvSpPr>
          <p:nvPr/>
        </p:nvSpPr>
        <p:spPr bwMode="auto">
          <a:xfrm>
            <a:off x="1676400" y="50673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05" name="Rectangle 18"/>
          <p:cNvSpPr>
            <a:spLocks noChangeArrowheads="1"/>
          </p:cNvSpPr>
          <p:nvPr/>
        </p:nvSpPr>
        <p:spPr bwMode="auto">
          <a:xfrm>
            <a:off x="3276600" y="51435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Jakobi</a:t>
            </a:r>
          </a:p>
        </p:txBody>
      </p:sp>
      <p:sp>
        <p:nvSpPr>
          <p:cNvPr id="37906" name="Rectangle 19"/>
          <p:cNvSpPr>
            <a:spLocks noChangeArrowheads="1"/>
          </p:cNvSpPr>
          <p:nvPr/>
        </p:nvSpPr>
        <p:spPr bwMode="auto">
          <a:xfrm>
            <a:off x="3048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07" name="Rectangle 20"/>
          <p:cNvSpPr>
            <a:spLocks noChangeArrowheads="1"/>
          </p:cNvSpPr>
          <p:nvPr/>
        </p:nvSpPr>
        <p:spPr bwMode="auto">
          <a:xfrm>
            <a:off x="4191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08" name="Rectangle 21"/>
          <p:cNvSpPr>
            <a:spLocks noChangeArrowheads="1"/>
          </p:cNvSpPr>
          <p:nvPr/>
        </p:nvSpPr>
        <p:spPr bwMode="auto">
          <a:xfrm>
            <a:off x="5181600" y="51435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May</a:t>
            </a:r>
          </a:p>
        </p:txBody>
      </p:sp>
      <p:sp>
        <p:nvSpPr>
          <p:cNvPr id="37909" name="Rectangle 22"/>
          <p:cNvSpPr>
            <a:spLocks noChangeArrowheads="1"/>
          </p:cNvSpPr>
          <p:nvPr/>
        </p:nvSpPr>
        <p:spPr bwMode="auto">
          <a:xfrm>
            <a:off x="4953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10" name="Rectangle 23"/>
          <p:cNvSpPr>
            <a:spLocks noChangeArrowheads="1"/>
          </p:cNvSpPr>
          <p:nvPr/>
        </p:nvSpPr>
        <p:spPr bwMode="auto">
          <a:xfrm>
            <a:off x="6096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11" name="Rectangle 24"/>
          <p:cNvSpPr>
            <a:spLocks noChangeArrowheads="1"/>
          </p:cNvSpPr>
          <p:nvPr/>
        </p:nvSpPr>
        <p:spPr bwMode="auto">
          <a:xfrm>
            <a:off x="7467600" y="5143500"/>
            <a:ext cx="914400" cy="381000"/>
          </a:xfrm>
          <a:prstGeom prst="rect">
            <a:avLst/>
          </a:prstGeom>
          <a:solidFill>
            <a:srgbClr val="FFFFCC">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CH" altLang="de-DE" sz="1600">
                <a:latin typeface="Tahoma" panose="020B0604030504040204" pitchFamily="34" charset="0"/>
              </a:rPr>
              <a:t>Schmidt</a:t>
            </a:r>
          </a:p>
        </p:txBody>
      </p:sp>
      <p:sp>
        <p:nvSpPr>
          <p:cNvPr id="37912" name="Rectangle 25"/>
          <p:cNvSpPr>
            <a:spLocks noChangeArrowheads="1"/>
          </p:cNvSpPr>
          <p:nvPr/>
        </p:nvSpPr>
        <p:spPr bwMode="auto">
          <a:xfrm>
            <a:off x="7239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sp>
        <p:nvSpPr>
          <p:cNvPr id="37913" name="Rectangle 26"/>
          <p:cNvSpPr>
            <a:spLocks noChangeArrowheads="1"/>
          </p:cNvSpPr>
          <p:nvPr/>
        </p:nvSpPr>
        <p:spPr bwMode="auto">
          <a:xfrm>
            <a:off x="8382000" y="5143500"/>
            <a:ext cx="228600" cy="381000"/>
          </a:xfrm>
          <a:prstGeom prst="rect">
            <a:avLst/>
          </a:prstGeom>
          <a:solidFill>
            <a:srgbClr val="FFCC99">
              <a:alpha val="50195"/>
            </a:srgbClr>
          </a:solidFill>
          <a:ln w="12700">
            <a:solidFill>
              <a:schemeClr val="tx1"/>
            </a:solidFill>
            <a:miter lim="800000"/>
            <a:headEnd type="none" w="sm" len="sm"/>
            <a:tailEnd type="none" w="sm" len="sm"/>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CH" altLang="de-DE" sz="1600">
              <a:latin typeface="Tahoma" panose="020B0604030504040204" pitchFamily="34" charset="0"/>
            </a:endParaRPr>
          </a:p>
        </p:txBody>
      </p:sp>
      <p:cxnSp>
        <p:nvCxnSpPr>
          <p:cNvPr id="37914" name="AutoShape 27"/>
          <p:cNvCxnSpPr>
            <a:cxnSpLocks noChangeShapeType="1"/>
            <a:stCxn id="37894" idx="2"/>
            <a:endCxn id="37896" idx="0"/>
          </p:cNvCxnSpPr>
          <p:nvPr/>
        </p:nvCxnSpPr>
        <p:spPr bwMode="auto">
          <a:xfrm rot="5400000">
            <a:off x="2990850" y="2990850"/>
            <a:ext cx="609600" cy="1562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7915" name="AutoShape 28"/>
          <p:cNvCxnSpPr>
            <a:cxnSpLocks noChangeShapeType="1"/>
            <a:stCxn id="37895" idx="2"/>
            <a:endCxn id="37899" idx="0"/>
          </p:cNvCxnSpPr>
          <p:nvPr/>
        </p:nvCxnSpPr>
        <p:spPr bwMode="auto">
          <a:xfrm rot="16200000" flipH="1">
            <a:off x="5695950" y="2990850"/>
            <a:ext cx="609600" cy="1562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7916" name="AutoShape 29"/>
          <p:cNvCxnSpPr>
            <a:cxnSpLocks noChangeShapeType="1"/>
            <a:stCxn id="37897" idx="2"/>
            <a:endCxn id="37902" idx="0"/>
          </p:cNvCxnSpPr>
          <p:nvPr/>
        </p:nvCxnSpPr>
        <p:spPr bwMode="auto">
          <a:xfrm rot="5400000">
            <a:off x="1276350" y="4400550"/>
            <a:ext cx="609600" cy="7239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7917" name="AutoShape 30"/>
          <p:cNvCxnSpPr>
            <a:cxnSpLocks noChangeShapeType="1"/>
            <a:stCxn id="37898" idx="2"/>
            <a:endCxn id="37905" idx="0"/>
          </p:cNvCxnSpPr>
          <p:nvPr/>
        </p:nvCxnSpPr>
        <p:spPr bwMode="auto">
          <a:xfrm rot="16200000" flipH="1">
            <a:off x="3067050" y="4476750"/>
            <a:ext cx="685800" cy="6477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7918" name="AutoShape 31"/>
          <p:cNvCxnSpPr>
            <a:cxnSpLocks noChangeShapeType="1"/>
            <a:stCxn id="37900" idx="2"/>
            <a:endCxn id="37908" idx="0"/>
          </p:cNvCxnSpPr>
          <p:nvPr/>
        </p:nvCxnSpPr>
        <p:spPr bwMode="auto">
          <a:xfrm rot="5400000">
            <a:off x="5581650" y="4514850"/>
            <a:ext cx="685800" cy="5715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37919" name="AutoShape 32"/>
          <p:cNvCxnSpPr>
            <a:cxnSpLocks noChangeShapeType="1"/>
            <a:stCxn id="37901" idx="2"/>
            <a:endCxn id="37911" idx="0"/>
          </p:cNvCxnSpPr>
          <p:nvPr/>
        </p:nvCxnSpPr>
        <p:spPr bwMode="auto">
          <a:xfrm rot="16200000" flipH="1">
            <a:off x="7296150" y="4514850"/>
            <a:ext cx="685800" cy="5715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37920" name="Text Box 33"/>
          <p:cNvSpPr txBox="1">
            <a:spLocks noChangeArrowheads="1"/>
          </p:cNvSpPr>
          <p:nvPr/>
        </p:nvSpPr>
        <p:spPr bwMode="auto">
          <a:xfrm>
            <a:off x="3657600" y="29178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1</a:t>
            </a:r>
          </a:p>
        </p:txBody>
      </p:sp>
      <p:sp>
        <p:nvSpPr>
          <p:cNvPr id="37921" name="Text Box 34"/>
          <p:cNvSpPr txBox="1">
            <a:spLocks noChangeArrowheads="1"/>
          </p:cNvSpPr>
          <p:nvPr/>
        </p:nvSpPr>
        <p:spPr bwMode="auto">
          <a:xfrm>
            <a:off x="1524000" y="38481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2</a:t>
            </a:r>
          </a:p>
        </p:txBody>
      </p:sp>
      <p:sp>
        <p:nvSpPr>
          <p:cNvPr id="37922" name="Text Box 35"/>
          <p:cNvSpPr txBox="1">
            <a:spLocks noChangeArrowheads="1"/>
          </p:cNvSpPr>
          <p:nvPr/>
        </p:nvSpPr>
        <p:spPr bwMode="auto">
          <a:xfrm>
            <a:off x="228600" y="49530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4</a:t>
            </a:r>
          </a:p>
        </p:txBody>
      </p:sp>
      <p:sp>
        <p:nvSpPr>
          <p:cNvPr id="37923" name="Text Box 36"/>
          <p:cNvSpPr txBox="1">
            <a:spLocks noChangeArrowheads="1"/>
          </p:cNvSpPr>
          <p:nvPr/>
        </p:nvSpPr>
        <p:spPr bwMode="auto">
          <a:xfrm>
            <a:off x="2743200" y="49911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5</a:t>
            </a:r>
          </a:p>
        </p:txBody>
      </p:sp>
      <p:sp>
        <p:nvSpPr>
          <p:cNvPr id="37924" name="Text Box 37"/>
          <p:cNvSpPr txBox="1">
            <a:spLocks noChangeArrowheads="1"/>
          </p:cNvSpPr>
          <p:nvPr/>
        </p:nvSpPr>
        <p:spPr bwMode="auto">
          <a:xfrm>
            <a:off x="5791200" y="38481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3</a:t>
            </a:r>
          </a:p>
        </p:txBody>
      </p:sp>
      <p:sp>
        <p:nvSpPr>
          <p:cNvPr id="37925" name="Text Box 38"/>
          <p:cNvSpPr txBox="1">
            <a:spLocks noChangeArrowheads="1"/>
          </p:cNvSpPr>
          <p:nvPr/>
        </p:nvSpPr>
        <p:spPr bwMode="auto">
          <a:xfrm>
            <a:off x="4648200" y="49911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6</a:t>
            </a:r>
          </a:p>
        </p:txBody>
      </p:sp>
      <p:sp>
        <p:nvSpPr>
          <p:cNvPr id="37926" name="Text Box 39"/>
          <p:cNvSpPr txBox="1">
            <a:spLocks noChangeArrowheads="1"/>
          </p:cNvSpPr>
          <p:nvPr/>
        </p:nvSpPr>
        <p:spPr bwMode="auto">
          <a:xfrm>
            <a:off x="6934200" y="4991100"/>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600" b="1">
                <a:latin typeface="Tahoma" panose="020B0604030504040204" pitchFamily="34" charset="0"/>
              </a:rPr>
              <a:t>7</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457200" y="533400"/>
            <a:ext cx="8280400" cy="838200"/>
          </a:xfrm>
        </p:spPr>
        <p:txBody>
          <a:bodyPr/>
          <a:lstStyle/>
          <a:p>
            <a:pPr eaLnBrk="1" hangingPunct="1"/>
            <a:r>
              <a:rPr kumimoji="1" lang="de-DE" altLang="de-DE" sz="4000"/>
              <a:t>Suchen</a:t>
            </a:r>
            <a:r>
              <a:rPr lang="de-DE" altLang="de-DE" b="1">
                <a:latin typeface="Verdana" panose="020B0604030504040204" pitchFamily="34" charset="0"/>
                <a:cs typeface="Arial" panose="020B0604020202020204" pitchFamily="34" charset="0"/>
              </a:rPr>
              <a:t> </a:t>
            </a:r>
            <a:r>
              <a:rPr kumimoji="1" lang="de-DE" altLang="de-DE" sz="4000"/>
              <a:t>in</a:t>
            </a:r>
            <a:r>
              <a:rPr lang="de-DE" altLang="de-DE" b="1">
                <a:latin typeface="Verdana" panose="020B0604030504040204" pitchFamily="34" charset="0"/>
                <a:cs typeface="Arial" panose="020B0604020202020204" pitchFamily="34" charset="0"/>
              </a:rPr>
              <a:t> </a:t>
            </a:r>
            <a:r>
              <a:rPr kumimoji="1" lang="de-DE" altLang="de-DE" sz="4000"/>
              <a:t>B-Bäumen</a:t>
            </a:r>
          </a:p>
        </p:txBody>
      </p:sp>
      <p:sp>
        <p:nvSpPr>
          <p:cNvPr id="38915" name="Rectangle 1029"/>
          <p:cNvSpPr>
            <a:spLocks noGrp="1" noChangeArrowheads="1"/>
          </p:cNvSpPr>
          <p:nvPr>
            <p:ph sz="quarter" idx="1"/>
          </p:nvPr>
        </p:nvSpPr>
        <p:spPr>
          <a:xfrm>
            <a:off x="1143000" y="1752600"/>
            <a:ext cx="7677150" cy="685800"/>
          </a:xfrm>
        </p:spPr>
        <p:txBody>
          <a:bodyPr/>
          <a:lstStyle/>
          <a:p>
            <a:pPr eaLnBrk="1" hangingPunct="1"/>
            <a:r>
              <a:rPr lang="de-DE" altLang="de-DE" sz="2400">
                <a:latin typeface="Arial" panose="020B0604020202020204" pitchFamily="34" charset="0"/>
                <a:cs typeface="Arial" panose="020B0604020202020204" pitchFamily="34" charset="0"/>
              </a:rPr>
              <a:t>Ausgeglichener B-Baum (kein binärer Baum)</a:t>
            </a:r>
          </a:p>
        </p:txBody>
      </p:sp>
      <p:sp>
        <p:nvSpPr>
          <p:cNvPr id="38916" name="Text Box 1027"/>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3891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95600"/>
            <a:ext cx="825658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349500"/>
            <a:ext cx="29146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a:xfrm>
            <a:off x="457200" y="533400"/>
            <a:ext cx="8280400" cy="838200"/>
          </a:xfrm>
        </p:spPr>
        <p:txBody>
          <a:bodyPr/>
          <a:lstStyle/>
          <a:p>
            <a:pPr eaLnBrk="1" hangingPunct="1"/>
            <a:r>
              <a:rPr kumimoji="1" lang="de-DE" altLang="de-DE" sz="4000"/>
              <a:t>Beispiel</a:t>
            </a:r>
            <a:r>
              <a:rPr lang="de-DE" altLang="de-DE" b="1">
                <a:latin typeface="Verdana" panose="020B0604030504040204" pitchFamily="34" charset="0"/>
                <a:cs typeface="Arial" panose="020B0604020202020204" pitchFamily="34" charset="0"/>
              </a:rPr>
              <a:t> </a:t>
            </a:r>
            <a:r>
              <a:rPr kumimoji="1" lang="de-DE" altLang="de-DE" sz="4000"/>
              <a:t>Java</a:t>
            </a:r>
            <a:r>
              <a:rPr lang="de-DE" altLang="de-DE" b="1">
                <a:latin typeface="Verdana" panose="020B0604030504040204" pitchFamily="34" charset="0"/>
                <a:cs typeface="Arial" panose="020B0604020202020204" pitchFamily="34" charset="0"/>
              </a:rPr>
              <a:t> </a:t>
            </a:r>
            <a:r>
              <a:rPr kumimoji="1" lang="de-DE" altLang="de-DE" sz="4000"/>
              <a:t>Applet</a:t>
            </a:r>
          </a:p>
        </p:txBody>
      </p:sp>
      <p:sp>
        <p:nvSpPr>
          <p:cNvPr id="39939" name="Rectangle 1029"/>
          <p:cNvSpPr>
            <a:spLocks noGrp="1" noChangeArrowheads="1"/>
          </p:cNvSpPr>
          <p:nvPr>
            <p:ph sz="quarter" idx="1"/>
          </p:nvPr>
        </p:nvSpPr>
        <p:spPr>
          <a:xfrm>
            <a:off x="1143000" y="1752600"/>
            <a:ext cx="7677150" cy="685800"/>
          </a:xfrm>
        </p:spPr>
        <p:txBody>
          <a:bodyPr/>
          <a:lstStyle/>
          <a:p>
            <a:pPr eaLnBrk="1" hangingPunct="1"/>
            <a:r>
              <a:rPr lang="de-CH" altLang="de-DE" sz="2400"/>
              <a:t>http://slady.net/java/bt/view.php</a:t>
            </a:r>
          </a:p>
        </p:txBody>
      </p:sp>
      <p:sp>
        <p:nvSpPr>
          <p:cNvPr id="39940" name="Text Box 1027"/>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39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55435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a:xfrm>
            <a:off x="457200" y="533400"/>
            <a:ext cx="8280400" cy="838200"/>
          </a:xfrm>
        </p:spPr>
        <p:txBody>
          <a:bodyPr/>
          <a:lstStyle/>
          <a:p>
            <a:pPr eaLnBrk="1" hangingPunct="1"/>
            <a:r>
              <a:rPr kumimoji="1" lang="de-DE" altLang="de-DE" sz="4000"/>
              <a:t>Suchen</a:t>
            </a:r>
            <a:r>
              <a:rPr lang="de-DE" altLang="de-DE" b="1">
                <a:latin typeface="Verdana" panose="020B0604030504040204" pitchFamily="34" charset="0"/>
                <a:cs typeface="Arial" panose="020B0604020202020204" pitchFamily="34" charset="0"/>
              </a:rPr>
              <a:t> </a:t>
            </a:r>
            <a:r>
              <a:rPr kumimoji="1" lang="de-DE" altLang="de-DE" sz="4000"/>
              <a:t>in</a:t>
            </a:r>
            <a:r>
              <a:rPr lang="de-DE" altLang="de-DE" b="1">
                <a:latin typeface="Verdana" panose="020B0604030504040204" pitchFamily="34" charset="0"/>
                <a:cs typeface="Arial" panose="020B0604020202020204" pitchFamily="34" charset="0"/>
              </a:rPr>
              <a:t> </a:t>
            </a:r>
            <a:r>
              <a:rPr kumimoji="1" lang="de-DE" altLang="de-DE" sz="4000"/>
              <a:t>B-Bäumen</a:t>
            </a:r>
          </a:p>
        </p:txBody>
      </p:sp>
      <p:sp>
        <p:nvSpPr>
          <p:cNvPr id="40963" name="Rectangle 1029"/>
          <p:cNvSpPr>
            <a:spLocks noGrp="1" noChangeArrowheads="1"/>
          </p:cNvSpPr>
          <p:nvPr>
            <p:ph sz="quarter" idx="1"/>
          </p:nvPr>
        </p:nvSpPr>
        <p:spPr>
          <a:xfrm>
            <a:off x="611188" y="1628775"/>
            <a:ext cx="7591425" cy="452438"/>
          </a:xfrm>
        </p:spPr>
        <p:txBody>
          <a:bodyPr/>
          <a:lstStyle/>
          <a:p>
            <a:pPr eaLnBrk="1" hangingPunct="1"/>
            <a:r>
              <a:rPr lang="de-DE" altLang="de-DE" sz="2400">
                <a:latin typeface="Arial" panose="020B0604020202020204" pitchFamily="34" charset="0"/>
                <a:cs typeface="Arial" panose="020B0604020202020204" pitchFamily="34" charset="0"/>
              </a:rPr>
              <a:t>Einfüge Operation</a:t>
            </a:r>
          </a:p>
        </p:txBody>
      </p:sp>
      <p:sp>
        <p:nvSpPr>
          <p:cNvPr id="40964" name="Text Box 1027"/>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40965" name="Grafik 5" descr="B_tree_insertion_examp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33600"/>
            <a:ext cx="20891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feld 6"/>
          <p:cNvSpPr txBox="1">
            <a:spLocks noChangeArrowheads="1"/>
          </p:cNvSpPr>
          <p:nvPr/>
        </p:nvSpPr>
        <p:spPr bwMode="auto">
          <a:xfrm>
            <a:off x="2987675" y="2060575"/>
            <a:ext cx="5976938"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US" altLang="de-DE" sz="1400"/>
              <a:t>Search the tree to find the leaf node where the new element should be added. Insert the new element into that node with the following steps:</a:t>
            </a:r>
          </a:p>
          <a:p>
            <a:endParaRPr lang="en-US" altLang="de-DE" sz="1400"/>
          </a:p>
          <a:p>
            <a:r>
              <a:rPr lang="en-US" altLang="de-DE" sz="1400"/>
              <a:t>If the node contains fewer than the maximum legal number of elements, then there is room for the new element. Insert the new element in the node, keeping the node's elements ordered.</a:t>
            </a:r>
          </a:p>
          <a:p>
            <a:r>
              <a:rPr lang="en-US" altLang="de-DE" sz="1400"/>
              <a:t>Otherwise the node is full, so evenly split it into two nodes. </a:t>
            </a:r>
          </a:p>
          <a:p>
            <a:pPr lvl="1"/>
            <a:r>
              <a:rPr lang="en-US" altLang="de-DE" sz="1400"/>
              <a:t>A single median is chosen from among the leaf's elements and the new element.</a:t>
            </a:r>
          </a:p>
          <a:p>
            <a:pPr lvl="1"/>
            <a:r>
              <a:rPr lang="en-US" altLang="de-DE" sz="1400"/>
              <a:t>Values less than the median are put in the new left node and values greater than the median are put in the new right node, with the median acting as a separation value.</a:t>
            </a:r>
          </a:p>
          <a:p>
            <a:pPr lvl="1"/>
            <a:r>
              <a:rPr lang="en-US" altLang="de-DE" sz="1400"/>
              <a:t>Insert the separation value in the node's parent, which may cause it to be split, and so on. If the node has no parent (i.e., the node was the root), create a new root above this node (increasing the height of the tree).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a:xfrm>
            <a:off x="457200" y="533400"/>
            <a:ext cx="8280400" cy="838200"/>
          </a:xfrm>
        </p:spPr>
        <p:txBody>
          <a:bodyPr/>
          <a:lstStyle/>
          <a:p>
            <a:pPr eaLnBrk="1" hangingPunct="1"/>
            <a:r>
              <a:rPr kumimoji="1" lang="de-DE" altLang="de-DE" sz="4000"/>
              <a:t>Hashen</a:t>
            </a:r>
          </a:p>
        </p:txBody>
      </p:sp>
      <p:sp>
        <p:nvSpPr>
          <p:cNvPr id="41987" name="Rectangle 1028"/>
          <p:cNvSpPr>
            <a:spLocks noGrp="1" noChangeArrowheads="1"/>
          </p:cNvSpPr>
          <p:nvPr>
            <p:ph sz="quarter" idx="1"/>
          </p:nvPr>
        </p:nvSpPr>
        <p:spPr>
          <a:xfrm>
            <a:off x="1143000" y="1752600"/>
            <a:ext cx="7086600" cy="457200"/>
          </a:xfrm>
        </p:spPr>
        <p:txBody>
          <a:bodyPr/>
          <a:lstStyle/>
          <a:p>
            <a:pPr eaLnBrk="1" hangingPunct="1"/>
            <a:r>
              <a:rPr lang="de-DE" altLang="de-DE" sz="2400">
                <a:latin typeface="Arial" panose="020B0604020202020204" pitchFamily="34" charset="0"/>
                <a:cs typeface="Arial" panose="020B0604020202020204" pitchFamily="34" charset="0"/>
              </a:rPr>
              <a:t>Hash Funktion berechnet direkt Speicherort</a:t>
            </a:r>
          </a:p>
        </p:txBody>
      </p:sp>
      <p:sp>
        <p:nvSpPr>
          <p:cNvPr id="41988" name="Text Box 1027"/>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41989"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635158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a:xfrm>
            <a:off x="457200" y="381000"/>
            <a:ext cx="8280400" cy="838200"/>
          </a:xfrm>
        </p:spPr>
        <p:txBody>
          <a:bodyPr/>
          <a:lstStyle/>
          <a:p>
            <a:pPr eaLnBrk="1" hangingPunct="1"/>
            <a:r>
              <a:rPr lang="de-DE" altLang="de-DE" b="1">
                <a:latin typeface="Verdana" panose="020B0604030504040204" pitchFamily="34" charset="0"/>
                <a:cs typeface="Arial" panose="020B0604020202020204" pitchFamily="34" charset="0"/>
              </a:rPr>
              <a:t> </a:t>
            </a:r>
            <a:r>
              <a:rPr kumimoji="1" lang="de-DE" altLang="de-DE" sz="4000"/>
              <a:t>Vor-</a:t>
            </a:r>
            <a:r>
              <a:rPr lang="de-DE" altLang="de-DE" sz="3200" b="1">
                <a:latin typeface="Tahoma" panose="020B0604030504040204" pitchFamily="34" charset="0"/>
                <a:cs typeface="Arial" panose="020B0604020202020204" pitchFamily="34" charset="0"/>
              </a:rPr>
              <a:t> / </a:t>
            </a:r>
            <a:r>
              <a:rPr kumimoji="1" lang="de-DE" altLang="de-DE" sz="4000"/>
              <a:t>Nachteile</a:t>
            </a:r>
            <a:r>
              <a:rPr lang="de-DE" altLang="de-DE" sz="3200" b="1">
                <a:latin typeface="Tahoma" panose="020B0604030504040204" pitchFamily="34" charset="0"/>
                <a:cs typeface="Arial" panose="020B0604020202020204" pitchFamily="34" charset="0"/>
              </a:rPr>
              <a:t> </a:t>
            </a:r>
            <a:r>
              <a:rPr kumimoji="1" lang="de-DE" altLang="de-DE" sz="4000"/>
              <a:t>des</a:t>
            </a:r>
            <a:r>
              <a:rPr lang="de-DE" altLang="de-DE" sz="3200" b="1">
                <a:latin typeface="Tahoma" panose="020B0604030504040204" pitchFamily="34" charset="0"/>
                <a:cs typeface="Arial" panose="020B0604020202020204" pitchFamily="34" charset="0"/>
              </a:rPr>
              <a:t> </a:t>
            </a:r>
            <a:r>
              <a:rPr kumimoji="1" lang="de-DE" altLang="de-DE" sz="4000"/>
              <a:t>Hash-Verfahrens</a:t>
            </a:r>
          </a:p>
        </p:txBody>
      </p:sp>
      <p:sp>
        <p:nvSpPr>
          <p:cNvPr id="43011" name="Rectangle 1028"/>
          <p:cNvSpPr>
            <a:spLocks noGrp="1" noChangeArrowheads="1"/>
          </p:cNvSpPr>
          <p:nvPr>
            <p:ph sz="quarter" idx="1"/>
          </p:nvPr>
        </p:nvSpPr>
        <p:spPr>
          <a:xfrm>
            <a:off x="1143000" y="1676400"/>
            <a:ext cx="7010400" cy="4648200"/>
          </a:xfrm>
        </p:spPr>
        <p:txBody>
          <a:bodyPr/>
          <a:lstStyle/>
          <a:p>
            <a:pPr eaLnBrk="1" hangingPunct="1"/>
            <a:r>
              <a:rPr lang="de-DE" altLang="de-DE" sz="2000">
                <a:latin typeface="Arial" panose="020B0604020202020204" pitchFamily="34" charset="0"/>
                <a:cs typeface="Arial" panose="020B0604020202020204" pitchFamily="34" charset="0"/>
              </a:rPr>
              <a:t>Vorteile</a:t>
            </a:r>
          </a:p>
          <a:p>
            <a:pPr lvl="1" eaLnBrk="1" hangingPunct="1"/>
            <a:r>
              <a:rPr lang="de-DE" altLang="de-DE" sz="1800">
                <a:latin typeface="Arial" panose="020B0604020202020204" pitchFamily="34" charset="0"/>
                <a:cs typeface="Arial" panose="020B0604020202020204" pitchFamily="34" charset="0"/>
              </a:rPr>
              <a:t>Kein Durchsuchen eines Indexbaumes.</a:t>
            </a:r>
          </a:p>
          <a:p>
            <a:pPr lvl="1" eaLnBrk="1" hangingPunct="1"/>
            <a:r>
              <a:rPr lang="de-DE" altLang="de-DE" sz="1800">
                <a:latin typeface="Arial" panose="020B0604020202020204" pitchFamily="34" charset="0"/>
                <a:cs typeface="Arial" panose="020B0604020202020204" pitchFamily="34" charset="0"/>
              </a:rPr>
              <a:t>Schneller Zugriff.</a:t>
            </a:r>
          </a:p>
          <a:p>
            <a:pPr lvl="1" eaLnBrk="1" hangingPunct="1"/>
            <a:r>
              <a:rPr lang="de-DE" altLang="de-DE" sz="1800">
                <a:latin typeface="Arial" panose="020B0604020202020204" pitchFamily="34" charset="0"/>
                <a:cs typeface="Arial" panose="020B0604020202020204" pitchFamily="34" charset="0"/>
              </a:rPr>
              <a:t>Keine erhöhte Deadlock-Gefahr.</a:t>
            </a:r>
          </a:p>
          <a:p>
            <a:pPr lvl="1" eaLnBrk="1" hangingPunct="1"/>
            <a:endParaRPr lang="de-DE" altLang="de-DE" sz="1800">
              <a:latin typeface="Arial" panose="020B0604020202020204" pitchFamily="34" charset="0"/>
              <a:cs typeface="Arial" panose="020B0604020202020204" pitchFamily="34" charset="0"/>
            </a:endParaRPr>
          </a:p>
          <a:p>
            <a:pPr eaLnBrk="1" hangingPunct="1"/>
            <a:r>
              <a:rPr lang="de-DE" altLang="de-DE" sz="2000">
                <a:latin typeface="Arial" panose="020B0604020202020204" pitchFamily="34" charset="0"/>
                <a:cs typeface="Arial" panose="020B0604020202020204" pitchFamily="34" charset="0"/>
              </a:rPr>
              <a:t>Nachteile</a:t>
            </a:r>
          </a:p>
          <a:p>
            <a:pPr lvl="1" eaLnBrk="1" hangingPunct="1"/>
            <a:r>
              <a:rPr lang="de-DE" altLang="de-DE" sz="1800">
                <a:latin typeface="Arial" panose="020B0604020202020204" pitchFamily="34" charset="0"/>
                <a:cs typeface="Arial" panose="020B0604020202020204" pitchFamily="34" charset="0"/>
              </a:rPr>
              <a:t>Mangelnde Dynamik</a:t>
            </a:r>
          </a:p>
          <a:p>
            <a:pPr lvl="1" eaLnBrk="1" hangingPunct="1"/>
            <a:r>
              <a:rPr lang="de-DE" altLang="de-DE" sz="1800">
                <a:latin typeface="Arial" panose="020B0604020202020204" pitchFamily="34" charset="0"/>
                <a:cs typeface="Arial" panose="020B0604020202020204" pitchFamily="34" charset="0"/>
              </a:rPr>
              <a:t>Vergrösserung des Bildbereiches erfordert komplexes Neu-Hashen</a:t>
            </a:r>
          </a:p>
          <a:p>
            <a:pPr lvl="1" eaLnBrk="1" hangingPunct="1"/>
            <a:r>
              <a:rPr lang="de-DE" altLang="de-DE" sz="1800">
                <a:latin typeface="Arial" panose="020B0604020202020204" pitchFamily="34" charset="0"/>
                <a:cs typeface="Arial" panose="020B0604020202020204" pitchFamily="34" charset="0"/>
              </a:rPr>
              <a:t>Sortiertes Ausgeben einer Relation ist schlecht.</a:t>
            </a:r>
          </a:p>
          <a:p>
            <a:pPr lvl="1" eaLnBrk="1" hangingPunct="1"/>
            <a:r>
              <a:rPr lang="de-DE" altLang="de-DE" sz="1800">
                <a:latin typeface="Arial" panose="020B0604020202020204" pitchFamily="34" charset="0"/>
                <a:cs typeface="Arial" panose="020B0604020202020204" pitchFamily="34" charset="0"/>
              </a:rPr>
              <a:t>Schwierige Wahl der optimalen Hash-Funktion (wenige Kollisionen).</a:t>
            </a:r>
          </a:p>
          <a:p>
            <a:pPr lvl="1" eaLnBrk="1" hangingPunct="1"/>
            <a:r>
              <a:rPr lang="de-DE" altLang="de-DE" sz="1800">
                <a:latin typeface="Arial" panose="020B0604020202020204" pitchFamily="34" charset="0"/>
                <a:cs typeface="Arial" panose="020B0604020202020204" pitchFamily="34" charset="0"/>
              </a:rPr>
              <a:t>Füllungsgrad &gt; 60% führt zu Perfomanceverminderung.</a:t>
            </a:r>
          </a:p>
        </p:txBody>
      </p:sp>
      <p:sp>
        <p:nvSpPr>
          <p:cNvPr id="43012" name="Text Box 1027"/>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533400"/>
            <a:ext cx="8280400" cy="838200"/>
          </a:xfrm>
        </p:spPr>
        <p:txBody>
          <a:bodyPr/>
          <a:lstStyle/>
          <a:p>
            <a:pPr eaLnBrk="1" hangingPunct="1"/>
            <a:r>
              <a:rPr kumimoji="1" lang="de-DE" altLang="de-DE" sz="4000"/>
              <a:t>Heap</a:t>
            </a:r>
            <a:r>
              <a:rPr lang="de-DE" altLang="de-DE" b="1">
                <a:latin typeface="Verdana" panose="020B0604030504040204" pitchFamily="34" charset="0"/>
                <a:cs typeface="Arial" panose="020B0604020202020204" pitchFamily="34" charset="0"/>
              </a:rPr>
              <a:t> </a:t>
            </a:r>
            <a:r>
              <a:rPr kumimoji="1" lang="de-DE" altLang="de-DE" sz="4000"/>
              <a:t>Organisation</a:t>
            </a:r>
          </a:p>
        </p:txBody>
      </p:sp>
      <p:sp>
        <p:nvSpPr>
          <p:cNvPr id="3077" name="Rectangle 4"/>
          <p:cNvSpPr>
            <a:spLocks noGrp="1" noChangeArrowheads="1"/>
          </p:cNvSpPr>
          <p:nvPr>
            <p:ph sz="quarter" idx="1"/>
          </p:nvPr>
        </p:nvSpPr>
        <p:spPr>
          <a:xfrm>
            <a:off x="1143000" y="1676400"/>
            <a:ext cx="7086600" cy="1066800"/>
          </a:xfrm>
        </p:spPr>
        <p:txBody>
          <a:bodyPr>
            <a:normAutofit lnSpcReduction="10000"/>
          </a:bodyPr>
          <a:lstStyle/>
          <a:p>
            <a:pPr marL="320040" indent="-320040" eaLnBrk="1" fontAlgn="auto" hangingPunct="1">
              <a:spcAft>
                <a:spcPts val="0"/>
              </a:spcAft>
              <a:buFont typeface="Wingdings"/>
              <a:buChar char=""/>
              <a:defRPr/>
            </a:pPr>
            <a:r>
              <a:rPr lang="de-DE" sz="2000">
                <a:latin typeface="Arial" charset="0"/>
                <a:cs typeface="Arial" charset="0"/>
              </a:rPr>
              <a:t>Völlig unsortiert Speichern</a:t>
            </a:r>
          </a:p>
          <a:p>
            <a:pPr marL="320040" indent="-320040" eaLnBrk="1" fontAlgn="auto" hangingPunct="1">
              <a:spcAft>
                <a:spcPts val="0"/>
              </a:spcAft>
              <a:buFont typeface="Wingdings"/>
              <a:buChar char=""/>
              <a:defRPr/>
            </a:pPr>
            <a:r>
              <a:rPr lang="de-DE" sz="2000">
                <a:latin typeface="Arial" charset="0"/>
                <a:cs typeface="Arial" charset="0"/>
              </a:rPr>
              <a:t>Physische Reihenfolge der Datensätze ist zeitliche Reihenfolge der Aufnahme von Datensätzen</a:t>
            </a:r>
          </a:p>
          <a:p>
            <a:pPr marL="320040" indent="-320040" eaLnBrk="1" fontAlgn="auto" hangingPunct="1">
              <a:spcAft>
                <a:spcPts val="0"/>
              </a:spcAft>
              <a:buFont typeface="Wingdings"/>
              <a:buChar char=""/>
              <a:defRPr/>
            </a:pPr>
            <a:endParaRPr lang="de-DE" sz="2000">
              <a:latin typeface="Arial" charset="0"/>
              <a:cs typeface="Arial" charset="0"/>
            </a:endParaRPr>
          </a:p>
        </p:txBody>
      </p:sp>
      <p:sp>
        <p:nvSpPr>
          <p:cNvPr id="44036"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graphicFrame>
        <p:nvGraphicFramePr>
          <p:cNvPr id="44037" name="Object 5"/>
          <p:cNvGraphicFramePr>
            <a:graphicFrameLocks noChangeAspect="1"/>
          </p:cNvGraphicFramePr>
          <p:nvPr/>
        </p:nvGraphicFramePr>
        <p:xfrm>
          <a:off x="1600200" y="2743200"/>
          <a:ext cx="4149725" cy="3662363"/>
        </p:xfrm>
        <a:graphic>
          <a:graphicData uri="http://schemas.openxmlformats.org/presentationml/2006/ole">
            <mc:AlternateContent xmlns:mc="http://schemas.openxmlformats.org/markup-compatibility/2006">
              <mc:Choice xmlns:v="urn:schemas-microsoft-com:vml" Requires="v">
                <p:oleObj spid="_x0000_s44041" name="Bitmap Image" r:id="rId3" imgW="5525271" imgH="4877481" progId="Paint.Picture">
                  <p:embed/>
                </p:oleObj>
              </mc:Choice>
              <mc:Fallback>
                <p:oleObj name="Bitmap Image" r:id="rId3" imgW="5525271" imgH="4877481"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43200"/>
                        <a:ext cx="4149725"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533400"/>
            <a:ext cx="8280400" cy="838200"/>
          </a:xfrm>
        </p:spPr>
        <p:txBody>
          <a:bodyPr/>
          <a:lstStyle/>
          <a:p>
            <a:pPr eaLnBrk="1" hangingPunct="1"/>
            <a:r>
              <a:rPr lang="de-DE" altLang="de-DE" b="1">
                <a:latin typeface="Verdana" panose="020B0604030504040204" pitchFamily="34" charset="0"/>
                <a:cs typeface="Arial" panose="020B0604020202020204" pitchFamily="34" charset="0"/>
              </a:rPr>
              <a:t> </a:t>
            </a:r>
            <a:r>
              <a:rPr kumimoji="1" lang="de-DE" altLang="de-DE" sz="4000"/>
              <a:t>Vor-</a:t>
            </a:r>
            <a:r>
              <a:rPr lang="de-DE" altLang="de-DE" b="1">
                <a:latin typeface="Verdana" panose="020B0604030504040204" pitchFamily="34" charset="0"/>
                <a:cs typeface="Arial" panose="020B0604020202020204" pitchFamily="34" charset="0"/>
              </a:rPr>
              <a:t> / </a:t>
            </a:r>
            <a:r>
              <a:rPr kumimoji="1" lang="de-DE" altLang="de-DE" sz="4000"/>
              <a:t>Nachteile</a:t>
            </a:r>
            <a:r>
              <a:rPr lang="de-DE" altLang="de-DE" b="1">
                <a:latin typeface="Verdana" panose="020B0604030504040204" pitchFamily="34" charset="0"/>
                <a:cs typeface="Arial" panose="020B0604020202020204" pitchFamily="34" charset="0"/>
              </a:rPr>
              <a:t> </a:t>
            </a:r>
            <a:r>
              <a:rPr kumimoji="1" lang="de-DE" altLang="de-DE" sz="4000"/>
              <a:t>von</a:t>
            </a:r>
            <a:r>
              <a:rPr lang="de-DE" altLang="de-DE" b="1">
                <a:latin typeface="Verdana" panose="020B0604030504040204" pitchFamily="34" charset="0"/>
                <a:cs typeface="Arial" panose="020B0604020202020204" pitchFamily="34" charset="0"/>
              </a:rPr>
              <a:t> </a:t>
            </a:r>
            <a:r>
              <a:rPr kumimoji="1" lang="de-DE" altLang="de-DE" sz="4000"/>
              <a:t>Heap</a:t>
            </a:r>
          </a:p>
        </p:txBody>
      </p:sp>
      <p:sp>
        <p:nvSpPr>
          <p:cNvPr id="45059" name="Rectangle 4"/>
          <p:cNvSpPr>
            <a:spLocks noGrp="1" noChangeArrowheads="1"/>
          </p:cNvSpPr>
          <p:nvPr>
            <p:ph sz="quarter" idx="1"/>
          </p:nvPr>
        </p:nvSpPr>
        <p:spPr>
          <a:xfrm>
            <a:off x="1143000" y="1676400"/>
            <a:ext cx="6858000" cy="4343400"/>
          </a:xfrm>
        </p:spPr>
        <p:txBody>
          <a:bodyPr/>
          <a:lstStyle/>
          <a:p>
            <a:pPr eaLnBrk="1" hangingPunct="1"/>
            <a:r>
              <a:rPr lang="de-DE" altLang="de-DE" sz="2400">
                <a:latin typeface="Arial" panose="020B0604020202020204" pitchFamily="34" charset="0"/>
                <a:cs typeface="Arial" panose="020B0604020202020204" pitchFamily="34" charset="0"/>
              </a:rPr>
              <a:t>Vorteile</a:t>
            </a:r>
          </a:p>
          <a:p>
            <a:pPr lvl="1" eaLnBrk="1" hangingPunct="1"/>
            <a:r>
              <a:rPr lang="de-DE" altLang="de-DE" sz="2000">
                <a:latin typeface="Arial" panose="020B0604020202020204" pitchFamily="34" charset="0"/>
                <a:cs typeface="Arial" panose="020B0604020202020204" pitchFamily="34" charset="0"/>
              </a:rPr>
              <a:t>Einfache Speicherstruktur.</a:t>
            </a:r>
          </a:p>
          <a:p>
            <a:pPr lvl="1" eaLnBrk="1" hangingPunct="1"/>
            <a:r>
              <a:rPr lang="de-DE" altLang="de-DE" sz="2000">
                <a:latin typeface="Arial" panose="020B0604020202020204" pitchFamily="34" charset="0"/>
                <a:cs typeface="Arial" panose="020B0604020202020204" pitchFamily="34" charset="0"/>
              </a:rPr>
              <a:t>Schnelles speichern der Daten (wenig I/O).</a:t>
            </a:r>
          </a:p>
          <a:p>
            <a:pPr lvl="1" eaLnBrk="1" hangingPunct="1"/>
            <a:r>
              <a:rPr lang="de-DE" altLang="de-DE" sz="2000">
                <a:latin typeface="Arial" panose="020B0604020202020204" pitchFamily="34" charset="0"/>
                <a:cs typeface="Arial" panose="020B0604020202020204" pitchFamily="34" charset="0"/>
              </a:rPr>
              <a:t>Kein Schlüssel nötig.</a:t>
            </a:r>
          </a:p>
          <a:p>
            <a:pPr lvl="1" eaLnBrk="1" hangingPunct="1"/>
            <a:endParaRPr lang="de-DE" altLang="de-DE" sz="2000">
              <a:latin typeface="Arial" panose="020B0604020202020204" pitchFamily="34" charset="0"/>
              <a:cs typeface="Arial" panose="020B0604020202020204" pitchFamily="34" charset="0"/>
            </a:endParaRPr>
          </a:p>
          <a:p>
            <a:pPr eaLnBrk="1" hangingPunct="1"/>
            <a:r>
              <a:rPr lang="de-DE" altLang="de-DE" sz="2400">
                <a:latin typeface="Arial" panose="020B0604020202020204" pitchFamily="34" charset="0"/>
                <a:cs typeface="Arial" panose="020B0604020202020204" pitchFamily="34" charset="0"/>
              </a:rPr>
              <a:t>Nachteile</a:t>
            </a:r>
          </a:p>
          <a:p>
            <a:pPr lvl="1" eaLnBrk="1" hangingPunct="1"/>
            <a:r>
              <a:rPr lang="de-DE" altLang="de-DE" sz="2000">
                <a:latin typeface="Arial" panose="020B0604020202020204" pitchFamily="34" charset="0"/>
                <a:cs typeface="Arial" panose="020B0604020202020204" pitchFamily="34" charset="0"/>
              </a:rPr>
              <a:t>Zugriff auf einen bestimmten Wert </a:t>
            </a:r>
            <a:r>
              <a:rPr lang="de-DE" altLang="de-DE" sz="2000">
                <a:latin typeface="Arial" panose="020B0604020202020204" pitchFamily="34" charset="0"/>
                <a:cs typeface="Arial" panose="020B0604020202020204" pitchFamily="34" charset="0"/>
                <a:sym typeface="Wingdings" panose="05000000000000000000" pitchFamily="2" charset="2"/>
              </a:rPr>
              <a:t> Durchsuchen der Gesamtdatei (Max. Aufwand).</a:t>
            </a:r>
            <a:endParaRPr lang="de-DE" altLang="de-DE" sz="2000">
              <a:latin typeface="Arial" panose="020B0604020202020204" pitchFamily="34" charset="0"/>
              <a:cs typeface="Arial" panose="020B0604020202020204" pitchFamily="34" charset="0"/>
            </a:endParaRPr>
          </a:p>
          <a:p>
            <a:pPr eaLnBrk="1" hangingPunct="1"/>
            <a:endParaRPr lang="de-DE" altLang="de-DE" sz="2400">
              <a:latin typeface="Arial" panose="020B0604020202020204" pitchFamily="34" charset="0"/>
              <a:cs typeface="Arial" panose="020B0604020202020204" pitchFamily="34" charset="0"/>
            </a:endParaRPr>
          </a:p>
        </p:txBody>
      </p:sp>
      <p:sp>
        <p:nvSpPr>
          <p:cNvPr id="45060"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533400"/>
            <a:ext cx="8280400" cy="838200"/>
          </a:xfrm>
        </p:spPr>
        <p:txBody>
          <a:bodyPr/>
          <a:lstStyle/>
          <a:p>
            <a:pPr eaLnBrk="1" hangingPunct="1"/>
            <a:r>
              <a:rPr kumimoji="1" lang="de-DE" altLang="de-DE" sz="4000"/>
              <a:t>Sequentielle</a:t>
            </a:r>
            <a:r>
              <a:rPr lang="de-DE" altLang="de-DE" b="1">
                <a:latin typeface="Verdana" panose="020B0604030504040204" pitchFamily="34" charset="0"/>
                <a:cs typeface="Arial" panose="020B0604020202020204" pitchFamily="34" charset="0"/>
              </a:rPr>
              <a:t> </a:t>
            </a:r>
            <a:r>
              <a:rPr kumimoji="1" lang="de-DE" altLang="de-DE" sz="4000"/>
              <a:t>Organisation</a:t>
            </a:r>
          </a:p>
        </p:txBody>
      </p:sp>
      <p:sp>
        <p:nvSpPr>
          <p:cNvPr id="46083" name="Rectangle 4"/>
          <p:cNvSpPr>
            <a:spLocks noGrp="1" noChangeArrowheads="1"/>
          </p:cNvSpPr>
          <p:nvPr>
            <p:ph sz="quarter" idx="1"/>
          </p:nvPr>
        </p:nvSpPr>
        <p:spPr>
          <a:xfrm>
            <a:off x="1143000" y="1676400"/>
            <a:ext cx="7010400" cy="762000"/>
          </a:xfrm>
        </p:spPr>
        <p:txBody>
          <a:bodyPr/>
          <a:lstStyle/>
          <a:p>
            <a:pPr eaLnBrk="1" hangingPunct="1"/>
            <a:r>
              <a:rPr lang="de-DE" altLang="de-DE" sz="2400">
                <a:latin typeface="Arial" panose="020B0604020202020204" pitchFamily="34" charset="0"/>
                <a:cs typeface="Arial" panose="020B0604020202020204" pitchFamily="34" charset="0"/>
              </a:rPr>
              <a:t>Sortiertes Speichern der Datensätze</a:t>
            </a:r>
          </a:p>
          <a:p>
            <a:pPr eaLnBrk="1" hangingPunct="1"/>
            <a:endParaRPr lang="de-DE" altLang="de-DE" sz="2400">
              <a:latin typeface="Arial" panose="020B0604020202020204" pitchFamily="34" charset="0"/>
              <a:cs typeface="Arial" panose="020B0604020202020204" pitchFamily="34" charset="0"/>
            </a:endParaRPr>
          </a:p>
          <a:p>
            <a:pPr eaLnBrk="1" hangingPunct="1"/>
            <a:endParaRPr lang="de-DE" altLang="de-DE" sz="2400">
              <a:latin typeface="Arial" panose="020B0604020202020204" pitchFamily="34" charset="0"/>
              <a:cs typeface="Arial" panose="020B0604020202020204" pitchFamily="34" charset="0"/>
            </a:endParaRPr>
          </a:p>
        </p:txBody>
      </p:sp>
      <p:sp>
        <p:nvSpPr>
          <p:cNvPr id="46084"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graphicFrame>
        <p:nvGraphicFramePr>
          <p:cNvPr id="46085" name="Object 6"/>
          <p:cNvGraphicFramePr>
            <a:graphicFrameLocks noChangeAspect="1"/>
          </p:cNvGraphicFramePr>
          <p:nvPr/>
        </p:nvGraphicFramePr>
        <p:xfrm>
          <a:off x="1600200" y="2209800"/>
          <a:ext cx="4160838" cy="3649663"/>
        </p:xfrm>
        <a:graphic>
          <a:graphicData uri="http://schemas.openxmlformats.org/presentationml/2006/ole">
            <mc:AlternateContent xmlns:mc="http://schemas.openxmlformats.org/markup-compatibility/2006">
              <mc:Choice xmlns:v="urn:schemas-microsoft-com:vml" Requires="v">
                <p:oleObj spid="_x0000_s46089" name="Bitmap Image" r:id="rId3" imgW="4896533" imgH="4296375" progId="Paint.Picture">
                  <p:embed/>
                </p:oleObj>
              </mc:Choice>
              <mc:Fallback>
                <p:oleObj name="Bitmap Image" r:id="rId3" imgW="4896533" imgH="4296375"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209800"/>
                        <a:ext cx="4160838" cy="364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533400"/>
            <a:ext cx="8280400" cy="838200"/>
          </a:xfrm>
        </p:spPr>
        <p:txBody>
          <a:bodyPr/>
          <a:lstStyle/>
          <a:p>
            <a:pPr eaLnBrk="1" hangingPunct="1"/>
            <a:r>
              <a:rPr kumimoji="1" lang="de-DE" altLang="de-DE" sz="4000"/>
              <a:t>Indexsequentielle</a:t>
            </a:r>
            <a:r>
              <a:rPr lang="de-DE" altLang="de-DE" b="1">
                <a:latin typeface="Verdana" panose="020B0604030504040204" pitchFamily="34" charset="0"/>
                <a:cs typeface="Arial" panose="020B0604020202020204" pitchFamily="34" charset="0"/>
              </a:rPr>
              <a:t> </a:t>
            </a:r>
            <a:r>
              <a:rPr kumimoji="1" lang="de-DE" altLang="de-DE" sz="4000"/>
              <a:t>Organisation</a:t>
            </a:r>
          </a:p>
        </p:txBody>
      </p:sp>
      <p:sp>
        <p:nvSpPr>
          <p:cNvPr id="5125" name="Rectangle 4"/>
          <p:cNvSpPr>
            <a:spLocks noGrp="1" noChangeArrowheads="1"/>
          </p:cNvSpPr>
          <p:nvPr>
            <p:ph sz="quarter" idx="1"/>
          </p:nvPr>
        </p:nvSpPr>
        <p:spPr>
          <a:xfrm>
            <a:off x="1143000" y="1600200"/>
            <a:ext cx="7086600" cy="1066800"/>
          </a:xfrm>
        </p:spPr>
        <p:txBody>
          <a:bodyPr>
            <a:normAutofit lnSpcReduction="10000"/>
          </a:bodyPr>
          <a:lstStyle/>
          <a:p>
            <a:pPr marL="320040" indent="-320040" eaLnBrk="1" fontAlgn="auto" hangingPunct="1">
              <a:spcAft>
                <a:spcPts val="0"/>
              </a:spcAft>
              <a:buFont typeface="Wingdings"/>
              <a:buChar char=""/>
              <a:defRPr/>
            </a:pPr>
            <a:r>
              <a:rPr lang="de-DE" sz="1800">
                <a:latin typeface="Arial" charset="0"/>
                <a:cs typeface="Arial" charset="0"/>
              </a:rPr>
              <a:t>Kombination von sequentieller Hauptdatei und Index Datei.</a:t>
            </a:r>
          </a:p>
          <a:p>
            <a:pPr marL="320040" indent="-320040" eaLnBrk="1" fontAlgn="auto" hangingPunct="1">
              <a:spcAft>
                <a:spcPts val="0"/>
              </a:spcAft>
              <a:buFont typeface="Wingdings"/>
              <a:buChar char=""/>
              <a:defRPr/>
            </a:pPr>
            <a:r>
              <a:rPr lang="de-DE" sz="1800">
                <a:latin typeface="Arial" charset="0"/>
                <a:cs typeface="Arial" charset="0"/>
              </a:rPr>
              <a:t>Mindestens 2. Stufiger Baum</a:t>
            </a:r>
          </a:p>
          <a:p>
            <a:pPr marL="640080" lvl="1" indent="-274320" eaLnBrk="1" fontAlgn="auto" hangingPunct="1">
              <a:spcAft>
                <a:spcPts val="0"/>
              </a:spcAft>
              <a:buFont typeface="Wingdings 2"/>
              <a:buChar char=""/>
              <a:defRPr/>
            </a:pPr>
            <a:r>
              <a:rPr lang="de-DE" sz="1800">
                <a:latin typeface="Arial" charset="0"/>
                <a:cs typeface="Arial" charset="0"/>
              </a:rPr>
              <a:t>Blattebene ist Haupdatei (Datensätze)</a:t>
            </a:r>
            <a:endParaRPr lang="de-DE" sz="1600">
              <a:latin typeface="Arial" charset="0"/>
              <a:cs typeface="Arial" charset="0"/>
            </a:endParaRPr>
          </a:p>
          <a:p>
            <a:pPr marL="320040" indent="-320040" eaLnBrk="1" fontAlgn="auto" hangingPunct="1">
              <a:spcAft>
                <a:spcPts val="0"/>
              </a:spcAft>
              <a:buFont typeface="Wingdings"/>
              <a:buChar char=""/>
              <a:defRPr/>
            </a:pPr>
            <a:endParaRPr lang="de-DE" sz="1800">
              <a:latin typeface="Arial" charset="0"/>
              <a:cs typeface="Arial" charset="0"/>
            </a:endParaRPr>
          </a:p>
        </p:txBody>
      </p:sp>
      <p:sp>
        <p:nvSpPr>
          <p:cNvPr id="47108"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graphicFrame>
        <p:nvGraphicFramePr>
          <p:cNvPr id="47109" name="Object 6"/>
          <p:cNvGraphicFramePr>
            <a:graphicFrameLocks noChangeAspect="1"/>
          </p:cNvGraphicFramePr>
          <p:nvPr/>
        </p:nvGraphicFramePr>
        <p:xfrm>
          <a:off x="1752600" y="2590800"/>
          <a:ext cx="3602038" cy="3948113"/>
        </p:xfrm>
        <a:graphic>
          <a:graphicData uri="http://schemas.openxmlformats.org/presentationml/2006/ole">
            <mc:AlternateContent xmlns:mc="http://schemas.openxmlformats.org/markup-compatibility/2006">
              <mc:Choice xmlns:v="urn:schemas-microsoft-com:vml" Requires="v">
                <p:oleObj spid="_x0000_s47113" name="Bitmap Image" r:id="rId3" imgW="5544324" imgH="6076190" progId="Paint.Picture">
                  <p:embed/>
                </p:oleObj>
              </mc:Choice>
              <mc:Fallback>
                <p:oleObj name="Bitmap Image" r:id="rId3" imgW="5544324" imgH="6076190"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3602038"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95288" y="0"/>
            <a:ext cx="8509000" cy="1295400"/>
          </a:xfrm>
        </p:spPr>
        <p:txBody>
          <a:bodyPr/>
          <a:lstStyle/>
          <a:p>
            <a:r>
              <a:rPr lang="de-DE" altLang="de-DE" sz="4000"/>
              <a:t>Datenbank 2</a:t>
            </a:r>
          </a:p>
        </p:txBody>
      </p:sp>
      <p:sp>
        <p:nvSpPr>
          <p:cNvPr id="33795" name="Rectangle 6"/>
          <p:cNvSpPr>
            <a:spLocks noGrp="1" noChangeArrowheads="1"/>
          </p:cNvSpPr>
          <p:nvPr>
            <p:ph sz="quarter" idx="1"/>
          </p:nvPr>
        </p:nvSpPr>
        <p:spPr>
          <a:xfrm>
            <a:off x="1116013" y="2349500"/>
            <a:ext cx="7543800" cy="4103688"/>
          </a:xfrm>
        </p:spPr>
        <p:txBody>
          <a:bodyPr/>
          <a:lstStyle/>
          <a:p>
            <a:pPr eaLnBrk="1" hangingPunct="1">
              <a:defRPr/>
            </a:pPr>
            <a:r>
              <a:rPr lang="de-DE" dirty="0">
                <a:latin typeface="+mj-lt"/>
                <a:cs typeface="Arial" charset="0"/>
              </a:rPr>
              <a:t>Objektrelationale Datenbanken</a:t>
            </a:r>
          </a:p>
          <a:p>
            <a:pPr lvl="1" eaLnBrk="1" hangingPunct="1">
              <a:defRPr/>
            </a:pPr>
            <a:r>
              <a:rPr lang="de-DE" dirty="0">
                <a:latin typeface="+mj-lt"/>
                <a:cs typeface="Arial" charset="0"/>
              </a:rPr>
              <a:t>Oracle XE (Express)</a:t>
            </a:r>
          </a:p>
          <a:p>
            <a:pPr eaLnBrk="1" hangingPunct="1">
              <a:defRPr/>
            </a:pPr>
            <a:endParaRPr lang="de-DE" dirty="0">
              <a:latin typeface="+mj-lt"/>
              <a:cs typeface="Arial" charset="0"/>
            </a:endParaRPr>
          </a:p>
          <a:p>
            <a:pPr eaLnBrk="1" hangingPunct="1">
              <a:defRPr/>
            </a:pPr>
            <a:r>
              <a:rPr lang="de-DE" dirty="0">
                <a:latin typeface="+mj-lt"/>
                <a:cs typeface="Arial" charset="0"/>
              </a:rPr>
              <a:t>Objektorientierte Datenbanken</a:t>
            </a:r>
          </a:p>
          <a:p>
            <a:pPr lvl="1" eaLnBrk="1" hangingPunct="1">
              <a:defRPr/>
            </a:pPr>
            <a:r>
              <a:rPr lang="de-DE" dirty="0">
                <a:latin typeface="+mj-lt"/>
                <a:cs typeface="Arial" charset="0"/>
              </a:rPr>
              <a:t>Objektorientierte, objektrelationale DB</a:t>
            </a:r>
          </a:p>
          <a:p>
            <a:pPr lvl="1" eaLnBrk="1" hangingPunct="1">
              <a:defRPr/>
            </a:pPr>
            <a:r>
              <a:rPr lang="de-DE" dirty="0">
                <a:latin typeface="+mj-lt"/>
                <a:cs typeface="Arial" charset="0"/>
              </a:rPr>
              <a:t>Modellierung</a:t>
            </a:r>
          </a:p>
          <a:p>
            <a:pPr lvl="1" eaLnBrk="1" hangingPunct="1">
              <a:defRPr/>
            </a:pPr>
            <a:r>
              <a:rPr lang="de-DE" dirty="0">
                <a:latin typeface="+mj-lt"/>
                <a:cs typeface="Arial" charset="0"/>
              </a:rPr>
              <a:t>Sprachen</a:t>
            </a:r>
          </a:p>
          <a:p>
            <a:pPr lvl="1" eaLnBrk="1" hangingPunct="1">
              <a:defRPr/>
            </a:pPr>
            <a:r>
              <a:rPr lang="de-DE" dirty="0">
                <a:latin typeface="+mj-lt"/>
                <a:cs typeface="Arial" charset="0"/>
              </a:rPr>
              <a:t>Kommerzielle System</a:t>
            </a:r>
          </a:p>
        </p:txBody>
      </p:sp>
      <p:sp>
        <p:nvSpPr>
          <p:cNvPr id="33796" name="Text Box 4"/>
          <p:cNvSpPr txBox="1">
            <a:spLocks noChangeArrowheads="1"/>
          </p:cNvSpPr>
          <p:nvPr/>
        </p:nvSpPr>
        <p:spPr bwMode="auto">
          <a:xfrm>
            <a:off x="1066800" y="1752600"/>
            <a:ext cx="5867400" cy="519113"/>
          </a:xfrm>
          <a:prstGeom prst="rect">
            <a:avLst/>
          </a:prstGeom>
          <a:noFill/>
          <a:ln w="12700">
            <a:noFill/>
            <a:miter lim="800000"/>
            <a:headEnd type="none" w="sm" len="sm"/>
            <a:tailEnd type="none" w="sm" len="sm"/>
          </a:ln>
        </p:spPr>
        <p:txBody>
          <a:bodyPr>
            <a:spAutoFit/>
          </a:bodyPr>
          <a:lstStyle/>
          <a:p>
            <a:pPr>
              <a:spcBef>
                <a:spcPct val="50000"/>
              </a:spcBef>
              <a:defRPr/>
            </a:pPr>
            <a:r>
              <a:rPr kumimoji="0" lang="de-DE" sz="2800" dirty="0">
                <a:latin typeface="+mj-lt"/>
              </a:rPr>
              <a:t>6. u. 7. Schultag</a:t>
            </a:r>
            <a:endParaRPr kumimoji="0" lang="de-DE" sz="2800" dirty="0">
              <a:solidFill>
                <a:schemeClr val="accent1"/>
              </a:solidFill>
              <a:latin typeface="+mj-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533400"/>
            <a:ext cx="8280400" cy="838200"/>
          </a:xfrm>
        </p:spPr>
        <p:txBody>
          <a:bodyPr/>
          <a:lstStyle/>
          <a:p>
            <a:pPr eaLnBrk="1" hangingPunct="1"/>
            <a:r>
              <a:rPr kumimoji="1" lang="de-DE" altLang="de-DE" sz="4000"/>
              <a:t>Index-</a:t>
            </a:r>
            <a:r>
              <a:rPr lang="de-DE" altLang="de-DE" b="1">
                <a:latin typeface="Verdana" panose="020B0604030504040204" pitchFamily="34" charset="0"/>
                <a:cs typeface="Arial" panose="020B0604020202020204" pitchFamily="34" charset="0"/>
              </a:rPr>
              <a:t> </a:t>
            </a:r>
            <a:r>
              <a:rPr kumimoji="1" lang="de-DE" altLang="de-DE" sz="4000"/>
              <a:t>und</a:t>
            </a:r>
            <a:r>
              <a:rPr lang="de-DE" altLang="de-DE" b="1">
                <a:latin typeface="Verdana" panose="020B0604030504040204" pitchFamily="34" charset="0"/>
                <a:cs typeface="Arial" panose="020B0604020202020204" pitchFamily="34" charset="0"/>
              </a:rPr>
              <a:t> </a:t>
            </a:r>
            <a:r>
              <a:rPr kumimoji="1" lang="de-DE" altLang="de-DE" sz="4000"/>
              <a:t>Hauptdatei</a:t>
            </a:r>
          </a:p>
        </p:txBody>
      </p:sp>
      <p:sp>
        <p:nvSpPr>
          <p:cNvPr id="48131" name="Text Box 3"/>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530860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533400"/>
            <a:ext cx="8280400" cy="838200"/>
          </a:xfrm>
        </p:spPr>
        <p:txBody>
          <a:bodyPr/>
          <a:lstStyle/>
          <a:p>
            <a:pPr eaLnBrk="1" hangingPunct="1"/>
            <a:r>
              <a:rPr kumimoji="1" lang="de-DE" altLang="de-DE" sz="4000"/>
              <a:t>Vor-</a:t>
            </a:r>
            <a:r>
              <a:rPr lang="de-DE" altLang="de-DE" b="1">
                <a:latin typeface="Verdana" panose="020B0604030504040204" pitchFamily="34" charset="0"/>
                <a:cs typeface="Arial" panose="020B0604020202020204" pitchFamily="34" charset="0"/>
              </a:rPr>
              <a:t> / </a:t>
            </a:r>
            <a:r>
              <a:rPr kumimoji="1" lang="de-DE" altLang="de-DE" sz="4000"/>
              <a:t>Nachteile</a:t>
            </a:r>
            <a:r>
              <a:rPr lang="de-DE" altLang="de-DE" b="1">
                <a:latin typeface="Verdana" panose="020B0604030504040204" pitchFamily="34" charset="0"/>
                <a:cs typeface="Arial" panose="020B0604020202020204" pitchFamily="34" charset="0"/>
              </a:rPr>
              <a:t> </a:t>
            </a:r>
            <a:r>
              <a:rPr kumimoji="1" lang="de-DE" altLang="de-DE" sz="4000"/>
              <a:t>der</a:t>
            </a:r>
            <a:r>
              <a:rPr lang="de-DE" altLang="de-DE" b="1">
                <a:latin typeface="Verdana" panose="020B0604030504040204" pitchFamily="34" charset="0"/>
                <a:cs typeface="Arial" panose="020B0604020202020204" pitchFamily="34" charset="0"/>
              </a:rPr>
              <a:t> </a:t>
            </a:r>
            <a:r>
              <a:rPr kumimoji="1" lang="de-DE" altLang="de-DE" sz="4000"/>
              <a:t>Indizes</a:t>
            </a:r>
          </a:p>
        </p:txBody>
      </p:sp>
      <p:sp>
        <p:nvSpPr>
          <p:cNvPr id="49155" name="Rectangle 3"/>
          <p:cNvSpPr>
            <a:spLocks noGrp="1" noChangeArrowheads="1"/>
          </p:cNvSpPr>
          <p:nvPr>
            <p:ph sz="quarter" idx="1"/>
          </p:nvPr>
        </p:nvSpPr>
        <p:spPr>
          <a:xfrm>
            <a:off x="1143000" y="1752600"/>
            <a:ext cx="7010400" cy="4038600"/>
          </a:xfrm>
        </p:spPr>
        <p:txBody>
          <a:bodyPr/>
          <a:lstStyle/>
          <a:p>
            <a:pPr eaLnBrk="1" hangingPunct="1"/>
            <a:r>
              <a:rPr lang="de-DE" altLang="de-DE">
                <a:latin typeface="Verdana" panose="020B0604030504040204" pitchFamily="34" charset="0"/>
                <a:cs typeface="Arial" panose="020B0604020202020204" pitchFamily="34" charset="0"/>
              </a:rPr>
              <a:t>Vorteile</a:t>
            </a:r>
            <a:endParaRPr lang="de-DE" altLang="de-DE" sz="2400">
              <a:latin typeface="Verdana" panose="020B0604030504040204" pitchFamily="34" charset="0"/>
              <a:cs typeface="Arial" panose="020B0604020202020204" pitchFamily="34" charset="0"/>
            </a:endParaRPr>
          </a:p>
          <a:p>
            <a:pPr lvl="1" eaLnBrk="1" hangingPunct="1"/>
            <a:r>
              <a:rPr lang="de-DE" altLang="de-DE" sz="2000">
                <a:latin typeface="Verdana" panose="020B0604030504040204" pitchFamily="34" charset="0"/>
                <a:cs typeface="Arial" panose="020B0604020202020204" pitchFamily="34" charset="0"/>
              </a:rPr>
              <a:t>Schnellen Zugriff auf Tabellenzeilen.</a:t>
            </a:r>
          </a:p>
          <a:p>
            <a:pPr lvl="1" eaLnBrk="1" hangingPunct="1"/>
            <a:r>
              <a:rPr lang="de-DE" altLang="de-DE" sz="2000">
                <a:latin typeface="Verdana" panose="020B0604030504040204" pitchFamily="34" charset="0"/>
                <a:cs typeface="Arial" panose="020B0604020202020204" pitchFamily="34" charset="0"/>
              </a:rPr>
              <a:t>Datensätze können sortiert nach einem Schlüssel gelesen werden.</a:t>
            </a:r>
          </a:p>
          <a:p>
            <a:pPr lvl="1" eaLnBrk="1" hangingPunct="1"/>
            <a:endParaRPr lang="de-DE" altLang="de-DE" sz="2000">
              <a:latin typeface="Verdana" panose="020B0604030504040204" pitchFamily="34" charset="0"/>
              <a:cs typeface="Arial" panose="020B0604020202020204" pitchFamily="34" charset="0"/>
            </a:endParaRPr>
          </a:p>
          <a:p>
            <a:pPr eaLnBrk="1" hangingPunct="1"/>
            <a:r>
              <a:rPr lang="de-DE" altLang="de-DE">
                <a:latin typeface="Verdana" panose="020B0604030504040204" pitchFamily="34" charset="0"/>
                <a:cs typeface="Arial" panose="020B0604020202020204" pitchFamily="34" charset="0"/>
              </a:rPr>
              <a:t>Nachteil</a:t>
            </a:r>
          </a:p>
          <a:p>
            <a:pPr lvl="1" eaLnBrk="1" hangingPunct="1"/>
            <a:r>
              <a:rPr lang="de-DE" altLang="de-DE" sz="2000">
                <a:latin typeface="Verdana" panose="020B0604030504040204" pitchFamily="34" charset="0"/>
                <a:cs typeface="Arial" panose="020B0604020202020204" pitchFamily="34" charset="0"/>
              </a:rPr>
              <a:t>Benötigt Speicherplatz.</a:t>
            </a:r>
          </a:p>
          <a:p>
            <a:pPr lvl="1" eaLnBrk="1" hangingPunct="1"/>
            <a:r>
              <a:rPr lang="de-DE" altLang="de-DE" sz="2000">
                <a:latin typeface="Verdana" panose="020B0604030504040204" pitchFamily="34" charset="0"/>
                <a:cs typeface="Arial" panose="020B0604020202020204" pitchFamily="34" charset="0"/>
              </a:rPr>
              <a:t>Einfüge- und Löschoperationen werden langsamer (bewirkt Aenderung der Struktur des Indexbaumes).</a:t>
            </a:r>
          </a:p>
        </p:txBody>
      </p:sp>
      <p:sp>
        <p:nvSpPr>
          <p:cNvPr id="49156"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533400"/>
            <a:ext cx="8280400" cy="838200"/>
          </a:xfrm>
        </p:spPr>
        <p:txBody>
          <a:bodyPr/>
          <a:lstStyle/>
          <a:p>
            <a:pPr eaLnBrk="1" hangingPunct="1"/>
            <a:r>
              <a:rPr kumimoji="1" lang="de-DE" altLang="de-DE" sz="4000"/>
              <a:t>SQL</a:t>
            </a:r>
            <a:r>
              <a:rPr lang="de-DE" altLang="de-DE" b="1">
                <a:latin typeface="Verdana" panose="020B0604030504040204" pitchFamily="34" charset="0"/>
                <a:cs typeface="Arial" panose="020B0604020202020204" pitchFamily="34" charset="0"/>
              </a:rPr>
              <a:t> </a:t>
            </a:r>
            <a:r>
              <a:rPr kumimoji="1" lang="de-DE" altLang="de-DE" sz="4000"/>
              <a:t>Anweisung</a:t>
            </a:r>
            <a:r>
              <a:rPr lang="de-DE" altLang="de-DE" b="1">
                <a:latin typeface="Verdana" panose="020B0604030504040204" pitchFamily="34" charset="0"/>
                <a:cs typeface="Arial" panose="020B0604020202020204" pitchFamily="34" charset="0"/>
              </a:rPr>
              <a:t> </a:t>
            </a:r>
            <a:r>
              <a:rPr kumimoji="1" lang="de-DE" altLang="de-DE" sz="4000"/>
              <a:t>für</a:t>
            </a:r>
            <a:r>
              <a:rPr lang="de-DE" altLang="de-DE" b="1">
                <a:latin typeface="Verdana" panose="020B0604030504040204" pitchFamily="34" charset="0"/>
                <a:cs typeface="Arial" panose="020B0604020202020204" pitchFamily="34" charset="0"/>
              </a:rPr>
              <a:t> </a:t>
            </a:r>
            <a:r>
              <a:rPr kumimoji="1" lang="de-DE" altLang="de-DE" sz="4000"/>
              <a:t>Indizes</a:t>
            </a:r>
          </a:p>
        </p:txBody>
      </p:sp>
      <p:sp>
        <p:nvSpPr>
          <p:cNvPr id="50179" name="Rectangle 3"/>
          <p:cNvSpPr>
            <a:spLocks noGrp="1" noChangeArrowheads="1"/>
          </p:cNvSpPr>
          <p:nvPr>
            <p:ph sz="quarter" idx="1"/>
          </p:nvPr>
        </p:nvSpPr>
        <p:spPr>
          <a:xfrm>
            <a:off x="1143000" y="1752600"/>
            <a:ext cx="7086600" cy="1981200"/>
          </a:xfrm>
        </p:spPr>
        <p:txBody>
          <a:bodyPr/>
          <a:lstStyle/>
          <a:p>
            <a:pPr eaLnBrk="1" hangingPunct="1">
              <a:lnSpc>
                <a:spcPct val="90000"/>
              </a:lnSpc>
            </a:pPr>
            <a:r>
              <a:rPr lang="de-DE" altLang="de-DE">
                <a:latin typeface="Arial" panose="020B0604020202020204" pitchFamily="34" charset="0"/>
                <a:cs typeface="Arial" panose="020B0604020202020204" pitchFamily="34" charset="0"/>
              </a:rPr>
              <a:t>Erstellung</a:t>
            </a:r>
          </a:p>
          <a:p>
            <a:pPr eaLnBrk="1" hangingPunct="1">
              <a:lnSpc>
                <a:spcPct val="90000"/>
              </a:lnSpc>
              <a:buFont typeface="Wingdings" panose="05000000000000000000" pitchFamily="2" charset="2"/>
              <a:buNone/>
            </a:pPr>
            <a:r>
              <a:rPr lang="de-DE" altLang="de-DE" sz="1600">
                <a:latin typeface="Courier New" panose="02070309020205020404" pitchFamily="49" charset="0"/>
                <a:cs typeface="Arial" panose="020B0604020202020204" pitchFamily="34" charset="0"/>
              </a:rPr>
              <a:t>	CREATE [UNIQUE] [CLUSTERED¦NONCLUSTERED] INDEX 	index_name</a:t>
            </a:r>
            <a:br>
              <a:rPr lang="de-DE" altLang="de-DE" sz="1600">
                <a:latin typeface="Courier New" panose="02070309020205020404" pitchFamily="49" charset="0"/>
                <a:cs typeface="Arial" panose="020B0604020202020204" pitchFamily="34" charset="0"/>
              </a:rPr>
            </a:br>
            <a:r>
              <a:rPr lang="de-DE" altLang="de-DE" sz="1600">
                <a:latin typeface="Courier New" panose="02070309020205020404" pitchFamily="49" charset="0"/>
                <a:cs typeface="Arial" panose="020B0604020202020204" pitchFamily="34" charset="0"/>
              </a:rPr>
              <a:t>	ON tab_name(spalte_1 [{,spalte_2}...])</a:t>
            </a:r>
          </a:p>
          <a:p>
            <a:pPr eaLnBrk="1" hangingPunct="1">
              <a:lnSpc>
                <a:spcPct val="90000"/>
              </a:lnSpc>
              <a:buFont typeface="Wingdings" panose="05000000000000000000" pitchFamily="2" charset="2"/>
              <a:buNone/>
            </a:pPr>
            <a:r>
              <a:rPr lang="de-DE" altLang="de-DE" sz="2000">
                <a:latin typeface="Arial" panose="020B0604020202020204" pitchFamily="34" charset="0"/>
                <a:cs typeface="Arial" panose="020B0604020202020204" pitchFamily="34" charset="0"/>
              </a:rPr>
              <a:t>	Beispiel:</a:t>
            </a:r>
          </a:p>
          <a:p>
            <a:pPr eaLnBrk="1" hangingPunct="1">
              <a:lnSpc>
                <a:spcPct val="90000"/>
              </a:lnSpc>
              <a:buFont typeface="Wingdings" panose="05000000000000000000" pitchFamily="2" charset="2"/>
              <a:buNone/>
            </a:pPr>
            <a:r>
              <a:rPr lang="de-DE" altLang="de-DE" sz="1800">
                <a:latin typeface="Arial" panose="020B0604020202020204" pitchFamily="34" charset="0"/>
                <a:cs typeface="Arial" panose="020B0604020202020204" pitchFamily="34" charset="0"/>
              </a:rPr>
              <a:t>	CREATE INDEX i_mit_mnr  ON mitarbeiter(abt_nr)</a:t>
            </a:r>
          </a:p>
          <a:p>
            <a:pPr eaLnBrk="1" hangingPunct="1">
              <a:lnSpc>
                <a:spcPct val="90000"/>
              </a:lnSpc>
              <a:buFont typeface="Wingdings" panose="05000000000000000000" pitchFamily="2" charset="2"/>
              <a:buNone/>
            </a:pPr>
            <a:endParaRPr lang="de-DE" altLang="de-DE" sz="1600">
              <a:latin typeface="Courier New" panose="02070309020205020404" pitchFamily="49" charset="0"/>
              <a:cs typeface="Arial" panose="020B0604020202020204" pitchFamily="34" charset="0"/>
            </a:endParaRPr>
          </a:p>
        </p:txBody>
      </p:sp>
      <p:sp>
        <p:nvSpPr>
          <p:cNvPr id="50180"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0181" name="Rectangle 5"/>
          <p:cNvSpPr>
            <a:spLocks noChangeArrowheads="1"/>
          </p:cNvSpPr>
          <p:nvPr/>
        </p:nvSpPr>
        <p:spPr bwMode="auto">
          <a:xfrm>
            <a:off x="1219200" y="3962400"/>
            <a:ext cx="6934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r>
              <a:rPr lang="de-DE" altLang="de-DE" sz="2800">
                <a:latin typeface="Tahoma" panose="020B0604030504040204" pitchFamily="34" charset="0"/>
              </a:rPr>
              <a:t>Löschen</a:t>
            </a:r>
          </a:p>
          <a:p>
            <a:pPr>
              <a:spcBef>
                <a:spcPct val="20000"/>
              </a:spcBef>
              <a:buClr>
                <a:schemeClr val="accent2"/>
              </a:buClr>
              <a:buSzPct val="130000"/>
              <a:buFont typeface="Wingdings" panose="05000000000000000000" pitchFamily="2" charset="2"/>
              <a:buNone/>
            </a:pPr>
            <a:r>
              <a:rPr lang="de-DE" altLang="de-DE" sz="1600">
                <a:latin typeface="Courier New" panose="02070309020205020404" pitchFamily="49" charset="0"/>
              </a:rPr>
              <a:t>	DROP INDEX tab_name.index_name[{, 	tab_name.index_name}...]</a:t>
            </a:r>
          </a:p>
          <a:p>
            <a:pPr>
              <a:spcBef>
                <a:spcPct val="20000"/>
              </a:spcBef>
              <a:buClr>
                <a:schemeClr val="accent2"/>
              </a:buClr>
              <a:buSzPct val="130000"/>
              <a:buFont typeface="Wingdings" panose="05000000000000000000" pitchFamily="2" charset="2"/>
              <a:buNone/>
            </a:pPr>
            <a:endParaRPr lang="de-DE" altLang="de-DE" sz="1600">
              <a:latin typeface="Courier New" panose="02070309020205020404" pitchFamily="49" charset="0"/>
            </a:endParaRPr>
          </a:p>
          <a:p>
            <a:pPr>
              <a:spcBef>
                <a:spcPct val="20000"/>
              </a:spcBef>
              <a:buClr>
                <a:schemeClr val="accent2"/>
              </a:buClr>
              <a:buSzPct val="130000"/>
              <a:buFont typeface="Wingdings" panose="05000000000000000000" pitchFamily="2" charset="2"/>
              <a:buNone/>
            </a:pPr>
            <a:r>
              <a:rPr lang="de-DE" altLang="de-DE" sz="2000">
                <a:latin typeface="Tahoma" panose="020B0604030504040204" pitchFamily="34" charset="0"/>
              </a:rPr>
              <a:t>	Beispiel:</a:t>
            </a:r>
          </a:p>
          <a:p>
            <a:pPr>
              <a:spcBef>
                <a:spcPct val="20000"/>
              </a:spcBef>
              <a:buClr>
                <a:schemeClr val="accent2"/>
              </a:buClr>
              <a:buSzPct val="130000"/>
              <a:buFont typeface="Wingdings" panose="05000000000000000000" pitchFamily="2" charset="2"/>
              <a:buNone/>
            </a:pPr>
            <a:r>
              <a:rPr lang="de-DE" altLang="de-DE" sz="1800">
                <a:latin typeface="Tahoma" panose="020B0604030504040204" pitchFamily="34" charset="0"/>
              </a:rPr>
              <a:t>	DROP INDEX mitarbeiter.i_mit_mnr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533400"/>
            <a:ext cx="8280400" cy="838200"/>
          </a:xfrm>
        </p:spPr>
        <p:txBody>
          <a:bodyPr/>
          <a:lstStyle/>
          <a:p>
            <a:pPr eaLnBrk="1" hangingPunct="1"/>
            <a:r>
              <a:rPr kumimoji="1" lang="de-DE" altLang="de-DE" sz="4000"/>
              <a:t>Execution Plan</a:t>
            </a:r>
          </a:p>
        </p:txBody>
      </p:sp>
      <p:sp>
        <p:nvSpPr>
          <p:cNvPr id="51203"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pic>
        <p:nvPicPr>
          <p:cNvPr id="51204" name="Picture 2" descr="D:\Daten\Schule\IBZ\HF-DT4\02-Tag03\Database performance optimization part 1 (Indexing strategies) - CodeProject_files\01_Table_Without_Index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4752975"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3" descr="D:\Daten\Schule\IBZ\HF-DT4\02-Tag03\Database performance optimization part 1 (Indexing strategies) - CodeProject_files\02_Table_With_NonClustered_Index_On_LastN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638" y="4005263"/>
            <a:ext cx="450215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675" y="2420938"/>
            <a:ext cx="48672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3400" y="2362200"/>
            <a:ext cx="8280400" cy="1066800"/>
          </a:xfrm>
        </p:spPr>
        <p:txBody>
          <a:bodyPr/>
          <a:lstStyle/>
          <a:p>
            <a:pPr eaLnBrk="1" hangingPunct="1"/>
            <a:r>
              <a:rPr kumimoji="1" lang="de-DE" altLang="de-DE"/>
              <a:t>Abarbeitung</a:t>
            </a:r>
            <a:r>
              <a:rPr lang="de-DE" altLang="de-DE">
                <a:latin typeface="Verdana" panose="020B0604030504040204" pitchFamily="34" charset="0"/>
                <a:cs typeface="Arial" panose="020B0604020202020204" pitchFamily="34" charset="0"/>
              </a:rPr>
              <a:t> </a:t>
            </a:r>
            <a:r>
              <a:rPr kumimoji="1" lang="de-DE" altLang="de-DE" sz="4000"/>
              <a:t>von</a:t>
            </a:r>
            <a:r>
              <a:rPr lang="de-DE" altLang="de-DE">
                <a:latin typeface="Verdana" panose="020B0604030504040204" pitchFamily="34" charset="0"/>
                <a:cs typeface="Arial" panose="020B0604020202020204" pitchFamily="34" charset="0"/>
              </a:rPr>
              <a:t> </a:t>
            </a:r>
            <a:r>
              <a:rPr kumimoji="1" lang="de-DE" altLang="de-DE" sz="4000"/>
              <a:t>SQL</a:t>
            </a:r>
            <a:r>
              <a:rPr lang="de-DE" altLang="de-DE">
                <a:latin typeface="Verdana" panose="020B0604030504040204" pitchFamily="34" charset="0"/>
                <a:cs typeface="Arial" panose="020B0604020202020204" pitchFamily="34" charset="0"/>
              </a:rPr>
              <a:t> </a:t>
            </a:r>
            <a:r>
              <a:rPr kumimoji="1" lang="de-DE" altLang="de-DE" sz="4000"/>
              <a:t>Befehlen</a:t>
            </a:r>
          </a:p>
        </p:txBody>
      </p:sp>
      <p:sp>
        <p:nvSpPr>
          <p:cNvPr id="52227"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533400"/>
            <a:ext cx="8280400" cy="838200"/>
          </a:xfrm>
        </p:spPr>
        <p:txBody>
          <a:bodyPr/>
          <a:lstStyle/>
          <a:p>
            <a:pPr eaLnBrk="1" hangingPunct="1"/>
            <a:r>
              <a:rPr kumimoji="1" lang="de-DE" altLang="de-DE" sz="4000"/>
              <a:t>Abarbeitung</a:t>
            </a:r>
            <a:r>
              <a:rPr lang="de-DE" altLang="de-DE" sz="3200" b="1">
                <a:latin typeface="Verdana" panose="020B0604030504040204" pitchFamily="34" charset="0"/>
                <a:cs typeface="Arial" panose="020B0604020202020204" pitchFamily="34" charset="0"/>
              </a:rPr>
              <a:t> </a:t>
            </a:r>
            <a:r>
              <a:rPr kumimoji="1" lang="de-DE" altLang="de-DE" sz="4000"/>
              <a:t>von</a:t>
            </a:r>
            <a:r>
              <a:rPr lang="de-DE" altLang="de-DE" sz="3200" b="1">
                <a:latin typeface="Verdana" panose="020B0604030504040204" pitchFamily="34" charset="0"/>
                <a:cs typeface="Arial" panose="020B0604020202020204" pitchFamily="34" charset="0"/>
              </a:rPr>
              <a:t> </a:t>
            </a:r>
            <a:r>
              <a:rPr kumimoji="1" lang="de-DE" altLang="de-DE" sz="4000"/>
              <a:t>SQL</a:t>
            </a:r>
            <a:r>
              <a:rPr lang="de-DE" altLang="de-DE" sz="3200" b="1">
                <a:latin typeface="Verdana" panose="020B0604030504040204" pitchFamily="34" charset="0"/>
                <a:cs typeface="Arial" panose="020B0604020202020204" pitchFamily="34" charset="0"/>
              </a:rPr>
              <a:t> </a:t>
            </a:r>
            <a:r>
              <a:rPr kumimoji="1" lang="de-DE" altLang="de-DE" sz="4000"/>
              <a:t>Statements</a:t>
            </a:r>
          </a:p>
        </p:txBody>
      </p:sp>
      <p:sp>
        <p:nvSpPr>
          <p:cNvPr id="53251" name="Rectangle 3"/>
          <p:cNvSpPr>
            <a:spLocks noGrp="1" noChangeArrowheads="1"/>
          </p:cNvSpPr>
          <p:nvPr>
            <p:ph sz="quarter" idx="1"/>
          </p:nvPr>
        </p:nvSpPr>
        <p:spPr>
          <a:xfrm>
            <a:off x="1143000" y="1752600"/>
            <a:ext cx="7010400" cy="1828800"/>
          </a:xfrm>
        </p:spPr>
        <p:txBody>
          <a:bodyPr/>
          <a:lstStyle/>
          <a:p>
            <a:pPr eaLnBrk="1" hangingPunct="1"/>
            <a:r>
              <a:rPr lang="de-DE" altLang="de-DE" sz="2000">
                <a:latin typeface="Arial" panose="020B0604020202020204" pitchFamily="34" charset="0"/>
                <a:cs typeface="Arial" panose="020B0604020202020204" pitchFamily="34" charset="0"/>
              </a:rPr>
              <a:t>Umsetzen von SQL Befehlen zu Anweisungen der relationalen Algebra.</a:t>
            </a:r>
          </a:p>
          <a:p>
            <a:pPr eaLnBrk="1" hangingPunct="1"/>
            <a:r>
              <a:rPr lang="de-DE" altLang="de-DE" sz="2000">
                <a:latin typeface="Arial" panose="020B0604020202020204" pitchFamily="34" charset="0"/>
                <a:cs typeface="Arial" panose="020B0604020202020204" pitchFamily="34" charset="0"/>
              </a:rPr>
              <a:t>Die Umsetzung ist Bestandteil der Optimierung.</a:t>
            </a:r>
          </a:p>
          <a:p>
            <a:pPr eaLnBrk="1" hangingPunct="1"/>
            <a:r>
              <a:rPr lang="de-DE" altLang="de-DE" sz="2000">
                <a:latin typeface="Arial" panose="020B0604020202020204" pitchFamily="34" charset="0"/>
                <a:cs typeface="Arial" panose="020B0604020202020204" pitchFamily="34" charset="0"/>
              </a:rPr>
              <a:t>Bei Mehr-Tabellen-Query ein sehr komplexer Vorgang</a:t>
            </a:r>
          </a:p>
          <a:p>
            <a:pPr eaLnBrk="1" hangingPunct="1">
              <a:buFont typeface="Wingdings" panose="05000000000000000000" pitchFamily="2" charset="2"/>
              <a:buNone/>
            </a:pPr>
            <a:endParaRPr lang="de-DE" altLang="de-DE" sz="2000">
              <a:latin typeface="Courier New" panose="02070309020205020404" pitchFamily="49" charset="0"/>
              <a:cs typeface="Arial" panose="020B0604020202020204" pitchFamily="34" charset="0"/>
            </a:endParaRPr>
          </a:p>
        </p:txBody>
      </p:sp>
      <p:sp>
        <p:nvSpPr>
          <p:cNvPr id="53252"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3253" name="Text Box 5"/>
          <p:cNvSpPr txBox="1">
            <a:spLocks noChangeArrowheads="1"/>
          </p:cNvSpPr>
          <p:nvPr/>
        </p:nvSpPr>
        <p:spPr bwMode="auto">
          <a:xfrm>
            <a:off x="1066800" y="57150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ARTIKEL</a:t>
            </a:r>
          </a:p>
        </p:txBody>
      </p:sp>
      <p:sp>
        <p:nvSpPr>
          <p:cNvPr id="53254" name="Text Box 6"/>
          <p:cNvSpPr txBox="1">
            <a:spLocks noChangeArrowheads="1"/>
          </p:cNvSpPr>
          <p:nvPr/>
        </p:nvSpPr>
        <p:spPr bwMode="auto">
          <a:xfrm>
            <a:off x="2438400" y="57150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BESTELLUNGEN</a:t>
            </a:r>
          </a:p>
        </p:txBody>
      </p:sp>
      <p:sp>
        <p:nvSpPr>
          <p:cNvPr id="53255" name="Text Box 7"/>
          <p:cNvSpPr txBox="1">
            <a:spLocks noChangeArrowheads="1"/>
          </p:cNvSpPr>
          <p:nvPr/>
        </p:nvSpPr>
        <p:spPr bwMode="auto">
          <a:xfrm>
            <a:off x="1752600" y="5181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PRODUCT</a:t>
            </a:r>
          </a:p>
        </p:txBody>
      </p:sp>
      <p:sp>
        <p:nvSpPr>
          <p:cNvPr id="53256" name="Text Box 8"/>
          <p:cNvSpPr txBox="1">
            <a:spLocks noChangeArrowheads="1"/>
          </p:cNvSpPr>
          <p:nvPr/>
        </p:nvSpPr>
        <p:spPr bwMode="auto">
          <a:xfrm>
            <a:off x="3124200" y="4572000"/>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PRODUCT</a:t>
            </a:r>
          </a:p>
        </p:txBody>
      </p:sp>
      <p:sp>
        <p:nvSpPr>
          <p:cNvPr id="53257" name="Text Box 9"/>
          <p:cNvSpPr txBox="1">
            <a:spLocks noChangeArrowheads="1"/>
          </p:cNvSpPr>
          <p:nvPr/>
        </p:nvSpPr>
        <p:spPr bwMode="auto">
          <a:xfrm>
            <a:off x="4419600" y="5181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KUNDEN</a:t>
            </a:r>
          </a:p>
        </p:txBody>
      </p:sp>
      <p:sp>
        <p:nvSpPr>
          <p:cNvPr id="53258" name="Text Box 10"/>
          <p:cNvSpPr txBox="1">
            <a:spLocks noChangeArrowheads="1"/>
          </p:cNvSpPr>
          <p:nvPr/>
        </p:nvSpPr>
        <p:spPr bwMode="auto">
          <a:xfrm>
            <a:off x="3200400" y="4038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REST</a:t>
            </a:r>
          </a:p>
        </p:txBody>
      </p:sp>
      <p:sp>
        <p:nvSpPr>
          <p:cNvPr id="53259" name="Text Box 11"/>
          <p:cNvSpPr txBox="1">
            <a:spLocks noChangeArrowheads="1"/>
          </p:cNvSpPr>
          <p:nvPr/>
        </p:nvSpPr>
        <p:spPr bwMode="auto">
          <a:xfrm>
            <a:off x="3200400" y="3505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PROJ</a:t>
            </a:r>
          </a:p>
        </p:txBody>
      </p:sp>
      <p:cxnSp>
        <p:nvCxnSpPr>
          <p:cNvPr id="53260" name="AutoShape 12"/>
          <p:cNvCxnSpPr>
            <a:cxnSpLocks noChangeShapeType="1"/>
            <a:stCxn id="53253" idx="0"/>
            <a:endCxn id="53255" idx="2"/>
          </p:cNvCxnSpPr>
          <p:nvPr/>
        </p:nvCxnSpPr>
        <p:spPr bwMode="auto">
          <a:xfrm rot="-5400000">
            <a:off x="1978025" y="5102225"/>
            <a:ext cx="196850" cy="10287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3261" name="AutoShape 13"/>
          <p:cNvCxnSpPr>
            <a:cxnSpLocks noChangeShapeType="1"/>
            <a:stCxn id="53254" idx="0"/>
            <a:endCxn id="53255" idx="2"/>
          </p:cNvCxnSpPr>
          <p:nvPr/>
        </p:nvCxnSpPr>
        <p:spPr bwMode="auto">
          <a:xfrm rot="5400000" flipH="1">
            <a:off x="2835275" y="5273675"/>
            <a:ext cx="196850" cy="6858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3262" name="AutoShape 14"/>
          <p:cNvCxnSpPr>
            <a:cxnSpLocks noChangeShapeType="1"/>
            <a:stCxn id="53255" idx="0"/>
            <a:endCxn id="53256" idx="2"/>
          </p:cNvCxnSpPr>
          <p:nvPr/>
        </p:nvCxnSpPr>
        <p:spPr bwMode="auto">
          <a:xfrm rot="-5400000">
            <a:off x="3178175" y="4321175"/>
            <a:ext cx="273050" cy="14478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3263" name="AutoShape 15"/>
          <p:cNvCxnSpPr>
            <a:cxnSpLocks noChangeShapeType="1"/>
            <a:stCxn id="53257" idx="0"/>
            <a:endCxn id="53256" idx="2"/>
          </p:cNvCxnSpPr>
          <p:nvPr/>
        </p:nvCxnSpPr>
        <p:spPr bwMode="auto">
          <a:xfrm rot="5400000" flipH="1">
            <a:off x="4511675" y="4435475"/>
            <a:ext cx="273050" cy="12192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3264" name="AutoShape 16"/>
          <p:cNvCxnSpPr>
            <a:cxnSpLocks noChangeShapeType="1"/>
            <a:stCxn id="53256" idx="0"/>
            <a:endCxn id="53258" idx="2"/>
          </p:cNvCxnSpPr>
          <p:nvPr/>
        </p:nvCxnSpPr>
        <p:spPr bwMode="auto">
          <a:xfrm flipV="1">
            <a:off x="4038600" y="4375150"/>
            <a:ext cx="0" cy="19685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3265" name="AutoShape 17"/>
          <p:cNvCxnSpPr>
            <a:cxnSpLocks noChangeShapeType="1"/>
            <a:stCxn id="53258" idx="0"/>
            <a:endCxn id="53259" idx="2"/>
          </p:cNvCxnSpPr>
          <p:nvPr/>
        </p:nvCxnSpPr>
        <p:spPr bwMode="auto">
          <a:xfrm flipV="1">
            <a:off x="4038600" y="3841750"/>
            <a:ext cx="0" cy="19685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3266" name="Line 18"/>
          <p:cNvSpPr>
            <a:spLocks noChangeShapeType="1"/>
          </p:cNvSpPr>
          <p:nvPr/>
        </p:nvSpPr>
        <p:spPr bwMode="auto">
          <a:xfrm flipV="1">
            <a:off x="5867400" y="3581400"/>
            <a:ext cx="0" cy="24384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de-CH"/>
          </a:p>
        </p:txBody>
      </p:sp>
      <p:sp>
        <p:nvSpPr>
          <p:cNvPr id="53267" name="Text Box 19"/>
          <p:cNvSpPr txBox="1">
            <a:spLocks noChangeArrowheads="1"/>
          </p:cNvSpPr>
          <p:nvPr/>
        </p:nvSpPr>
        <p:spPr bwMode="auto">
          <a:xfrm>
            <a:off x="6019800" y="3581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800">
                <a:latin typeface="Tahoma" panose="020B0604030504040204" pitchFamily="34" charset="0"/>
              </a:rPr>
              <a:t>Mehr-Tabellen-Query über</a:t>
            </a:r>
            <a:br>
              <a:rPr lang="de-CH" altLang="de-DE" sz="1800">
                <a:latin typeface="Tahoma" panose="020B0604030504040204" pitchFamily="34" charset="0"/>
              </a:rPr>
            </a:br>
            <a:r>
              <a:rPr lang="de-CH" altLang="de-DE" sz="1800">
                <a:latin typeface="Tahoma" panose="020B0604030504040204" pitchFamily="34" charset="0"/>
              </a:rPr>
              <a:t>Artikel, Bestellungen und Kunden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533400"/>
            <a:ext cx="8280400" cy="838200"/>
          </a:xfrm>
        </p:spPr>
        <p:txBody>
          <a:bodyPr/>
          <a:lstStyle/>
          <a:p>
            <a:pPr eaLnBrk="1" hangingPunct="1"/>
            <a:r>
              <a:rPr kumimoji="1" lang="de-DE" altLang="de-DE" sz="4000"/>
              <a:t>Optimierung</a:t>
            </a:r>
            <a:r>
              <a:rPr lang="de-DE" altLang="de-DE" sz="3200" b="1">
                <a:latin typeface="Verdana" panose="020B0604030504040204" pitchFamily="34" charset="0"/>
                <a:cs typeface="Arial" panose="020B0604020202020204" pitchFamily="34" charset="0"/>
              </a:rPr>
              <a:t> </a:t>
            </a:r>
            <a:r>
              <a:rPr kumimoji="1" lang="de-DE" altLang="de-DE" sz="4000"/>
              <a:t>durch</a:t>
            </a:r>
            <a:r>
              <a:rPr lang="de-DE" altLang="de-DE" sz="3200" b="1">
                <a:latin typeface="Verdana" panose="020B0604030504040204" pitchFamily="34" charset="0"/>
                <a:cs typeface="Arial" panose="020B0604020202020204" pitchFamily="34" charset="0"/>
              </a:rPr>
              <a:t> </a:t>
            </a:r>
            <a:r>
              <a:rPr kumimoji="1" lang="de-DE" altLang="de-DE" sz="4000"/>
              <a:t>Join</a:t>
            </a:r>
          </a:p>
        </p:txBody>
      </p:sp>
      <p:sp>
        <p:nvSpPr>
          <p:cNvPr id="54275" name="Rectangle 3"/>
          <p:cNvSpPr>
            <a:spLocks noGrp="1" noChangeArrowheads="1"/>
          </p:cNvSpPr>
          <p:nvPr>
            <p:ph sz="quarter" idx="1"/>
          </p:nvPr>
        </p:nvSpPr>
        <p:spPr>
          <a:xfrm>
            <a:off x="1066800" y="1676400"/>
            <a:ext cx="7010400" cy="2209800"/>
          </a:xfrm>
        </p:spPr>
        <p:txBody>
          <a:bodyPr/>
          <a:lstStyle/>
          <a:p>
            <a:pPr eaLnBrk="1" hangingPunct="1"/>
            <a:r>
              <a:rPr lang="de-DE" altLang="de-DE" sz="2000">
                <a:latin typeface="Arial" panose="020B0604020202020204" pitchFamily="34" charset="0"/>
                <a:cs typeface="Arial" panose="020B0604020202020204" pitchFamily="34" charset="0"/>
              </a:rPr>
              <a:t>Tabellen verbinden (Join) kein kartesisches Produkt bilden.</a:t>
            </a:r>
          </a:p>
          <a:p>
            <a:pPr eaLnBrk="1" hangingPunct="1"/>
            <a:r>
              <a:rPr lang="de-DE" altLang="de-DE" sz="2000">
                <a:latin typeface="Arial" panose="020B0604020202020204" pitchFamily="34" charset="0"/>
                <a:cs typeface="Arial" panose="020B0604020202020204" pitchFamily="34" charset="0"/>
              </a:rPr>
              <a:t>Möglichkeiten um Join zu realisieren</a:t>
            </a:r>
          </a:p>
          <a:p>
            <a:pPr lvl="1" eaLnBrk="1" hangingPunct="1"/>
            <a:r>
              <a:rPr lang="de-DE" altLang="de-DE" sz="1800">
                <a:latin typeface="Arial" panose="020B0604020202020204" pitchFamily="34" charset="0"/>
                <a:cs typeface="Arial" panose="020B0604020202020204" pitchFamily="34" charset="0"/>
              </a:rPr>
              <a:t>Geschachtelte Schleifen (ineffizient)</a:t>
            </a:r>
          </a:p>
          <a:p>
            <a:pPr lvl="1" eaLnBrk="1" hangingPunct="1"/>
            <a:r>
              <a:rPr lang="de-DE" altLang="de-DE" sz="1800">
                <a:latin typeface="Arial" panose="020B0604020202020204" pitchFamily="34" charset="0"/>
                <a:cs typeface="Arial" panose="020B0604020202020204" pitchFamily="34" charset="0"/>
              </a:rPr>
              <a:t>Sortieren-Mischen</a:t>
            </a:r>
          </a:p>
          <a:p>
            <a:pPr lvl="1" eaLnBrk="1" hangingPunct="1"/>
            <a:r>
              <a:rPr lang="de-DE" altLang="de-DE" sz="1800">
                <a:latin typeface="Arial" panose="020B0604020202020204" pitchFamily="34" charset="0"/>
                <a:cs typeface="Arial" panose="020B0604020202020204" pitchFamily="34" charset="0"/>
              </a:rPr>
              <a:t>Keyed Join (benötigt Key Attribute)</a:t>
            </a:r>
          </a:p>
          <a:p>
            <a:pPr eaLnBrk="1" hangingPunct="1">
              <a:buFont typeface="Wingdings" panose="05000000000000000000" pitchFamily="2" charset="2"/>
              <a:buNone/>
            </a:pPr>
            <a:endParaRPr lang="de-DE" altLang="de-DE" sz="2000">
              <a:latin typeface="Courier New" panose="02070309020205020404" pitchFamily="49" charset="0"/>
              <a:cs typeface="Arial" panose="020B0604020202020204" pitchFamily="34" charset="0"/>
            </a:endParaRPr>
          </a:p>
        </p:txBody>
      </p:sp>
      <p:sp>
        <p:nvSpPr>
          <p:cNvPr id="54276"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4277" name="Text Box 5"/>
          <p:cNvSpPr txBox="1">
            <a:spLocks noChangeArrowheads="1"/>
          </p:cNvSpPr>
          <p:nvPr/>
        </p:nvSpPr>
        <p:spPr bwMode="auto">
          <a:xfrm>
            <a:off x="1828800" y="591185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ARTIKEL</a:t>
            </a:r>
          </a:p>
        </p:txBody>
      </p:sp>
      <p:sp>
        <p:nvSpPr>
          <p:cNvPr id="54278" name="Text Box 6"/>
          <p:cNvSpPr txBox="1">
            <a:spLocks noChangeArrowheads="1"/>
          </p:cNvSpPr>
          <p:nvPr/>
        </p:nvSpPr>
        <p:spPr bwMode="auto">
          <a:xfrm>
            <a:off x="3200400" y="591185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BESTELLUNGEN</a:t>
            </a:r>
          </a:p>
        </p:txBody>
      </p:sp>
      <p:sp>
        <p:nvSpPr>
          <p:cNvPr id="54279" name="Text Box 7"/>
          <p:cNvSpPr txBox="1">
            <a:spLocks noChangeArrowheads="1"/>
          </p:cNvSpPr>
          <p:nvPr/>
        </p:nvSpPr>
        <p:spPr bwMode="auto">
          <a:xfrm>
            <a:off x="1676400" y="507365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A.ART_NR = B.ART_NR)</a:t>
            </a:r>
          </a:p>
        </p:txBody>
      </p:sp>
      <p:cxnSp>
        <p:nvCxnSpPr>
          <p:cNvPr id="54280" name="AutoShape 12"/>
          <p:cNvCxnSpPr>
            <a:cxnSpLocks noChangeShapeType="1"/>
            <a:stCxn id="54277" idx="0"/>
            <a:endCxn id="54279" idx="2"/>
          </p:cNvCxnSpPr>
          <p:nvPr/>
        </p:nvCxnSpPr>
        <p:spPr bwMode="auto">
          <a:xfrm rot="-5400000">
            <a:off x="2530475" y="5203825"/>
            <a:ext cx="501650" cy="9144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4281" name="AutoShape 13"/>
          <p:cNvCxnSpPr>
            <a:cxnSpLocks noChangeShapeType="1"/>
            <a:stCxn id="54278" idx="0"/>
            <a:endCxn id="54279" idx="2"/>
          </p:cNvCxnSpPr>
          <p:nvPr/>
        </p:nvCxnSpPr>
        <p:spPr bwMode="auto">
          <a:xfrm rot="5400000" flipH="1">
            <a:off x="3387725" y="5260975"/>
            <a:ext cx="501650" cy="800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54282" name="Text Box 20"/>
          <p:cNvSpPr txBox="1">
            <a:spLocks noChangeArrowheads="1"/>
          </p:cNvSpPr>
          <p:nvPr/>
        </p:nvSpPr>
        <p:spPr bwMode="auto">
          <a:xfrm>
            <a:off x="5410200" y="5029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KUNDEN</a:t>
            </a:r>
          </a:p>
        </p:txBody>
      </p:sp>
      <p:sp>
        <p:nvSpPr>
          <p:cNvPr id="54283" name="Text Box 21"/>
          <p:cNvSpPr txBox="1">
            <a:spLocks noChangeArrowheads="1"/>
          </p:cNvSpPr>
          <p:nvPr/>
        </p:nvSpPr>
        <p:spPr bwMode="auto">
          <a:xfrm>
            <a:off x="3124200" y="434340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K.KNR = B.KNR)</a:t>
            </a:r>
          </a:p>
        </p:txBody>
      </p:sp>
      <p:cxnSp>
        <p:nvCxnSpPr>
          <p:cNvPr id="54284" name="AutoShape 22"/>
          <p:cNvCxnSpPr>
            <a:cxnSpLocks noChangeShapeType="1"/>
            <a:stCxn id="54279" idx="0"/>
            <a:endCxn id="54283" idx="2"/>
          </p:cNvCxnSpPr>
          <p:nvPr/>
        </p:nvCxnSpPr>
        <p:spPr bwMode="auto">
          <a:xfrm rot="-5400000">
            <a:off x="3765550" y="4152900"/>
            <a:ext cx="393700" cy="1447800"/>
          </a:xfrm>
          <a:prstGeom prst="bentConnector3">
            <a:avLst>
              <a:gd name="adj1" fmla="val 56852"/>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4285" name="AutoShape 24"/>
          <p:cNvCxnSpPr>
            <a:cxnSpLocks noChangeShapeType="1"/>
            <a:stCxn id="54282" idx="0"/>
            <a:endCxn id="54283" idx="2"/>
          </p:cNvCxnSpPr>
          <p:nvPr/>
        </p:nvCxnSpPr>
        <p:spPr bwMode="auto">
          <a:xfrm rot="5400000" flipH="1">
            <a:off x="5292725" y="4073525"/>
            <a:ext cx="349250" cy="1562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33400" y="2362200"/>
            <a:ext cx="8280400" cy="1066800"/>
          </a:xfrm>
        </p:spPr>
        <p:txBody>
          <a:bodyPr/>
          <a:lstStyle/>
          <a:p>
            <a:pPr eaLnBrk="1" hangingPunct="1"/>
            <a:r>
              <a:rPr kumimoji="1" lang="de-DE" altLang="de-DE"/>
              <a:t>Abarbeitung</a:t>
            </a:r>
            <a:r>
              <a:rPr lang="de-DE" altLang="de-DE">
                <a:latin typeface="Verdana" panose="020B0604030504040204" pitchFamily="34" charset="0"/>
                <a:cs typeface="Arial" panose="020B0604020202020204" pitchFamily="34" charset="0"/>
              </a:rPr>
              <a:t> </a:t>
            </a:r>
            <a:r>
              <a:rPr kumimoji="1" lang="de-DE" altLang="de-DE" sz="4000"/>
              <a:t>von</a:t>
            </a:r>
            <a:r>
              <a:rPr lang="de-DE" altLang="de-DE">
                <a:latin typeface="Verdana" panose="020B0604030504040204" pitchFamily="34" charset="0"/>
                <a:cs typeface="Arial" panose="020B0604020202020204" pitchFamily="34" charset="0"/>
              </a:rPr>
              <a:t> </a:t>
            </a:r>
            <a:r>
              <a:rPr kumimoji="1" lang="de-DE" altLang="de-DE" sz="4000"/>
              <a:t>SQL</a:t>
            </a:r>
            <a:r>
              <a:rPr lang="de-DE" altLang="de-DE">
                <a:latin typeface="Verdana" panose="020B0604030504040204" pitchFamily="34" charset="0"/>
                <a:cs typeface="Arial" panose="020B0604020202020204" pitchFamily="34" charset="0"/>
              </a:rPr>
              <a:t> </a:t>
            </a:r>
            <a:r>
              <a:rPr kumimoji="1" lang="de-DE" altLang="de-DE" sz="4000"/>
              <a:t>Befehlen</a:t>
            </a:r>
          </a:p>
        </p:txBody>
      </p:sp>
      <p:sp>
        <p:nvSpPr>
          <p:cNvPr id="55299"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533400"/>
            <a:ext cx="8280400" cy="838200"/>
          </a:xfrm>
        </p:spPr>
        <p:txBody>
          <a:bodyPr/>
          <a:lstStyle/>
          <a:p>
            <a:pPr eaLnBrk="1" hangingPunct="1"/>
            <a:r>
              <a:rPr kumimoji="1" lang="de-DE" altLang="de-DE" sz="4000"/>
              <a:t>Abarbeitung</a:t>
            </a:r>
            <a:r>
              <a:rPr lang="de-DE" altLang="de-DE" sz="3200" b="1">
                <a:latin typeface="Verdana" panose="020B0604030504040204" pitchFamily="34" charset="0"/>
                <a:cs typeface="Arial" panose="020B0604020202020204" pitchFamily="34" charset="0"/>
              </a:rPr>
              <a:t> </a:t>
            </a:r>
            <a:r>
              <a:rPr kumimoji="1" lang="de-DE" altLang="de-DE" sz="4000"/>
              <a:t>von</a:t>
            </a:r>
            <a:r>
              <a:rPr lang="de-DE" altLang="de-DE" sz="3200" b="1">
                <a:latin typeface="Verdana" panose="020B0604030504040204" pitchFamily="34" charset="0"/>
                <a:cs typeface="Arial" panose="020B0604020202020204" pitchFamily="34" charset="0"/>
              </a:rPr>
              <a:t> </a:t>
            </a:r>
            <a:r>
              <a:rPr kumimoji="1" lang="de-DE" altLang="de-DE" sz="4000"/>
              <a:t>SQL</a:t>
            </a:r>
            <a:r>
              <a:rPr lang="de-DE" altLang="de-DE" sz="3200" b="1">
                <a:latin typeface="Verdana" panose="020B0604030504040204" pitchFamily="34" charset="0"/>
                <a:cs typeface="Arial" panose="020B0604020202020204" pitchFamily="34" charset="0"/>
              </a:rPr>
              <a:t> </a:t>
            </a:r>
            <a:r>
              <a:rPr kumimoji="1" lang="de-DE" altLang="de-DE" sz="4000"/>
              <a:t>Statements</a:t>
            </a:r>
          </a:p>
        </p:txBody>
      </p:sp>
      <p:sp>
        <p:nvSpPr>
          <p:cNvPr id="56323" name="Rectangle 3"/>
          <p:cNvSpPr>
            <a:spLocks noGrp="1" noChangeArrowheads="1"/>
          </p:cNvSpPr>
          <p:nvPr>
            <p:ph sz="quarter" idx="1"/>
          </p:nvPr>
        </p:nvSpPr>
        <p:spPr>
          <a:xfrm>
            <a:off x="1143000" y="1752600"/>
            <a:ext cx="7010400" cy="1828800"/>
          </a:xfrm>
        </p:spPr>
        <p:txBody>
          <a:bodyPr/>
          <a:lstStyle/>
          <a:p>
            <a:pPr eaLnBrk="1" hangingPunct="1"/>
            <a:r>
              <a:rPr lang="de-DE" altLang="de-DE" sz="2000">
                <a:latin typeface="Arial" panose="020B0604020202020204" pitchFamily="34" charset="0"/>
                <a:cs typeface="Arial" panose="020B0604020202020204" pitchFamily="34" charset="0"/>
              </a:rPr>
              <a:t>Umsetzen von SQL Befehlen zu Anweisungen der relationalen Algebra.</a:t>
            </a:r>
          </a:p>
          <a:p>
            <a:pPr eaLnBrk="1" hangingPunct="1"/>
            <a:r>
              <a:rPr lang="de-DE" altLang="de-DE" sz="2000">
                <a:latin typeface="Arial" panose="020B0604020202020204" pitchFamily="34" charset="0"/>
                <a:cs typeface="Arial" panose="020B0604020202020204" pitchFamily="34" charset="0"/>
              </a:rPr>
              <a:t>Die Umsetzung ist Bestandteil der Optimierung.</a:t>
            </a:r>
          </a:p>
          <a:p>
            <a:pPr eaLnBrk="1" hangingPunct="1"/>
            <a:r>
              <a:rPr lang="de-DE" altLang="de-DE" sz="2000">
                <a:latin typeface="Arial" panose="020B0604020202020204" pitchFamily="34" charset="0"/>
                <a:cs typeface="Arial" panose="020B0604020202020204" pitchFamily="34" charset="0"/>
              </a:rPr>
              <a:t>Bei Mehr-Tabellen-Query ein sehr komplexer Vorgang</a:t>
            </a:r>
          </a:p>
          <a:p>
            <a:pPr eaLnBrk="1" hangingPunct="1">
              <a:buFont typeface="Wingdings" panose="05000000000000000000" pitchFamily="2" charset="2"/>
              <a:buNone/>
            </a:pPr>
            <a:endParaRPr lang="de-DE" altLang="de-DE" sz="2000">
              <a:latin typeface="Courier New" panose="02070309020205020404" pitchFamily="49" charset="0"/>
              <a:cs typeface="Arial" panose="020B0604020202020204" pitchFamily="34" charset="0"/>
            </a:endParaRPr>
          </a:p>
        </p:txBody>
      </p:sp>
      <p:sp>
        <p:nvSpPr>
          <p:cNvPr id="56324"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6325" name="Text Box 5"/>
          <p:cNvSpPr txBox="1">
            <a:spLocks noChangeArrowheads="1"/>
          </p:cNvSpPr>
          <p:nvPr/>
        </p:nvSpPr>
        <p:spPr bwMode="auto">
          <a:xfrm>
            <a:off x="1066800" y="57150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ARTIKEL</a:t>
            </a:r>
          </a:p>
        </p:txBody>
      </p:sp>
      <p:sp>
        <p:nvSpPr>
          <p:cNvPr id="56326" name="Text Box 6"/>
          <p:cNvSpPr txBox="1">
            <a:spLocks noChangeArrowheads="1"/>
          </p:cNvSpPr>
          <p:nvPr/>
        </p:nvSpPr>
        <p:spPr bwMode="auto">
          <a:xfrm>
            <a:off x="2438400" y="57150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BESTELLUNGEN</a:t>
            </a:r>
          </a:p>
        </p:txBody>
      </p:sp>
      <p:sp>
        <p:nvSpPr>
          <p:cNvPr id="56327" name="Text Box 7"/>
          <p:cNvSpPr txBox="1">
            <a:spLocks noChangeArrowheads="1"/>
          </p:cNvSpPr>
          <p:nvPr/>
        </p:nvSpPr>
        <p:spPr bwMode="auto">
          <a:xfrm>
            <a:off x="1752600" y="5181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PRODUCT</a:t>
            </a:r>
          </a:p>
        </p:txBody>
      </p:sp>
      <p:sp>
        <p:nvSpPr>
          <p:cNvPr id="56328" name="Text Box 8"/>
          <p:cNvSpPr txBox="1">
            <a:spLocks noChangeArrowheads="1"/>
          </p:cNvSpPr>
          <p:nvPr/>
        </p:nvSpPr>
        <p:spPr bwMode="auto">
          <a:xfrm>
            <a:off x="3124200" y="4572000"/>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PRODUCT</a:t>
            </a:r>
          </a:p>
        </p:txBody>
      </p:sp>
      <p:sp>
        <p:nvSpPr>
          <p:cNvPr id="56329" name="Text Box 9"/>
          <p:cNvSpPr txBox="1">
            <a:spLocks noChangeArrowheads="1"/>
          </p:cNvSpPr>
          <p:nvPr/>
        </p:nvSpPr>
        <p:spPr bwMode="auto">
          <a:xfrm>
            <a:off x="4419600" y="5181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KUNDEN</a:t>
            </a:r>
          </a:p>
        </p:txBody>
      </p:sp>
      <p:sp>
        <p:nvSpPr>
          <p:cNvPr id="56330" name="Text Box 10"/>
          <p:cNvSpPr txBox="1">
            <a:spLocks noChangeArrowheads="1"/>
          </p:cNvSpPr>
          <p:nvPr/>
        </p:nvSpPr>
        <p:spPr bwMode="auto">
          <a:xfrm>
            <a:off x="3200400" y="4038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REST</a:t>
            </a:r>
          </a:p>
        </p:txBody>
      </p:sp>
      <p:sp>
        <p:nvSpPr>
          <p:cNvPr id="56331" name="Text Box 11"/>
          <p:cNvSpPr txBox="1">
            <a:spLocks noChangeArrowheads="1"/>
          </p:cNvSpPr>
          <p:nvPr/>
        </p:nvSpPr>
        <p:spPr bwMode="auto">
          <a:xfrm>
            <a:off x="3200400" y="3505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PROJ</a:t>
            </a:r>
          </a:p>
        </p:txBody>
      </p:sp>
      <p:cxnSp>
        <p:nvCxnSpPr>
          <p:cNvPr id="56332" name="AutoShape 12"/>
          <p:cNvCxnSpPr>
            <a:cxnSpLocks noChangeShapeType="1"/>
            <a:stCxn id="56325" idx="0"/>
            <a:endCxn id="56327" idx="2"/>
          </p:cNvCxnSpPr>
          <p:nvPr/>
        </p:nvCxnSpPr>
        <p:spPr bwMode="auto">
          <a:xfrm rot="-5400000">
            <a:off x="1978025" y="5102225"/>
            <a:ext cx="196850" cy="10287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6333" name="AutoShape 13"/>
          <p:cNvCxnSpPr>
            <a:cxnSpLocks noChangeShapeType="1"/>
            <a:stCxn id="56326" idx="0"/>
            <a:endCxn id="56327" idx="2"/>
          </p:cNvCxnSpPr>
          <p:nvPr/>
        </p:nvCxnSpPr>
        <p:spPr bwMode="auto">
          <a:xfrm rot="5400000" flipH="1">
            <a:off x="2835275" y="5273675"/>
            <a:ext cx="196850" cy="6858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6334" name="AutoShape 14"/>
          <p:cNvCxnSpPr>
            <a:cxnSpLocks noChangeShapeType="1"/>
            <a:stCxn id="56327" idx="0"/>
            <a:endCxn id="56328" idx="2"/>
          </p:cNvCxnSpPr>
          <p:nvPr/>
        </p:nvCxnSpPr>
        <p:spPr bwMode="auto">
          <a:xfrm rot="-5400000">
            <a:off x="3178175" y="4321175"/>
            <a:ext cx="273050" cy="14478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6335" name="AutoShape 15"/>
          <p:cNvCxnSpPr>
            <a:cxnSpLocks noChangeShapeType="1"/>
            <a:stCxn id="56329" idx="0"/>
            <a:endCxn id="56328" idx="2"/>
          </p:cNvCxnSpPr>
          <p:nvPr/>
        </p:nvCxnSpPr>
        <p:spPr bwMode="auto">
          <a:xfrm rot="5400000" flipH="1">
            <a:off x="4511675" y="4435475"/>
            <a:ext cx="273050" cy="12192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6336" name="AutoShape 16"/>
          <p:cNvCxnSpPr>
            <a:cxnSpLocks noChangeShapeType="1"/>
            <a:stCxn id="56328" idx="0"/>
            <a:endCxn id="56330" idx="2"/>
          </p:cNvCxnSpPr>
          <p:nvPr/>
        </p:nvCxnSpPr>
        <p:spPr bwMode="auto">
          <a:xfrm flipV="1">
            <a:off x="4038600" y="4375150"/>
            <a:ext cx="0" cy="19685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6337" name="AutoShape 17"/>
          <p:cNvCxnSpPr>
            <a:cxnSpLocks noChangeShapeType="1"/>
            <a:stCxn id="56330" idx="0"/>
            <a:endCxn id="56331" idx="2"/>
          </p:cNvCxnSpPr>
          <p:nvPr/>
        </p:nvCxnSpPr>
        <p:spPr bwMode="auto">
          <a:xfrm flipV="1">
            <a:off x="4038600" y="3841750"/>
            <a:ext cx="0" cy="19685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338" name="Line 18"/>
          <p:cNvSpPr>
            <a:spLocks noChangeShapeType="1"/>
          </p:cNvSpPr>
          <p:nvPr/>
        </p:nvSpPr>
        <p:spPr bwMode="auto">
          <a:xfrm flipV="1">
            <a:off x="5867400" y="3581400"/>
            <a:ext cx="0" cy="2438400"/>
          </a:xfrm>
          <a:prstGeom prst="line">
            <a:avLst/>
          </a:prstGeom>
          <a:noFill/>
          <a:ln w="254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de-CH"/>
          </a:p>
        </p:txBody>
      </p:sp>
      <p:sp>
        <p:nvSpPr>
          <p:cNvPr id="56339" name="Text Box 19"/>
          <p:cNvSpPr txBox="1">
            <a:spLocks noChangeArrowheads="1"/>
          </p:cNvSpPr>
          <p:nvPr/>
        </p:nvSpPr>
        <p:spPr bwMode="auto">
          <a:xfrm>
            <a:off x="6019800" y="3581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CH" altLang="de-DE" sz="1800">
                <a:latin typeface="Tahoma" panose="020B0604030504040204" pitchFamily="34" charset="0"/>
              </a:rPr>
              <a:t>Mehr-Tabellen-Query über</a:t>
            </a:r>
            <a:br>
              <a:rPr lang="de-CH" altLang="de-DE" sz="1800">
                <a:latin typeface="Tahoma" panose="020B0604030504040204" pitchFamily="34" charset="0"/>
              </a:rPr>
            </a:br>
            <a:r>
              <a:rPr lang="de-CH" altLang="de-DE" sz="1800">
                <a:latin typeface="Tahoma" panose="020B0604030504040204" pitchFamily="34" charset="0"/>
              </a:rPr>
              <a:t>Artikel, Bestellungen und Kunden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533400"/>
            <a:ext cx="8280400" cy="838200"/>
          </a:xfrm>
        </p:spPr>
        <p:txBody>
          <a:bodyPr/>
          <a:lstStyle/>
          <a:p>
            <a:pPr eaLnBrk="1" hangingPunct="1"/>
            <a:r>
              <a:rPr kumimoji="1" lang="de-DE" altLang="de-DE" sz="4000"/>
              <a:t>Optimierung</a:t>
            </a:r>
            <a:r>
              <a:rPr lang="de-DE" altLang="de-DE" sz="3200" b="1">
                <a:latin typeface="Verdana" panose="020B0604030504040204" pitchFamily="34" charset="0"/>
                <a:cs typeface="Arial" panose="020B0604020202020204" pitchFamily="34" charset="0"/>
              </a:rPr>
              <a:t> </a:t>
            </a:r>
            <a:r>
              <a:rPr kumimoji="1" lang="de-DE" altLang="de-DE" sz="4000"/>
              <a:t>durch</a:t>
            </a:r>
            <a:r>
              <a:rPr lang="de-DE" altLang="de-DE" sz="3200" b="1">
                <a:latin typeface="Verdana" panose="020B0604030504040204" pitchFamily="34" charset="0"/>
                <a:cs typeface="Arial" panose="020B0604020202020204" pitchFamily="34" charset="0"/>
              </a:rPr>
              <a:t> </a:t>
            </a:r>
            <a:r>
              <a:rPr kumimoji="1" lang="de-DE" altLang="de-DE" sz="4000"/>
              <a:t>Join</a:t>
            </a:r>
          </a:p>
        </p:txBody>
      </p:sp>
      <p:sp>
        <p:nvSpPr>
          <p:cNvPr id="57347" name="Rectangle 3"/>
          <p:cNvSpPr>
            <a:spLocks noGrp="1" noChangeArrowheads="1"/>
          </p:cNvSpPr>
          <p:nvPr>
            <p:ph sz="quarter" idx="1"/>
          </p:nvPr>
        </p:nvSpPr>
        <p:spPr>
          <a:xfrm>
            <a:off x="1066800" y="1676400"/>
            <a:ext cx="7010400" cy="2209800"/>
          </a:xfrm>
        </p:spPr>
        <p:txBody>
          <a:bodyPr/>
          <a:lstStyle/>
          <a:p>
            <a:pPr eaLnBrk="1" hangingPunct="1"/>
            <a:r>
              <a:rPr lang="de-DE" altLang="de-DE" sz="2000">
                <a:latin typeface="Arial" panose="020B0604020202020204" pitchFamily="34" charset="0"/>
                <a:cs typeface="Arial" panose="020B0604020202020204" pitchFamily="34" charset="0"/>
              </a:rPr>
              <a:t>Tabellen verbinden (Join) kein kartesisches Produkt bilden.</a:t>
            </a:r>
          </a:p>
          <a:p>
            <a:pPr eaLnBrk="1" hangingPunct="1"/>
            <a:r>
              <a:rPr lang="de-DE" altLang="de-DE" sz="2000">
                <a:latin typeface="Arial" panose="020B0604020202020204" pitchFamily="34" charset="0"/>
                <a:cs typeface="Arial" panose="020B0604020202020204" pitchFamily="34" charset="0"/>
              </a:rPr>
              <a:t>Möglichkeiten um Join zu realisieren</a:t>
            </a:r>
          </a:p>
          <a:p>
            <a:pPr lvl="1" eaLnBrk="1" hangingPunct="1"/>
            <a:r>
              <a:rPr lang="de-DE" altLang="de-DE" sz="1800">
                <a:latin typeface="Arial" panose="020B0604020202020204" pitchFamily="34" charset="0"/>
                <a:cs typeface="Arial" panose="020B0604020202020204" pitchFamily="34" charset="0"/>
              </a:rPr>
              <a:t>Geschachtelte Schleifen (ineffizient)</a:t>
            </a:r>
          </a:p>
          <a:p>
            <a:pPr lvl="1" eaLnBrk="1" hangingPunct="1"/>
            <a:r>
              <a:rPr lang="de-DE" altLang="de-DE" sz="1800">
                <a:latin typeface="Arial" panose="020B0604020202020204" pitchFamily="34" charset="0"/>
                <a:cs typeface="Arial" panose="020B0604020202020204" pitchFamily="34" charset="0"/>
              </a:rPr>
              <a:t>Sortieren-Mischen</a:t>
            </a:r>
          </a:p>
          <a:p>
            <a:pPr lvl="1" eaLnBrk="1" hangingPunct="1"/>
            <a:r>
              <a:rPr lang="de-DE" altLang="de-DE" sz="1800">
                <a:latin typeface="Arial" panose="020B0604020202020204" pitchFamily="34" charset="0"/>
                <a:cs typeface="Arial" panose="020B0604020202020204" pitchFamily="34" charset="0"/>
              </a:rPr>
              <a:t>Keyed Join (benötigt Key Attribute)</a:t>
            </a:r>
          </a:p>
          <a:p>
            <a:pPr eaLnBrk="1" hangingPunct="1">
              <a:buFont typeface="Wingdings" panose="05000000000000000000" pitchFamily="2" charset="2"/>
              <a:buNone/>
            </a:pPr>
            <a:endParaRPr lang="de-DE" altLang="de-DE" sz="2000">
              <a:latin typeface="Courier New" panose="02070309020205020404" pitchFamily="49" charset="0"/>
              <a:cs typeface="Arial" panose="020B0604020202020204" pitchFamily="34" charset="0"/>
            </a:endParaRPr>
          </a:p>
        </p:txBody>
      </p:sp>
      <p:sp>
        <p:nvSpPr>
          <p:cNvPr id="57348"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7349" name="Text Box 5"/>
          <p:cNvSpPr txBox="1">
            <a:spLocks noChangeArrowheads="1"/>
          </p:cNvSpPr>
          <p:nvPr/>
        </p:nvSpPr>
        <p:spPr bwMode="auto">
          <a:xfrm>
            <a:off x="1828800" y="591185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ARTIKEL</a:t>
            </a:r>
          </a:p>
        </p:txBody>
      </p:sp>
      <p:sp>
        <p:nvSpPr>
          <p:cNvPr id="57350" name="Text Box 6"/>
          <p:cNvSpPr txBox="1">
            <a:spLocks noChangeArrowheads="1"/>
          </p:cNvSpPr>
          <p:nvPr/>
        </p:nvSpPr>
        <p:spPr bwMode="auto">
          <a:xfrm>
            <a:off x="3200400" y="591185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BESTELLUNGEN</a:t>
            </a:r>
          </a:p>
        </p:txBody>
      </p:sp>
      <p:sp>
        <p:nvSpPr>
          <p:cNvPr id="57351" name="Text Box 7"/>
          <p:cNvSpPr txBox="1">
            <a:spLocks noChangeArrowheads="1"/>
          </p:cNvSpPr>
          <p:nvPr/>
        </p:nvSpPr>
        <p:spPr bwMode="auto">
          <a:xfrm>
            <a:off x="1676400" y="507365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A.ART_NR = B.ART_NR)</a:t>
            </a:r>
          </a:p>
        </p:txBody>
      </p:sp>
      <p:cxnSp>
        <p:nvCxnSpPr>
          <p:cNvPr id="57352" name="AutoShape 12"/>
          <p:cNvCxnSpPr>
            <a:cxnSpLocks noChangeShapeType="1"/>
            <a:stCxn id="57349" idx="0"/>
            <a:endCxn id="57351" idx="2"/>
          </p:cNvCxnSpPr>
          <p:nvPr/>
        </p:nvCxnSpPr>
        <p:spPr bwMode="auto">
          <a:xfrm rot="-5400000">
            <a:off x="2530475" y="5203825"/>
            <a:ext cx="501650" cy="9144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7353" name="AutoShape 13"/>
          <p:cNvCxnSpPr>
            <a:cxnSpLocks noChangeShapeType="1"/>
            <a:stCxn id="57350" idx="0"/>
            <a:endCxn id="57351" idx="2"/>
          </p:cNvCxnSpPr>
          <p:nvPr/>
        </p:nvCxnSpPr>
        <p:spPr bwMode="auto">
          <a:xfrm rot="5400000" flipH="1">
            <a:off x="3387725" y="5260975"/>
            <a:ext cx="501650" cy="800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57354" name="Text Box 20"/>
          <p:cNvSpPr txBox="1">
            <a:spLocks noChangeArrowheads="1"/>
          </p:cNvSpPr>
          <p:nvPr/>
        </p:nvSpPr>
        <p:spPr bwMode="auto">
          <a:xfrm>
            <a:off x="5410200" y="5029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KUNDEN</a:t>
            </a:r>
          </a:p>
        </p:txBody>
      </p:sp>
      <p:sp>
        <p:nvSpPr>
          <p:cNvPr id="57355" name="Text Box 21"/>
          <p:cNvSpPr txBox="1">
            <a:spLocks noChangeArrowheads="1"/>
          </p:cNvSpPr>
          <p:nvPr/>
        </p:nvSpPr>
        <p:spPr bwMode="auto">
          <a:xfrm>
            <a:off x="3124200" y="434340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K.KNR = B.KNR)</a:t>
            </a:r>
          </a:p>
        </p:txBody>
      </p:sp>
      <p:cxnSp>
        <p:nvCxnSpPr>
          <p:cNvPr id="57356" name="AutoShape 22"/>
          <p:cNvCxnSpPr>
            <a:cxnSpLocks noChangeShapeType="1"/>
            <a:stCxn id="57351" idx="0"/>
            <a:endCxn id="57355" idx="2"/>
          </p:cNvCxnSpPr>
          <p:nvPr/>
        </p:nvCxnSpPr>
        <p:spPr bwMode="auto">
          <a:xfrm rot="-5400000">
            <a:off x="3765550" y="4152900"/>
            <a:ext cx="393700" cy="1447800"/>
          </a:xfrm>
          <a:prstGeom prst="bentConnector3">
            <a:avLst>
              <a:gd name="adj1" fmla="val 56852"/>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7357" name="AutoShape 24"/>
          <p:cNvCxnSpPr>
            <a:cxnSpLocks noChangeShapeType="1"/>
            <a:stCxn id="57354" idx="0"/>
            <a:endCxn id="57355" idx="2"/>
          </p:cNvCxnSpPr>
          <p:nvPr/>
        </p:nvCxnSpPr>
        <p:spPr bwMode="auto">
          <a:xfrm rot="5400000" flipH="1">
            <a:off x="5292725" y="4073525"/>
            <a:ext cx="349250" cy="1562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06400" y="-26988"/>
            <a:ext cx="8432800" cy="1295401"/>
          </a:xfrm>
        </p:spPr>
        <p:txBody>
          <a:bodyPr/>
          <a:lstStyle/>
          <a:p>
            <a:pPr eaLnBrk="1" hangingPunct="1"/>
            <a:r>
              <a:rPr lang="de-DE" altLang="de-DE"/>
              <a:t>Datenbank 2</a:t>
            </a:r>
          </a:p>
        </p:txBody>
      </p:sp>
      <p:sp>
        <p:nvSpPr>
          <p:cNvPr id="267270" name="Rectangle 6"/>
          <p:cNvSpPr>
            <a:spLocks noGrp="1" noChangeArrowheads="1"/>
          </p:cNvSpPr>
          <p:nvPr>
            <p:ph sz="quarter" idx="1"/>
          </p:nvPr>
        </p:nvSpPr>
        <p:spPr>
          <a:xfrm>
            <a:off x="1143000" y="2514600"/>
            <a:ext cx="7677150" cy="3124200"/>
          </a:xfrm>
        </p:spPr>
        <p:txBody>
          <a:bodyPr>
            <a:normAutofit fontScale="92500" lnSpcReduction="20000"/>
          </a:bodyPr>
          <a:lstStyle/>
          <a:p>
            <a:pPr marL="320040" indent="-320040" eaLnBrk="1" fontAlgn="auto" hangingPunct="1">
              <a:lnSpc>
                <a:spcPct val="90000"/>
              </a:lnSpc>
              <a:spcAft>
                <a:spcPts val="0"/>
              </a:spcAft>
              <a:buFont typeface="Wingdings"/>
              <a:buChar char=""/>
              <a:defRPr/>
            </a:pPr>
            <a:r>
              <a:rPr lang="de-DE" sz="3500" dirty="0">
                <a:cs typeface="Arial" charset="0"/>
              </a:rPr>
              <a:t>Einführung in ADO.NET</a:t>
            </a:r>
          </a:p>
          <a:p>
            <a:pPr marL="640080" lvl="1" indent="-274320" eaLnBrk="1" fontAlgn="auto" hangingPunct="1">
              <a:lnSpc>
                <a:spcPct val="90000"/>
              </a:lnSpc>
              <a:spcAft>
                <a:spcPts val="0"/>
              </a:spcAft>
              <a:buFont typeface="Wingdings 2"/>
              <a:buChar char=""/>
              <a:defRPr/>
            </a:pPr>
            <a:r>
              <a:rPr lang="de-DE" sz="3000" dirty="0">
                <a:cs typeface="Arial" charset="0"/>
              </a:rPr>
              <a:t>Datenbankzugriff mit C#</a:t>
            </a:r>
          </a:p>
          <a:p>
            <a:pPr marL="640080" lvl="1" indent="-274320" eaLnBrk="1" fontAlgn="auto" hangingPunct="1">
              <a:lnSpc>
                <a:spcPct val="90000"/>
              </a:lnSpc>
              <a:spcAft>
                <a:spcPts val="0"/>
              </a:spcAft>
              <a:buFont typeface="Wingdings 2"/>
              <a:buChar char=""/>
              <a:defRPr/>
            </a:pPr>
            <a:r>
              <a:rPr lang="de-DE" sz="3000" dirty="0">
                <a:cs typeface="Arial" charset="0"/>
              </a:rPr>
              <a:t>ADO.NET Objekte (</a:t>
            </a:r>
            <a:r>
              <a:rPr lang="de-DE" sz="3000" dirty="0" err="1">
                <a:cs typeface="Arial" charset="0"/>
              </a:rPr>
              <a:t>DataSet</a:t>
            </a:r>
            <a:r>
              <a:rPr lang="de-DE" sz="3000" dirty="0">
                <a:cs typeface="Arial" charset="0"/>
              </a:rPr>
              <a:t>, </a:t>
            </a:r>
            <a:r>
              <a:rPr lang="de-DE" sz="3000" dirty="0" err="1">
                <a:cs typeface="Arial" charset="0"/>
              </a:rPr>
              <a:t>DataTable</a:t>
            </a:r>
            <a:r>
              <a:rPr lang="de-DE" sz="3000" dirty="0">
                <a:cs typeface="Arial" charset="0"/>
              </a:rPr>
              <a:t> usw.)</a:t>
            </a:r>
          </a:p>
          <a:p>
            <a:pPr marL="640080" lvl="1" indent="-274320" eaLnBrk="1" fontAlgn="auto" hangingPunct="1">
              <a:lnSpc>
                <a:spcPct val="90000"/>
              </a:lnSpc>
              <a:spcAft>
                <a:spcPts val="0"/>
              </a:spcAft>
              <a:buFont typeface="Wingdings 2"/>
              <a:buChar char=""/>
              <a:defRPr/>
            </a:pPr>
            <a:r>
              <a:rPr lang="de-DE" sz="3000" dirty="0">
                <a:cs typeface="Arial" charset="0"/>
              </a:rPr>
              <a:t>Steuerelemente (</a:t>
            </a:r>
            <a:r>
              <a:rPr lang="de-DE" sz="3000" dirty="0" err="1">
                <a:cs typeface="Arial" charset="0"/>
              </a:rPr>
              <a:t>DataGridView</a:t>
            </a:r>
            <a:r>
              <a:rPr lang="de-DE" sz="3000" dirty="0">
                <a:cs typeface="Arial" charset="0"/>
              </a:rPr>
              <a:t> usw.)</a:t>
            </a:r>
          </a:p>
          <a:p>
            <a:pPr marL="640080" lvl="1" indent="-274320" eaLnBrk="1" fontAlgn="auto" hangingPunct="1">
              <a:lnSpc>
                <a:spcPct val="90000"/>
              </a:lnSpc>
              <a:spcAft>
                <a:spcPts val="0"/>
              </a:spcAft>
              <a:buFont typeface="Wingdings 2"/>
              <a:buChar char=""/>
              <a:defRPr/>
            </a:pPr>
            <a:r>
              <a:rPr lang="de-DE" sz="3000" dirty="0">
                <a:cs typeface="Arial" charset="0"/>
              </a:rPr>
              <a:t>Datenmutationen mit GUI</a:t>
            </a:r>
          </a:p>
          <a:p>
            <a:pPr marL="640080" lvl="1" indent="-274320" eaLnBrk="1" fontAlgn="auto" hangingPunct="1">
              <a:lnSpc>
                <a:spcPct val="90000"/>
              </a:lnSpc>
              <a:spcAft>
                <a:spcPts val="0"/>
              </a:spcAft>
              <a:buFont typeface="Wingdings 2"/>
              <a:buChar char=""/>
              <a:defRPr/>
            </a:pPr>
            <a:endParaRPr lang="de-DE" dirty="0">
              <a:cs typeface="Arial" charset="0"/>
            </a:endParaRPr>
          </a:p>
          <a:p>
            <a:pPr marL="320040" lvl="1" indent="-320040" eaLnBrk="1" fontAlgn="auto" hangingPunct="1">
              <a:lnSpc>
                <a:spcPct val="90000"/>
              </a:lnSpc>
              <a:spcBef>
                <a:spcPts val="700"/>
              </a:spcBef>
              <a:spcAft>
                <a:spcPts val="0"/>
              </a:spcAft>
              <a:buClr>
                <a:schemeClr val="accent2"/>
              </a:buClr>
              <a:buSzPct val="60000"/>
              <a:buFont typeface="Wingdings"/>
              <a:buChar char=""/>
              <a:defRPr/>
            </a:pPr>
            <a:endParaRPr lang="de-DE" sz="2900" dirty="0"/>
          </a:p>
          <a:p>
            <a:pPr marL="320040" indent="-320040" eaLnBrk="1" fontAlgn="auto" hangingPunct="1">
              <a:lnSpc>
                <a:spcPct val="90000"/>
              </a:lnSpc>
              <a:spcAft>
                <a:spcPts val="0"/>
              </a:spcAft>
              <a:buFont typeface="Wingdings"/>
              <a:buChar char=""/>
              <a:defRPr/>
            </a:pPr>
            <a:r>
              <a:rPr lang="de-DE" sz="3500" dirty="0"/>
              <a:t>Praktische Übungen</a:t>
            </a:r>
          </a:p>
        </p:txBody>
      </p:sp>
      <p:sp>
        <p:nvSpPr>
          <p:cNvPr id="267268" name="Text Box 4"/>
          <p:cNvSpPr txBox="1">
            <a:spLocks noChangeArrowheads="1"/>
          </p:cNvSpPr>
          <p:nvPr/>
        </p:nvSpPr>
        <p:spPr bwMode="auto">
          <a:xfrm>
            <a:off x="1143000" y="18288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8. Schultag</a:t>
            </a:r>
            <a:endParaRPr kumimoji="0" lang="de-DE" sz="3200" dirty="0">
              <a:solidFill>
                <a:schemeClr val="accent1"/>
              </a:solidFill>
              <a:latin typeface="+mn-lt"/>
            </a:endParaRP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1DE7DF5B-4C23-4DD3-9B23-3DD54CB060E2}" type="slidenum">
              <a:rPr kumimoji="0" lang="en-US" altLang="de-DE" sz="1000">
                <a:solidFill>
                  <a:srgbClr val="FFFFFF"/>
                </a:solidFill>
                <a:latin typeface="Tw Cen MT" panose="020B0602020104020603" pitchFamily="34" charset="0"/>
              </a:rPr>
              <a:pPr/>
              <a:t>6</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a:t>Lukas Müller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533400"/>
            <a:ext cx="8280400" cy="838200"/>
          </a:xfrm>
        </p:spPr>
        <p:txBody>
          <a:bodyPr/>
          <a:lstStyle/>
          <a:p>
            <a:pPr eaLnBrk="1" hangingPunct="1"/>
            <a:r>
              <a:rPr kumimoji="1" lang="de-DE" altLang="de-DE" sz="4000"/>
              <a:t>Optimierung</a:t>
            </a:r>
            <a:r>
              <a:rPr lang="de-DE" altLang="de-DE" sz="3200" b="1">
                <a:latin typeface="Verdana" panose="020B0604030504040204" pitchFamily="34" charset="0"/>
                <a:cs typeface="Arial" panose="020B0604020202020204" pitchFamily="34" charset="0"/>
              </a:rPr>
              <a:t> </a:t>
            </a:r>
            <a:r>
              <a:rPr kumimoji="1" lang="de-DE" altLang="de-DE" sz="4000"/>
              <a:t>durch</a:t>
            </a:r>
            <a:r>
              <a:rPr lang="de-DE" altLang="de-DE" sz="3200" b="1">
                <a:latin typeface="Verdana" panose="020B0604030504040204" pitchFamily="34" charset="0"/>
                <a:cs typeface="Arial" panose="020B0604020202020204" pitchFamily="34" charset="0"/>
              </a:rPr>
              <a:t> </a:t>
            </a:r>
            <a:r>
              <a:rPr kumimoji="1" lang="de-DE" altLang="de-DE" sz="4000"/>
              <a:t>Join</a:t>
            </a:r>
          </a:p>
        </p:txBody>
      </p:sp>
      <p:sp>
        <p:nvSpPr>
          <p:cNvPr id="58371" name="Rectangle 3"/>
          <p:cNvSpPr>
            <a:spLocks noGrp="1" noChangeArrowheads="1"/>
          </p:cNvSpPr>
          <p:nvPr>
            <p:ph sz="quarter" idx="1"/>
          </p:nvPr>
        </p:nvSpPr>
        <p:spPr>
          <a:xfrm>
            <a:off x="1066800" y="1676400"/>
            <a:ext cx="7010400" cy="2209800"/>
          </a:xfrm>
        </p:spPr>
        <p:txBody>
          <a:bodyPr/>
          <a:lstStyle/>
          <a:p>
            <a:pPr eaLnBrk="1" hangingPunct="1"/>
            <a:r>
              <a:rPr lang="de-DE" altLang="de-DE" sz="2000">
                <a:latin typeface="Arial" panose="020B0604020202020204" pitchFamily="34" charset="0"/>
                <a:cs typeface="Arial" panose="020B0604020202020204" pitchFamily="34" charset="0"/>
              </a:rPr>
              <a:t>Tabellen verbinden (Join) kein kartesisches Produkt bilden.</a:t>
            </a:r>
          </a:p>
          <a:p>
            <a:pPr eaLnBrk="1" hangingPunct="1"/>
            <a:r>
              <a:rPr lang="de-DE" altLang="de-DE" sz="2000">
                <a:latin typeface="Arial" panose="020B0604020202020204" pitchFamily="34" charset="0"/>
                <a:cs typeface="Arial" panose="020B0604020202020204" pitchFamily="34" charset="0"/>
              </a:rPr>
              <a:t>Möglichkeiten um Join zu realisieren</a:t>
            </a:r>
          </a:p>
          <a:p>
            <a:pPr lvl="1" eaLnBrk="1" hangingPunct="1"/>
            <a:r>
              <a:rPr lang="de-DE" altLang="de-DE" sz="1800">
                <a:latin typeface="Arial" panose="020B0604020202020204" pitchFamily="34" charset="0"/>
                <a:cs typeface="Arial" panose="020B0604020202020204" pitchFamily="34" charset="0"/>
              </a:rPr>
              <a:t>Geschachtelte Schleifen (ineffizient)</a:t>
            </a:r>
          </a:p>
          <a:p>
            <a:pPr lvl="1" eaLnBrk="1" hangingPunct="1"/>
            <a:r>
              <a:rPr lang="de-DE" altLang="de-DE" sz="1800">
                <a:latin typeface="Arial" panose="020B0604020202020204" pitchFamily="34" charset="0"/>
                <a:cs typeface="Arial" panose="020B0604020202020204" pitchFamily="34" charset="0"/>
              </a:rPr>
              <a:t>Sortieren-Mischen</a:t>
            </a:r>
          </a:p>
          <a:p>
            <a:pPr lvl="1" eaLnBrk="1" hangingPunct="1"/>
            <a:r>
              <a:rPr lang="de-DE" altLang="de-DE" sz="1800">
                <a:latin typeface="Arial" panose="020B0604020202020204" pitchFamily="34" charset="0"/>
                <a:cs typeface="Arial" panose="020B0604020202020204" pitchFamily="34" charset="0"/>
              </a:rPr>
              <a:t>Keyed Join (benötigt Key Attribute)</a:t>
            </a:r>
          </a:p>
          <a:p>
            <a:pPr eaLnBrk="1" hangingPunct="1">
              <a:buFont typeface="Wingdings" panose="05000000000000000000" pitchFamily="2" charset="2"/>
              <a:buNone/>
            </a:pPr>
            <a:endParaRPr lang="de-DE" altLang="de-DE" sz="2000">
              <a:latin typeface="Courier New" panose="02070309020205020404" pitchFamily="49" charset="0"/>
              <a:cs typeface="Arial" panose="020B0604020202020204" pitchFamily="34" charset="0"/>
            </a:endParaRPr>
          </a:p>
        </p:txBody>
      </p:sp>
      <p:sp>
        <p:nvSpPr>
          <p:cNvPr id="58372" name="Text Box 4"/>
          <p:cNvSpPr txBox="1">
            <a:spLocks noChangeArrowheads="1"/>
          </p:cNvSpPr>
          <p:nvPr/>
        </p:nvSpPr>
        <p:spPr bwMode="auto">
          <a:xfrm>
            <a:off x="1143000" y="1600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endParaRPr kumimoji="0" lang="de-DE" altLang="de-DE" sz="2800">
              <a:solidFill>
                <a:schemeClr val="accent1"/>
              </a:solidFill>
            </a:endParaRPr>
          </a:p>
        </p:txBody>
      </p:sp>
      <p:sp>
        <p:nvSpPr>
          <p:cNvPr id="58373" name="Text Box 5"/>
          <p:cNvSpPr txBox="1">
            <a:spLocks noChangeArrowheads="1"/>
          </p:cNvSpPr>
          <p:nvPr/>
        </p:nvSpPr>
        <p:spPr bwMode="auto">
          <a:xfrm>
            <a:off x="1828800" y="591185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ARTIKEL</a:t>
            </a:r>
          </a:p>
        </p:txBody>
      </p:sp>
      <p:sp>
        <p:nvSpPr>
          <p:cNvPr id="58374" name="Text Box 6"/>
          <p:cNvSpPr txBox="1">
            <a:spLocks noChangeArrowheads="1"/>
          </p:cNvSpPr>
          <p:nvPr/>
        </p:nvSpPr>
        <p:spPr bwMode="auto">
          <a:xfrm>
            <a:off x="3200400" y="591185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BESTELLUNGEN</a:t>
            </a:r>
          </a:p>
        </p:txBody>
      </p:sp>
      <p:sp>
        <p:nvSpPr>
          <p:cNvPr id="58375" name="Text Box 7"/>
          <p:cNvSpPr txBox="1">
            <a:spLocks noChangeArrowheads="1"/>
          </p:cNvSpPr>
          <p:nvPr/>
        </p:nvSpPr>
        <p:spPr bwMode="auto">
          <a:xfrm>
            <a:off x="1676400" y="507365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A.ART_NR = B.ART_NR)</a:t>
            </a:r>
          </a:p>
        </p:txBody>
      </p:sp>
      <p:cxnSp>
        <p:nvCxnSpPr>
          <p:cNvPr id="58376" name="AutoShape 12"/>
          <p:cNvCxnSpPr>
            <a:cxnSpLocks noChangeShapeType="1"/>
            <a:stCxn id="58373" idx="0"/>
            <a:endCxn id="58375" idx="2"/>
          </p:cNvCxnSpPr>
          <p:nvPr/>
        </p:nvCxnSpPr>
        <p:spPr bwMode="auto">
          <a:xfrm rot="-5400000">
            <a:off x="2530475" y="5203825"/>
            <a:ext cx="501650" cy="9144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8377" name="AutoShape 13"/>
          <p:cNvCxnSpPr>
            <a:cxnSpLocks noChangeShapeType="1"/>
            <a:stCxn id="58374" idx="0"/>
            <a:endCxn id="58375" idx="2"/>
          </p:cNvCxnSpPr>
          <p:nvPr/>
        </p:nvCxnSpPr>
        <p:spPr bwMode="auto">
          <a:xfrm rot="5400000" flipH="1">
            <a:off x="3387725" y="5260975"/>
            <a:ext cx="501650" cy="800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
        <p:nvSpPr>
          <p:cNvPr id="58378" name="Text Box 20"/>
          <p:cNvSpPr txBox="1">
            <a:spLocks noChangeArrowheads="1"/>
          </p:cNvSpPr>
          <p:nvPr/>
        </p:nvSpPr>
        <p:spPr bwMode="auto">
          <a:xfrm>
            <a:off x="5410200" y="5029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KUNDEN</a:t>
            </a:r>
          </a:p>
        </p:txBody>
      </p:sp>
      <p:sp>
        <p:nvSpPr>
          <p:cNvPr id="58379" name="Text Box 21"/>
          <p:cNvSpPr txBox="1">
            <a:spLocks noChangeArrowheads="1"/>
          </p:cNvSpPr>
          <p:nvPr/>
        </p:nvSpPr>
        <p:spPr bwMode="auto">
          <a:xfrm>
            <a:off x="3124200" y="434340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spcBef>
                <a:spcPct val="50000"/>
              </a:spcBef>
            </a:pPr>
            <a:r>
              <a:rPr lang="de-CH" altLang="de-DE" sz="1600">
                <a:latin typeface="Tahoma" panose="020B0604030504040204" pitchFamily="34" charset="0"/>
              </a:rPr>
              <a:t>JOIN( K.KNR = B.KNR)</a:t>
            </a:r>
          </a:p>
        </p:txBody>
      </p:sp>
      <p:cxnSp>
        <p:nvCxnSpPr>
          <p:cNvPr id="58380" name="AutoShape 22"/>
          <p:cNvCxnSpPr>
            <a:cxnSpLocks noChangeShapeType="1"/>
            <a:stCxn id="58375" idx="0"/>
            <a:endCxn id="58379" idx="2"/>
          </p:cNvCxnSpPr>
          <p:nvPr/>
        </p:nvCxnSpPr>
        <p:spPr bwMode="auto">
          <a:xfrm rot="-5400000">
            <a:off x="3765550" y="4152900"/>
            <a:ext cx="393700" cy="1447800"/>
          </a:xfrm>
          <a:prstGeom prst="bentConnector3">
            <a:avLst>
              <a:gd name="adj1" fmla="val 56852"/>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58381" name="AutoShape 24"/>
          <p:cNvCxnSpPr>
            <a:cxnSpLocks noChangeShapeType="1"/>
            <a:stCxn id="58378" idx="0"/>
            <a:endCxn id="58379" idx="2"/>
          </p:cNvCxnSpPr>
          <p:nvPr/>
        </p:nvCxnSpPr>
        <p:spPr bwMode="auto">
          <a:xfrm rot="5400000" flipH="1">
            <a:off x="5292725" y="4073525"/>
            <a:ext cx="349250" cy="1562100"/>
          </a:xfrm>
          <a:prstGeom prst="bentConnector3">
            <a:avLst>
              <a:gd name="adj1" fmla="val 50000"/>
            </a:avLst>
          </a:prstGeom>
          <a:noFill/>
          <a:ln w="12700">
            <a:solidFill>
              <a:schemeClr val="tx1"/>
            </a:solidFill>
            <a:miter lim="800000"/>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533400" y="2286000"/>
            <a:ext cx="8128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endParaRPr lang="de-DE" altLang="de-DE">
              <a:solidFill>
                <a:schemeClr val="tx2"/>
              </a:solidFill>
            </a:endParaRPr>
          </a:p>
        </p:txBody>
      </p:sp>
      <p:sp>
        <p:nvSpPr>
          <p:cNvPr id="59395" name="Titel 2"/>
          <p:cNvSpPr>
            <a:spLocks noGrp="1"/>
          </p:cNvSpPr>
          <p:nvPr>
            <p:ph type="title"/>
          </p:nvPr>
        </p:nvSpPr>
        <p:spPr/>
        <p:txBody>
          <a:bodyPr/>
          <a:lstStyle/>
          <a:p>
            <a:r>
              <a:rPr lang="en-US" altLang="de-DE">
                <a:solidFill>
                  <a:schemeClr val="tx2"/>
                </a:solidFill>
              </a:rPr>
              <a:t>Transact-SQL</a:t>
            </a:r>
            <a:endParaRPr lang="de-CH" altLang="de-DE"/>
          </a:p>
        </p:txBody>
      </p:sp>
      <p:sp>
        <p:nvSpPr>
          <p:cNvPr id="59396" name="Textplatzhalter 3"/>
          <p:cNvSpPr>
            <a:spLocks noGrp="1"/>
          </p:cNvSpPr>
          <p:nvPr>
            <p:ph type="body" idx="1"/>
          </p:nvPr>
        </p:nvSpPr>
        <p:spPr/>
        <p:txBody>
          <a:bodyPr/>
          <a:lstStyle/>
          <a:p>
            <a:r>
              <a:rPr lang="de-CH" altLang="de-DE"/>
              <a:t>Stored Procedures</a:t>
            </a:r>
            <a:br>
              <a:rPr lang="de-CH" altLang="de-DE"/>
            </a:br>
            <a:r>
              <a:rPr lang="de-CH" altLang="de-DE"/>
              <a:t>Triggers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el 1"/>
          <p:cNvSpPr>
            <a:spLocks noGrp="1"/>
          </p:cNvSpPr>
          <p:nvPr>
            <p:ph type="title"/>
          </p:nvPr>
        </p:nvSpPr>
        <p:spPr>
          <a:xfrm>
            <a:off x="539750" y="2276475"/>
            <a:ext cx="8153400" cy="1784350"/>
          </a:xfrm>
        </p:spPr>
        <p:txBody>
          <a:bodyPr/>
          <a:lstStyle/>
          <a:p>
            <a:r>
              <a:rPr lang="de-CH" altLang="de-DE" sz="4400"/>
              <a:t>Transact-SQL / Stored Procedures</a:t>
            </a:r>
          </a:p>
        </p:txBody>
      </p:sp>
      <p:sp>
        <p:nvSpPr>
          <p:cNvPr id="3" name="Fußzeilenplatzhalter 2"/>
          <p:cNvSpPr>
            <a:spLocks noGrp="1"/>
          </p:cNvSpPr>
          <p:nvPr>
            <p:ph type="ftr" sz="quarter" idx="10"/>
          </p:nvPr>
        </p:nvSpPr>
        <p:spPr/>
        <p:txBody>
          <a:bodyPr/>
          <a:lstStyle/>
          <a:p>
            <a:pPr>
              <a:defRPr/>
            </a:pPr>
            <a:r>
              <a:rPr lang="en-US"/>
              <a:t>Lukas Müller</a:t>
            </a:r>
            <a:endParaRPr lang="en-US" dirty="0"/>
          </a:p>
        </p:txBody>
      </p:sp>
      <p:sp>
        <p:nvSpPr>
          <p:cNvPr id="4" name="Foliennummernplatzhalter 3"/>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4FB64ECE-A3D5-4CCC-8D69-6A93C2D3140C}" type="slidenum">
              <a:rPr kumimoji="0" lang="en-US" altLang="de-DE" sz="1000">
                <a:solidFill>
                  <a:srgbClr val="FFFFFF"/>
                </a:solidFill>
                <a:latin typeface="Tw Cen MT" panose="020B0602020104020603" pitchFamily="34" charset="0"/>
              </a:rPr>
              <a:pPr/>
              <a:t>62</a:t>
            </a:fld>
            <a:endParaRPr kumimoji="0" lang="en-US" altLang="de-DE" sz="1000">
              <a:solidFill>
                <a:srgbClr val="FFFFFF"/>
              </a:solidFill>
              <a:latin typeface="Tw Cen MT" panose="020B0602020104020603"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ChangeArrowheads="1"/>
          </p:cNvSpPr>
          <p:nvPr/>
        </p:nvSpPr>
        <p:spPr bwMode="auto">
          <a:xfrm>
            <a:off x="611188" y="1412875"/>
            <a:ext cx="8532812" cy="5300663"/>
          </a:xfrm>
          <a:prstGeom prst="rect">
            <a:avLst/>
          </a:prstGeom>
          <a:noFill/>
          <a:ln w="9525">
            <a:noFill/>
            <a:miter lim="800000"/>
            <a:headEnd/>
            <a:tailEnd/>
          </a:ln>
        </p:spPr>
        <p:txBody>
          <a:bodyPr/>
          <a:lstStyle/>
          <a:p>
            <a:pPr marL="342900" indent="-342900">
              <a:spcBef>
                <a:spcPct val="20000"/>
              </a:spcBef>
              <a:buClr>
                <a:schemeClr val="accent2"/>
              </a:buClr>
              <a:buSzPct val="130000"/>
              <a:buFont typeface="Wingdings" pitchFamily="2" charset="2"/>
              <a:buChar char="§"/>
              <a:defRPr/>
            </a:pPr>
            <a:r>
              <a:rPr lang="en-US" sz="2800" dirty="0">
                <a:latin typeface="Tahoma" pitchFamily="34" charset="0"/>
              </a:rPr>
              <a:t>Stored Procedures</a:t>
            </a:r>
          </a:p>
          <a:p>
            <a:pPr marL="742950" lvl="1" indent="-285750">
              <a:lnSpc>
                <a:spcPct val="110000"/>
              </a:lnSpc>
              <a:spcBef>
                <a:spcPct val="20000"/>
              </a:spcBef>
              <a:buClr>
                <a:schemeClr val="accent2"/>
              </a:buClr>
              <a:buFont typeface="Wingdings" pitchFamily="2" charset="2"/>
              <a:buChar char="§"/>
              <a:defRPr/>
            </a:pPr>
            <a:r>
              <a:rPr lang="en-US" dirty="0">
                <a:latin typeface="+mn-lt"/>
              </a:rPr>
              <a:t>Sind precompiled SQL </a:t>
            </a:r>
            <a:r>
              <a:rPr lang="en-US" dirty="0" err="1">
                <a:latin typeface="+mn-lt"/>
              </a:rPr>
              <a:t>Befehle</a:t>
            </a:r>
            <a:r>
              <a:rPr lang="en-US" dirty="0">
                <a:latin typeface="+mn-lt"/>
              </a:rPr>
              <a:t>, </a:t>
            </a:r>
            <a:r>
              <a:rPr lang="en-US" dirty="0" err="1">
                <a:latin typeface="+mn-lt"/>
              </a:rPr>
              <a:t>welche</a:t>
            </a:r>
            <a:r>
              <a:rPr lang="en-US" dirty="0">
                <a:latin typeface="+mn-lt"/>
              </a:rPr>
              <a:t> auf </a:t>
            </a:r>
            <a:r>
              <a:rPr lang="en-US" dirty="0" err="1">
                <a:latin typeface="+mn-lt"/>
              </a:rPr>
              <a:t>dem</a:t>
            </a:r>
            <a:r>
              <a:rPr lang="en-US" dirty="0">
                <a:latin typeface="+mn-lt"/>
              </a:rPr>
              <a:t> Server </a:t>
            </a:r>
            <a:r>
              <a:rPr lang="en-US" dirty="0" err="1">
                <a:latin typeface="+mn-lt"/>
              </a:rPr>
              <a:t>gespeichert</a:t>
            </a:r>
            <a:r>
              <a:rPr lang="en-US" dirty="0">
                <a:latin typeface="+mn-lt"/>
              </a:rPr>
              <a:t> </a:t>
            </a:r>
            <a:r>
              <a:rPr lang="en-US" dirty="0" err="1">
                <a:latin typeface="+mn-lt"/>
              </a:rPr>
              <a:t>werden</a:t>
            </a:r>
            <a:r>
              <a:rPr lang="en-US" dirty="0">
                <a:latin typeface="+mn-lt"/>
              </a:rPr>
              <a:t>.</a:t>
            </a:r>
          </a:p>
          <a:p>
            <a:pPr marL="742950" lvl="1" indent="-285750">
              <a:lnSpc>
                <a:spcPct val="110000"/>
              </a:lnSpc>
              <a:spcBef>
                <a:spcPct val="20000"/>
              </a:spcBef>
              <a:buClr>
                <a:schemeClr val="accent2"/>
              </a:buClr>
              <a:buFont typeface="Wingdings" pitchFamily="2" charset="2"/>
              <a:buChar char="§"/>
              <a:defRPr/>
            </a:pPr>
            <a:r>
              <a:rPr lang="de-CH" dirty="0">
                <a:latin typeface="+mn-lt"/>
              </a:rPr>
              <a:t>Geringere Netzwerklast, da nur das Ergebnis zum Client übertragen wird.</a:t>
            </a:r>
          </a:p>
          <a:p>
            <a:pPr marL="742950" lvl="1" indent="-285750">
              <a:lnSpc>
                <a:spcPct val="110000"/>
              </a:lnSpc>
              <a:spcBef>
                <a:spcPct val="20000"/>
              </a:spcBef>
              <a:buClr>
                <a:schemeClr val="accent2"/>
              </a:buClr>
              <a:buFont typeface="Wingdings" pitchFamily="2" charset="2"/>
              <a:buChar char="§"/>
              <a:defRPr/>
            </a:pPr>
            <a:r>
              <a:rPr lang="de-CH" dirty="0">
                <a:latin typeface="+mn-lt"/>
              </a:rPr>
              <a:t>Schnellere Ausführung als vergleichbare Einzelanweisung.</a:t>
            </a:r>
          </a:p>
          <a:p>
            <a:pPr marL="742950" lvl="1" indent="-285750">
              <a:lnSpc>
                <a:spcPct val="110000"/>
              </a:lnSpc>
              <a:spcBef>
                <a:spcPct val="20000"/>
              </a:spcBef>
              <a:buClr>
                <a:schemeClr val="accent2"/>
              </a:buClr>
              <a:buFont typeface="Wingdings" pitchFamily="2" charset="2"/>
              <a:buChar char="§"/>
              <a:defRPr/>
            </a:pPr>
            <a:r>
              <a:rPr lang="de-CH" dirty="0">
                <a:latin typeface="+mn-lt"/>
              </a:rPr>
              <a:t>Ergebnisse werden vom Datenbankserver im Cache gespeichert. Erneute Abfragen werden dadurch zusätzlich beschleunigt.</a:t>
            </a:r>
            <a:endParaRPr lang="en-US" dirty="0">
              <a:latin typeface="+mn-lt"/>
            </a:endParaRPr>
          </a:p>
          <a:p>
            <a:pPr marL="742950" lvl="1" indent="-285750">
              <a:lnSpc>
                <a:spcPct val="110000"/>
              </a:lnSpc>
              <a:spcBef>
                <a:spcPct val="20000"/>
              </a:spcBef>
              <a:buClr>
                <a:schemeClr val="accent2"/>
              </a:buClr>
              <a:buFont typeface="Wingdings" pitchFamily="2" charset="2"/>
              <a:buChar char="§"/>
              <a:defRPr/>
            </a:pPr>
            <a:r>
              <a:rPr lang="en-US" dirty="0" err="1">
                <a:latin typeface="+mn-lt"/>
              </a:rPr>
              <a:t>Werden</a:t>
            </a:r>
            <a:r>
              <a:rPr lang="en-US" dirty="0">
                <a:latin typeface="+mn-lt"/>
              </a:rPr>
              <a:t> </a:t>
            </a:r>
            <a:r>
              <a:rPr lang="en-US" dirty="0" err="1">
                <a:latin typeface="+mn-lt"/>
              </a:rPr>
              <a:t>durch</a:t>
            </a:r>
            <a:r>
              <a:rPr lang="en-US" dirty="0">
                <a:latin typeface="+mn-lt"/>
              </a:rPr>
              <a:t> die </a:t>
            </a:r>
            <a:r>
              <a:rPr lang="en-US" dirty="0" err="1">
                <a:latin typeface="+mn-lt"/>
              </a:rPr>
              <a:t>Applikationen</a:t>
            </a:r>
            <a:r>
              <a:rPr lang="en-US" dirty="0">
                <a:latin typeface="+mn-lt"/>
              </a:rPr>
              <a:t> </a:t>
            </a:r>
            <a:r>
              <a:rPr lang="en-US" dirty="0" err="1">
                <a:latin typeface="+mn-lt"/>
              </a:rPr>
              <a:t>aufgerufen</a:t>
            </a:r>
            <a:r>
              <a:rPr lang="en-US" dirty="0">
                <a:latin typeface="+mn-lt"/>
              </a:rPr>
              <a:t>.</a:t>
            </a:r>
          </a:p>
          <a:p>
            <a:pPr marL="742950" lvl="1" indent="-285750">
              <a:lnSpc>
                <a:spcPct val="110000"/>
              </a:lnSpc>
              <a:spcBef>
                <a:spcPct val="20000"/>
              </a:spcBef>
              <a:buClr>
                <a:schemeClr val="accent2"/>
              </a:buClr>
              <a:buFont typeface="Wingdings" pitchFamily="2" charset="2"/>
              <a:buChar char="§"/>
              <a:defRPr/>
            </a:pPr>
            <a:r>
              <a:rPr lang="en-US" dirty="0" err="1">
                <a:latin typeface="+mn-lt"/>
              </a:rPr>
              <a:t>Kapseln</a:t>
            </a:r>
            <a:r>
              <a:rPr lang="en-US" dirty="0">
                <a:latin typeface="+mn-lt"/>
              </a:rPr>
              <a:t> Business </a:t>
            </a:r>
            <a:r>
              <a:rPr lang="en-US" dirty="0" err="1">
                <a:latin typeface="+mn-lt"/>
              </a:rPr>
              <a:t>Funktionalitäten</a:t>
            </a:r>
            <a:r>
              <a:rPr lang="en-US" dirty="0">
                <a:latin typeface="+mn-lt"/>
              </a:rPr>
              <a:t> </a:t>
            </a:r>
            <a:r>
              <a:rPr lang="en-US" dirty="0" err="1">
                <a:latin typeface="+mn-lt"/>
              </a:rPr>
              <a:t>welche</a:t>
            </a:r>
            <a:r>
              <a:rPr lang="en-US" dirty="0">
                <a:latin typeface="+mn-lt"/>
              </a:rPr>
              <a:t> von </a:t>
            </a:r>
            <a:r>
              <a:rPr lang="en-US" dirty="0" err="1">
                <a:latin typeface="+mn-lt"/>
              </a:rPr>
              <a:t>mehreren</a:t>
            </a:r>
            <a:r>
              <a:rPr lang="en-US" dirty="0">
                <a:latin typeface="+mn-lt"/>
              </a:rPr>
              <a:t> </a:t>
            </a:r>
            <a:r>
              <a:rPr lang="en-US" dirty="0" err="1">
                <a:latin typeface="+mn-lt"/>
              </a:rPr>
              <a:t>Applikationen</a:t>
            </a:r>
            <a:r>
              <a:rPr lang="en-US" dirty="0">
                <a:latin typeface="+mn-lt"/>
              </a:rPr>
              <a:t> </a:t>
            </a:r>
            <a:r>
              <a:rPr lang="en-US" dirty="0" err="1">
                <a:latin typeface="+mn-lt"/>
              </a:rPr>
              <a:t>benutzt</a:t>
            </a:r>
            <a:r>
              <a:rPr lang="en-US" dirty="0">
                <a:latin typeface="+mn-lt"/>
              </a:rPr>
              <a:t> </a:t>
            </a:r>
            <a:r>
              <a:rPr lang="en-US" dirty="0" err="1">
                <a:latin typeface="+mn-lt"/>
              </a:rPr>
              <a:t>werden</a:t>
            </a:r>
            <a:r>
              <a:rPr lang="en-US" dirty="0">
                <a:latin typeface="+mn-lt"/>
              </a:rPr>
              <a:t>.</a:t>
            </a:r>
          </a:p>
        </p:txBody>
      </p:sp>
      <p:sp>
        <p:nvSpPr>
          <p:cNvPr id="61443" name="Titel 3"/>
          <p:cNvSpPr>
            <a:spLocks noGrp="1"/>
          </p:cNvSpPr>
          <p:nvPr>
            <p:ph type="title"/>
          </p:nvPr>
        </p:nvSpPr>
        <p:spPr>
          <a:xfrm>
            <a:off x="611188" y="188913"/>
            <a:ext cx="8153400" cy="990600"/>
          </a:xfrm>
        </p:spPr>
        <p:txBody>
          <a:bodyPr/>
          <a:lstStyle/>
          <a:p>
            <a:r>
              <a:rPr lang="de-CH" altLang="de-DE"/>
              <a:t>Transact-SQL / Stored Procedures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ChangeArrowheads="1"/>
          </p:cNvSpPr>
          <p:nvPr/>
        </p:nvSpPr>
        <p:spPr bwMode="auto">
          <a:xfrm>
            <a:off x="1143000" y="3581400"/>
            <a:ext cx="7010400" cy="2362200"/>
          </a:xfrm>
          <a:prstGeom prst="rect">
            <a:avLst/>
          </a:prstGeom>
          <a:noFill/>
          <a:ln w="9525">
            <a:noFill/>
            <a:miter lim="800000"/>
            <a:headEnd/>
            <a:tailEnd/>
          </a:ln>
        </p:spPr>
        <p:txBody>
          <a:bodyPr/>
          <a:lstStyle/>
          <a:p>
            <a:pPr marL="342900" indent="-342900">
              <a:spcBef>
                <a:spcPct val="20000"/>
              </a:spcBef>
              <a:buClr>
                <a:schemeClr val="accent2"/>
              </a:buClr>
              <a:buSzPct val="130000"/>
              <a:buFont typeface="Wingdings" pitchFamily="2" charset="2"/>
              <a:buChar char="§"/>
              <a:defRPr/>
            </a:pPr>
            <a:r>
              <a:rPr lang="en-US" dirty="0" err="1">
                <a:latin typeface="+mn-lt"/>
              </a:rPr>
              <a:t>Erstellt</a:t>
            </a:r>
            <a:r>
              <a:rPr lang="en-US" dirty="0">
                <a:latin typeface="+mn-lt"/>
              </a:rPr>
              <a:t> in </a:t>
            </a:r>
            <a:r>
              <a:rPr lang="en-US" dirty="0" err="1">
                <a:latin typeface="+mn-lt"/>
              </a:rPr>
              <a:t>der</a:t>
            </a:r>
            <a:r>
              <a:rPr lang="en-US" dirty="0">
                <a:latin typeface="+mn-lt"/>
              </a:rPr>
              <a:t> </a:t>
            </a:r>
            <a:r>
              <a:rPr lang="en-US" dirty="0" err="1">
                <a:latin typeface="+mn-lt"/>
              </a:rPr>
              <a:t>aktuellen</a:t>
            </a:r>
            <a:r>
              <a:rPr lang="en-US" dirty="0">
                <a:latin typeface="+mn-lt"/>
              </a:rPr>
              <a:t> </a:t>
            </a:r>
            <a:r>
              <a:rPr lang="en-US" dirty="0" err="1">
                <a:latin typeface="+mn-lt"/>
              </a:rPr>
              <a:t>Datenbank</a:t>
            </a:r>
            <a:r>
              <a:rPr lang="en-US" dirty="0">
                <a:latin typeface="+mn-lt"/>
              </a:rPr>
              <a:t> </a:t>
            </a:r>
            <a:r>
              <a:rPr lang="en-US" dirty="0" err="1">
                <a:latin typeface="+mn-lt"/>
              </a:rPr>
              <a:t>mit</a:t>
            </a:r>
            <a:r>
              <a:rPr lang="en-US" dirty="0">
                <a:latin typeface="+mn-lt"/>
              </a:rPr>
              <a:t> CREATE </a:t>
            </a:r>
            <a:r>
              <a:rPr lang="en-US" dirty="0" err="1">
                <a:latin typeface="+mn-lt"/>
              </a:rPr>
              <a:t>PROCedure</a:t>
            </a:r>
            <a:endParaRPr lang="en-US" dirty="0">
              <a:latin typeface="+mn-lt"/>
            </a:endParaRPr>
          </a:p>
          <a:p>
            <a:pPr marL="342900" indent="-342900">
              <a:spcBef>
                <a:spcPct val="20000"/>
              </a:spcBef>
              <a:buClr>
                <a:schemeClr val="accent2"/>
              </a:buClr>
              <a:buSzPct val="130000"/>
              <a:buFont typeface="Wingdings" pitchFamily="2" charset="2"/>
              <a:buChar char="§"/>
              <a:defRPr/>
            </a:pPr>
            <a:r>
              <a:rPr lang="en-US" dirty="0" err="1">
                <a:latin typeface="+mn-lt"/>
              </a:rPr>
              <a:t>Übergabe</a:t>
            </a:r>
            <a:r>
              <a:rPr lang="en-US" dirty="0">
                <a:latin typeface="+mn-lt"/>
              </a:rPr>
              <a:t>-Parameters </a:t>
            </a:r>
            <a:r>
              <a:rPr lang="en-US" dirty="0" err="1">
                <a:latin typeface="+mn-lt"/>
              </a:rPr>
              <a:t>sind</a:t>
            </a:r>
            <a:r>
              <a:rPr lang="en-US" dirty="0">
                <a:latin typeface="+mn-lt"/>
              </a:rPr>
              <a:t> optional</a:t>
            </a:r>
          </a:p>
          <a:p>
            <a:pPr marL="342900" indent="-342900">
              <a:spcBef>
                <a:spcPct val="20000"/>
              </a:spcBef>
              <a:buClr>
                <a:schemeClr val="accent2"/>
              </a:buClr>
              <a:buSzPct val="130000"/>
              <a:buFont typeface="Wingdings" pitchFamily="2" charset="2"/>
              <a:buChar char="§"/>
              <a:defRPr/>
            </a:pPr>
            <a:r>
              <a:rPr lang="en-US" dirty="0" err="1">
                <a:latin typeface="+mn-lt"/>
              </a:rPr>
              <a:t>Verwendung</a:t>
            </a:r>
            <a:r>
              <a:rPr lang="en-US" dirty="0">
                <a:latin typeface="+mn-lt"/>
              </a:rPr>
              <a:t> von OUTPUT </a:t>
            </a:r>
            <a:r>
              <a:rPr lang="en-US" dirty="0" err="1">
                <a:latin typeface="+mn-lt"/>
              </a:rPr>
              <a:t>für</a:t>
            </a:r>
            <a:r>
              <a:rPr lang="en-US" dirty="0">
                <a:latin typeface="+mn-lt"/>
              </a:rPr>
              <a:t> </a:t>
            </a:r>
            <a:r>
              <a:rPr lang="en-US" dirty="0" err="1">
                <a:latin typeface="+mn-lt"/>
              </a:rPr>
              <a:t>Rückgabewerte</a:t>
            </a:r>
            <a:endParaRPr lang="en-US" dirty="0">
              <a:latin typeface="+mn-lt"/>
            </a:endParaRPr>
          </a:p>
          <a:p>
            <a:pPr marL="342900" indent="-342900">
              <a:spcBef>
                <a:spcPct val="20000"/>
              </a:spcBef>
              <a:buClr>
                <a:schemeClr val="accent2"/>
              </a:buClr>
              <a:buSzPct val="130000"/>
              <a:buFont typeface="Wingdings" pitchFamily="2" charset="2"/>
              <a:buChar char="§"/>
              <a:defRPr/>
            </a:pPr>
            <a:r>
              <a:rPr lang="en-US" dirty="0" err="1">
                <a:latin typeface="+mn-lt"/>
              </a:rPr>
              <a:t>Berechtigungen</a:t>
            </a:r>
            <a:r>
              <a:rPr lang="en-US" dirty="0">
                <a:latin typeface="+mn-lt"/>
              </a:rPr>
              <a:t> </a:t>
            </a:r>
            <a:r>
              <a:rPr lang="en-US" dirty="0" err="1">
                <a:latin typeface="+mn-lt"/>
              </a:rPr>
              <a:t>werden</a:t>
            </a:r>
            <a:r>
              <a:rPr lang="en-US" dirty="0">
                <a:latin typeface="+mn-lt"/>
              </a:rPr>
              <a:t> </a:t>
            </a:r>
            <a:r>
              <a:rPr lang="en-US" dirty="0" err="1">
                <a:latin typeface="+mn-lt"/>
              </a:rPr>
              <a:t>durch</a:t>
            </a:r>
            <a:r>
              <a:rPr lang="en-US" dirty="0">
                <a:latin typeface="+mn-lt"/>
              </a:rPr>
              <a:t> den </a:t>
            </a:r>
            <a:r>
              <a:rPr lang="en-US" dirty="0" err="1">
                <a:latin typeface="+mn-lt"/>
              </a:rPr>
              <a:t>Datenbank</a:t>
            </a:r>
            <a:r>
              <a:rPr lang="en-US" dirty="0">
                <a:latin typeface="+mn-lt"/>
              </a:rPr>
              <a:t>-Owner </a:t>
            </a:r>
            <a:r>
              <a:rPr lang="en-US" dirty="0" err="1">
                <a:latin typeface="+mn-lt"/>
              </a:rPr>
              <a:t>erteilt</a:t>
            </a:r>
            <a:endParaRPr lang="en-US" dirty="0">
              <a:latin typeface="+mn-lt"/>
            </a:endParaRPr>
          </a:p>
        </p:txBody>
      </p:sp>
      <p:sp>
        <p:nvSpPr>
          <p:cNvPr id="62467" name="Rectangle 4"/>
          <p:cNvSpPr>
            <a:spLocks noChangeArrowheads="1"/>
          </p:cNvSpPr>
          <p:nvPr/>
        </p:nvSpPr>
        <p:spPr bwMode="auto">
          <a:xfrm>
            <a:off x="1143000" y="1905000"/>
            <a:ext cx="6915150" cy="147478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lvl1pPr marL="347663" indent="-347663">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Courier New" panose="02070309020205020404" pitchFamily="49" charset="0"/>
              </a:rPr>
              <a:t>CREATE PROCedure [</a:t>
            </a:r>
            <a:r>
              <a:rPr lang="de-DE" altLang="de-DE" sz="1800" i="1">
                <a:latin typeface="Courier New" panose="02070309020205020404" pitchFamily="49" charset="0"/>
              </a:rPr>
              <a:t>owner</a:t>
            </a:r>
            <a:r>
              <a:rPr lang="de-DE" altLang="de-DE" sz="1800">
                <a:latin typeface="Courier New" panose="02070309020205020404" pitchFamily="49" charset="0"/>
              </a:rPr>
              <a:t>.]</a:t>
            </a:r>
            <a:r>
              <a:rPr lang="de-DE" altLang="de-DE" sz="1800" i="1">
                <a:latin typeface="Courier New" panose="02070309020205020404" pitchFamily="49" charset="0"/>
              </a:rPr>
              <a:t>procedure_name</a:t>
            </a:r>
            <a:r>
              <a:rPr lang="de-DE" altLang="de-DE" sz="1800">
                <a:latin typeface="Courier New" panose="02070309020205020404" pitchFamily="49" charset="0"/>
              </a:rPr>
              <a:t> [</a:t>
            </a:r>
            <a:r>
              <a:rPr lang="de-DE" altLang="de-DE" sz="1800" i="1">
                <a:latin typeface="Courier New" panose="02070309020205020404" pitchFamily="49" charset="0"/>
              </a:rPr>
              <a:t>;number</a:t>
            </a:r>
            <a:r>
              <a:rPr lang="de-DE" altLang="de-DE" sz="1800">
                <a:latin typeface="Courier New" panose="02070309020205020404" pitchFamily="49" charset="0"/>
              </a:rPr>
              <a:t>]</a:t>
            </a:r>
          </a:p>
          <a:p>
            <a:r>
              <a:rPr lang="de-DE" altLang="de-DE" sz="1800">
                <a:latin typeface="Courier New" panose="02070309020205020404" pitchFamily="49" charset="0"/>
              </a:rPr>
              <a:t>	[(</a:t>
            </a:r>
            <a:r>
              <a:rPr lang="de-DE" altLang="de-DE" sz="1800" i="1">
                <a:latin typeface="Courier New" panose="02070309020205020404" pitchFamily="49" charset="0"/>
              </a:rPr>
              <a:t>parameter1</a:t>
            </a:r>
            <a:r>
              <a:rPr lang="de-DE" altLang="de-DE" sz="1800">
                <a:latin typeface="Courier New" panose="02070309020205020404" pitchFamily="49" charset="0"/>
              </a:rPr>
              <a:t> [,</a:t>
            </a:r>
            <a:r>
              <a:rPr lang="de-DE" altLang="de-DE" sz="1800" i="1">
                <a:latin typeface="Courier New" panose="02070309020205020404" pitchFamily="49" charset="0"/>
              </a:rPr>
              <a:t>parameter2</a:t>
            </a:r>
            <a:r>
              <a:rPr lang="de-DE" altLang="de-DE" sz="1800">
                <a:latin typeface="Courier New" panose="02070309020205020404" pitchFamily="49" charset="0"/>
              </a:rPr>
              <a:t>]...[</a:t>
            </a:r>
            <a:r>
              <a:rPr lang="de-DE" altLang="de-DE" sz="1800" i="1">
                <a:latin typeface="Courier New" panose="02070309020205020404" pitchFamily="49" charset="0"/>
              </a:rPr>
              <a:t>parameter 255</a:t>
            </a:r>
            <a:r>
              <a:rPr lang="de-DE" altLang="de-DE" sz="1800">
                <a:latin typeface="Courier New" panose="02070309020205020404" pitchFamily="49" charset="0"/>
              </a:rPr>
              <a:t>])]</a:t>
            </a:r>
          </a:p>
          <a:p>
            <a:r>
              <a:rPr lang="de-DE" altLang="de-DE" sz="1800">
                <a:latin typeface="Courier New" panose="02070309020205020404" pitchFamily="49" charset="0"/>
              </a:rPr>
              <a:t>[{FOR REPLICATION} | {WITH RECOMPILE}</a:t>
            </a:r>
          </a:p>
          <a:p>
            <a:r>
              <a:rPr lang="de-DE" altLang="de-DE" sz="1800">
                <a:latin typeface="Courier New" panose="02070309020205020404" pitchFamily="49" charset="0"/>
              </a:rPr>
              <a:t>	[{[WITH] | [,]} ENCRYPTION]] </a:t>
            </a:r>
          </a:p>
          <a:p>
            <a:r>
              <a:rPr lang="de-DE" altLang="de-DE" sz="1800">
                <a:latin typeface="Courier New" panose="02070309020205020404" pitchFamily="49" charset="0"/>
              </a:rPr>
              <a:t>AS </a:t>
            </a:r>
            <a:r>
              <a:rPr lang="de-DE" altLang="de-DE" sz="1800" i="1">
                <a:latin typeface="Courier New" panose="02070309020205020404" pitchFamily="49" charset="0"/>
              </a:rPr>
              <a:t>sql_statements</a:t>
            </a:r>
          </a:p>
        </p:txBody>
      </p:sp>
      <p:sp>
        <p:nvSpPr>
          <p:cNvPr id="62468" name="Titel 4"/>
          <p:cNvSpPr>
            <a:spLocks noGrp="1"/>
          </p:cNvSpPr>
          <p:nvPr>
            <p:ph type="title"/>
          </p:nvPr>
        </p:nvSpPr>
        <p:spPr/>
        <p:txBody>
          <a:bodyPr/>
          <a:lstStyle/>
          <a:p>
            <a:r>
              <a:rPr lang="de-CH" altLang="de-DE"/>
              <a:t>Stored Procedure Erstellen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ChangeArrowheads="1"/>
          </p:cNvSpPr>
          <p:nvPr/>
        </p:nvSpPr>
        <p:spPr bwMode="auto">
          <a:xfrm>
            <a:off x="1143000" y="2971800"/>
            <a:ext cx="7316788" cy="2112963"/>
          </a:xfrm>
          <a:prstGeom prst="rect">
            <a:avLst/>
          </a:prstGeom>
          <a:noFill/>
          <a:ln w="9525">
            <a:noFill/>
            <a:miter lim="800000"/>
            <a:headEnd/>
            <a:tailEnd/>
          </a:ln>
        </p:spPr>
        <p:txBody>
          <a:bodyPr/>
          <a:lstStyle/>
          <a:p>
            <a:pPr marL="342900" indent="-342900">
              <a:spcBef>
                <a:spcPct val="20000"/>
              </a:spcBef>
              <a:buClr>
                <a:schemeClr val="accent2"/>
              </a:buClr>
              <a:buSzPct val="130000"/>
              <a:buFont typeface="Wingdings" pitchFamily="2" charset="2"/>
              <a:buChar char="§"/>
              <a:defRPr/>
            </a:pPr>
            <a:r>
              <a:rPr lang="en-US" sz="2000" dirty="0" err="1">
                <a:latin typeface="Tahoma" pitchFamily="34" charset="0"/>
              </a:rPr>
              <a:t>Mögliche</a:t>
            </a:r>
            <a:r>
              <a:rPr lang="en-US" sz="2000" dirty="0">
                <a:latin typeface="Tahoma" pitchFamily="34" charset="0"/>
              </a:rPr>
              <a:t> Parameter </a:t>
            </a:r>
            <a:r>
              <a:rPr lang="en-US" sz="2000" dirty="0" err="1">
                <a:latin typeface="Tahoma" pitchFamily="34" charset="0"/>
              </a:rPr>
              <a:t>Deklarationen</a:t>
            </a:r>
            <a:r>
              <a:rPr lang="en-US" sz="2000" dirty="0">
                <a:latin typeface="Tahoma" pitchFamily="34" charset="0"/>
              </a:rPr>
              <a:t>:</a:t>
            </a:r>
          </a:p>
          <a:p>
            <a:pPr marL="742950" lvl="1" indent="-285750">
              <a:spcBef>
                <a:spcPct val="20000"/>
              </a:spcBef>
              <a:buClr>
                <a:schemeClr val="accent2"/>
              </a:buClr>
              <a:buFont typeface="Wingdings" pitchFamily="2" charset="2"/>
              <a:buChar char="§"/>
              <a:defRPr/>
            </a:pPr>
            <a:r>
              <a:rPr lang="de-DE" sz="1800" dirty="0">
                <a:latin typeface="Tahoma" pitchFamily="34" charset="0"/>
              </a:rPr>
              <a:t>@</a:t>
            </a:r>
            <a:r>
              <a:rPr lang="de-DE" sz="1800" dirty="0" err="1">
                <a:latin typeface="Tahoma" pitchFamily="34" charset="0"/>
              </a:rPr>
              <a:t>parameter_name</a:t>
            </a:r>
            <a:r>
              <a:rPr lang="de-DE" sz="1800" dirty="0">
                <a:latin typeface="Tahoma" pitchFamily="34" charset="0"/>
              </a:rPr>
              <a:t> </a:t>
            </a:r>
            <a:r>
              <a:rPr lang="de-DE" sz="1800" dirty="0" err="1">
                <a:latin typeface="Tahoma" pitchFamily="34" charset="0"/>
              </a:rPr>
              <a:t>datatype</a:t>
            </a:r>
            <a:endParaRPr lang="de-DE" sz="1800" dirty="0">
              <a:latin typeface="Tahoma" pitchFamily="34" charset="0"/>
            </a:endParaRPr>
          </a:p>
          <a:p>
            <a:pPr marL="742950" lvl="1" indent="-285750">
              <a:spcBef>
                <a:spcPct val="20000"/>
              </a:spcBef>
              <a:buClr>
                <a:schemeClr val="accent2"/>
              </a:buClr>
              <a:buFont typeface="Wingdings" pitchFamily="2" charset="2"/>
              <a:buChar char="§"/>
              <a:defRPr/>
            </a:pPr>
            <a:r>
              <a:rPr lang="de-DE" sz="1800" dirty="0">
                <a:latin typeface="Tahoma" pitchFamily="34" charset="0"/>
              </a:rPr>
              <a:t>@</a:t>
            </a:r>
            <a:r>
              <a:rPr lang="de-DE" sz="1800" dirty="0" err="1">
                <a:latin typeface="Tahoma" pitchFamily="34" charset="0"/>
              </a:rPr>
              <a:t>parameter_name</a:t>
            </a:r>
            <a:r>
              <a:rPr lang="de-DE" sz="1800" dirty="0">
                <a:latin typeface="Tahoma" pitchFamily="34" charset="0"/>
              </a:rPr>
              <a:t> </a:t>
            </a:r>
            <a:r>
              <a:rPr lang="de-DE" sz="1800" dirty="0" err="1">
                <a:latin typeface="Tahoma" pitchFamily="34" charset="0"/>
              </a:rPr>
              <a:t>datatype</a:t>
            </a:r>
            <a:r>
              <a:rPr lang="de-DE" sz="1800" dirty="0">
                <a:latin typeface="Tahoma" pitchFamily="34" charset="0"/>
              </a:rPr>
              <a:t> [= </a:t>
            </a:r>
            <a:r>
              <a:rPr lang="de-DE" sz="1800" dirty="0" err="1">
                <a:latin typeface="Tahoma" pitchFamily="34" charset="0"/>
              </a:rPr>
              <a:t>default</a:t>
            </a:r>
            <a:r>
              <a:rPr lang="de-DE" sz="1800" dirty="0">
                <a:latin typeface="Tahoma" pitchFamily="34" charset="0"/>
              </a:rPr>
              <a:t> | NULL]</a:t>
            </a:r>
          </a:p>
          <a:p>
            <a:pPr marL="742950" lvl="1" indent="-285750">
              <a:spcBef>
                <a:spcPct val="20000"/>
              </a:spcBef>
              <a:buClr>
                <a:schemeClr val="accent2"/>
              </a:buClr>
              <a:buFont typeface="Wingdings" pitchFamily="2" charset="2"/>
              <a:buChar char="§"/>
              <a:defRPr/>
            </a:pPr>
            <a:r>
              <a:rPr lang="de-DE" sz="1800" dirty="0">
                <a:latin typeface="Tahoma" pitchFamily="34" charset="0"/>
              </a:rPr>
              <a:t>@</a:t>
            </a:r>
            <a:r>
              <a:rPr lang="de-DE" sz="1800" dirty="0" err="1">
                <a:latin typeface="Tahoma" pitchFamily="34" charset="0"/>
              </a:rPr>
              <a:t>parameter_name</a:t>
            </a:r>
            <a:r>
              <a:rPr lang="de-DE" sz="1800" dirty="0">
                <a:latin typeface="Tahoma" pitchFamily="34" charset="0"/>
              </a:rPr>
              <a:t> </a:t>
            </a:r>
            <a:r>
              <a:rPr lang="de-DE" sz="1800" dirty="0" err="1">
                <a:latin typeface="Tahoma" pitchFamily="34" charset="0"/>
              </a:rPr>
              <a:t>datatype</a:t>
            </a:r>
            <a:r>
              <a:rPr lang="de-DE" sz="1800" dirty="0">
                <a:latin typeface="Tahoma" pitchFamily="34" charset="0"/>
              </a:rPr>
              <a:t> [= </a:t>
            </a:r>
            <a:r>
              <a:rPr lang="de-DE" sz="1800" dirty="0" err="1">
                <a:latin typeface="Tahoma" pitchFamily="34" charset="0"/>
              </a:rPr>
              <a:t>default</a:t>
            </a:r>
            <a:r>
              <a:rPr lang="de-DE" sz="1800" dirty="0">
                <a:latin typeface="Tahoma" pitchFamily="34" charset="0"/>
              </a:rPr>
              <a:t> | NULL] [OUTPUT]</a:t>
            </a:r>
          </a:p>
          <a:p>
            <a:pPr marL="285750" indent="-285750">
              <a:spcBef>
                <a:spcPct val="20000"/>
              </a:spcBef>
              <a:buClr>
                <a:schemeClr val="accent2"/>
              </a:buClr>
              <a:buFont typeface="Wingdings" pitchFamily="2" charset="2"/>
              <a:buChar char="§"/>
              <a:defRPr/>
            </a:pPr>
            <a:endParaRPr lang="de-DE" sz="1800" dirty="0">
              <a:latin typeface="Tahoma" pitchFamily="34" charset="0"/>
            </a:endParaRPr>
          </a:p>
          <a:p>
            <a:pPr marL="285750" indent="-285750">
              <a:spcBef>
                <a:spcPct val="20000"/>
              </a:spcBef>
              <a:buClr>
                <a:schemeClr val="accent2"/>
              </a:buClr>
              <a:buFont typeface="Wingdings" pitchFamily="2" charset="2"/>
              <a:buChar char="§"/>
              <a:defRPr/>
            </a:pPr>
            <a:r>
              <a:rPr lang="de-DE" sz="2000" dirty="0">
                <a:latin typeface="Tahoma" pitchFamily="34" charset="0"/>
              </a:rPr>
              <a:t>Beispiel</a:t>
            </a:r>
          </a:p>
          <a:p>
            <a:pPr marL="742950" lvl="1" indent="-285750">
              <a:spcBef>
                <a:spcPct val="20000"/>
              </a:spcBef>
              <a:buClr>
                <a:schemeClr val="accent2"/>
              </a:buClr>
              <a:buFont typeface="Wingdings" pitchFamily="2" charset="2"/>
              <a:buChar char="§"/>
              <a:defRPr/>
            </a:pPr>
            <a:endParaRPr lang="en-US" sz="1800" dirty="0">
              <a:latin typeface="Tahoma" pitchFamily="34" charset="0"/>
            </a:endParaRPr>
          </a:p>
        </p:txBody>
      </p:sp>
      <p:sp>
        <p:nvSpPr>
          <p:cNvPr id="63491" name="Rectangle 4"/>
          <p:cNvSpPr>
            <a:spLocks noChangeArrowheads="1"/>
          </p:cNvSpPr>
          <p:nvPr/>
        </p:nvSpPr>
        <p:spPr bwMode="auto">
          <a:xfrm>
            <a:off x="1143000" y="2057400"/>
            <a:ext cx="6388100" cy="520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800" i="1">
                <a:latin typeface="Courier New" panose="02070309020205020404" pitchFamily="49" charset="0"/>
              </a:rPr>
              <a:t>@parameter_name datatype</a:t>
            </a:r>
            <a:r>
              <a:rPr lang="de-DE" altLang="de-DE" sz="1800">
                <a:latin typeface="Courier New" panose="02070309020205020404" pitchFamily="49" charset="0"/>
              </a:rPr>
              <a:t> [</a:t>
            </a:r>
            <a:r>
              <a:rPr lang="de-DE" altLang="de-DE" sz="1800" i="1">
                <a:latin typeface="Courier New" panose="02070309020205020404" pitchFamily="49" charset="0"/>
              </a:rPr>
              <a:t>= default</a:t>
            </a:r>
            <a:r>
              <a:rPr lang="de-DE" altLang="de-DE" sz="1800">
                <a:latin typeface="Courier New" panose="02070309020205020404" pitchFamily="49" charset="0"/>
              </a:rPr>
              <a:t>] [OUTPUT]</a:t>
            </a:r>
          </a:p>
        </p:txBody>
      </p:sp>
      <p:sp>
        <p:nvSpPr>
          <p:cNvPr id="63492" name="Rectangle 5"/>
          <p:cNvSpPr>
            <a:spLocks noChangeArrowheads="1"/>
          </p:cNvSpPr>
          <p:nvPr/>
        </p:nvSpPr>
        <p:spPr bwMode="auto">
          <a:xfrm>
            <a:off x="838200" y="1752600"/>
            <a:ext cx="1358900" cy="2921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88" tIns="44450" rIns="90488" bIns="44450"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gn="ctr"/>
            <a:r>
              <a:rPr lang="de-DE" altLang="de-DE" sz="1800" b="1">
                <a:latin typeface="Arial Narrow" panose="020B0606020202030204" pitchFamily="34" charset="0"/>
              </a:rPr>
              <a:t>Syntax</a:t>
            </a:r>
          </a:p>
        </p:txBody>
      </p:sp>
      <p:sp>
        <p:nvSpPr>
          <p:cNvPr id="63493" name="Titel 5"/>
          <p:cNvSpPr>
            <a:spLocks noGrp="1"/>
          </p:cNvSpPr>
          <p:nvPr>
            <p:ph type="title"/>
          </p:nvPr>
        </p:nvSpPr>
        <p:spPr>
          <a:xfrm>
            <a:off x="611188" y="188913"/>
            <a:ext cx="8153400" cy="990600"/>
          </a:xfrm>
        </p:spPr>
        <p:txBody>
          <a:bodyPr/>
          <a:lstStyle/>
          <a:p>
            <a:r>
              <a:rPr lang="de-CH" altLang="de-DE"/>
              <a:t>Parameter Deklaration</a:t>
            </a:r>
          </a:p>
        </p:txBody>
      </p:sp>
      <p:sp>
        <p:nvSpPr>
          <p:cNvPr id="63494" name="Rechteck 6"/>
          <p:cNvSpPr>
            <a:spLocks noChangeArrowheads="1"/>
          </p:cNvSpPr>
          <p:nvPr/>
        </p:nvSpPr>
        <p:spPr bwMode="auto">
          <a:xfrm>
            <a:off x="1403350" y="5013325"/>
            <a:ext cx="7200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CH" altLang="de-DE" sz="2000" b="1">
                <a:latin typeface="Courier New" panose="02070309020205020404" pitchFamily="49" charset="0"/>
                <a:cs typeface="Courier New" panose="02070309020205020404" pitchFamily="49" charset="0"/>
              </a:rPr>
              <a:t>CREATE</a:t>
            </a:r>
            <a:r>
              <a:rPr lang="de-CH" altLang="de-DE" sz="2000">
                <a:latin typeface="Courier New" panose="02070309020205020404" pitchFamily="49" charset="0"/>
                <a:cs typeface="Courier New" panose="02070309020205020404" pitchFamily="49" charset="0"/>
              </a:rPr>
              <a:t> </a:t>
            </a:r>
            <a:r>
              <a:rPr lang="de-CH" altLang="de-DE" sz="2000" b="1">
                <a:latin typeface="Courier New" panose="02070309020205020404" pitchFamily="49" charset="0"/>
                <a:cs typeface="Courier New" panose="02070309020205020404" pitchFamily="49" charset="0"/>
              </a:rPr>
              <a:t>PROCEDURE</a:t>
            </a:r>
            <a:r>
              <a:rPr lang="de-CH" altLang="de-DE" sz="2000">
                <a:latin typeface="Courier New" panose="02070309020205020404" pitchFamily="49" charset="0"/>
                <a:cs typeface="Courier New" panose="02070309020205020404" pitchFamily="49" charset="0"/>
              </a:rPr>
              <a:t> HumanResources.GetMitarbeiter 			(@LastName NVARCHAR(50), </a:t>
            </a:r>
          </a:p>
          <a:p>
            <a:r>
              <a:rPr lang="de-CH" altLang="de-DE" sz="2000">
                <a:latin typeface="Courier New" panose="02070309020205020404" pitchFamily="49" charset="0"/>
                <a:cs typeface="Courier New" panose="02070309020205020404" pitchFamily="49" charset="0"/>
              </a:rPr>
              <a:t>			@FirstName NVARCHAR(50)) </a:t>
            </a:r>
            <a:br>
              <a:rPr lang="de-CH" altLang="de-DE" sz="2000">
                <a:latin typeface="Courier New" panose="02070309020205020404" pitchFamily="49" charset="0"/>
                <a:cs typeface="Courier New" panose="02070309020205020404" pitchFamily="49" charset="0"/>
              </a:rPr>
            </a:br>
            <a:r>
              <a:rPr lang="de-CH" altLang="de-DE" sz="2000" b="1">
                <a:latin typeface="Courier New" panose="02070309020205020404" pitchFamily="49" charset="0"/>
                <a:cs typeface="Courier New" panose="02070309020205020404" pitchFamily="49" charset="0"/>
              </a:rPr>
              <a:t>AS …</a:t>
            </a:r>
            <a:r>
              <a:rPr lang="de-CH" altLang="de-DE" sz="2000">
                <a:latin typeface="Courier New" panose="02070309020205020404" pitchFamily="49" charset="0"/>
                <a:cs typeface="Courier New" panose="02070309020205020404" pitchFamily="49" charset="0"/>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406400" y="228600"/>
            <a:ext cx="8128000" cy="914400"/>
          </a:xfrm>
          <a:prstGeom prst="rect">
            <a:avLst/>
          </a:prstGeom>
          <a:noFill/>
          <a:ln w="9525">
            <a:noFill/>
            <a:miter lim="800000"/>
            <a:headEnd/>
            <a:tailEnd/>
          </a:ln>
        </p:spPr>
        <p:txBody>
          <a:bodyPr anchor="b"/>
          <a:lstStyle/>
          <a:p>
            <a:pPr algn="ctr">
              <a:defRPr/>
            </a:pPr>
            <a:r>
              <a:rPr lang="en-US" dirty="0">
                <a:solidFill>
                  <a:schemeClr val="tx2"/>
                </a:solidFill>
                <a:latin typeface="+mj-lt"/>
                <a:ea typeface="+mj-ea"/>
                <a:cs typeface="+mj-cs"/>
              </a:rPr>
              <a:t>Stored</a:t>
            </a:r>
            <a:r>
              <a:rPr lang="en-US" sz="3600" b="1" dirty="0">
                <a:solidFill>
                  <a:schemeClr val="tx2"/>
                </a:solidFill>
                <a:latin typeface="Tahoma" pitchFamily="34" charset="0"/>
              </a:rPr>
              <a:t> </a:t>
            </a:r>
            <a:r>
              <a:rPr lang="en-US" dirty="0">
                <a:solidFill>
                  <a:schemeClr val="tx2"/>
                </a:solidFill>
                <a:latin typeface="+mj-lt"/>
                <a:ea typeface="+mj-ea"/>
                <a:cs typeface="+mj-cs"/>
              </a:rPr>
              <a:t>Procedures</a:t>
            </a:r>
            <a:r>
              <a:rPr lang="en-US" sz="3600" b="1" dirty="0">
                <a:solidFill>
                  <a:schemeClr val="tx2"/>
                </a:solidFill>
                <a:latin typeface="Tahoma" pitchFamily="34" charset="0"/>
              </a:rPr>
              <a:t> </a:t>
            </a:r>
            <a:r>
              <a:rPr lang="en-US" dirty="0" err="1">
                <a:solidFill>
                  <a:schemeClr val="tx2"/>
                </a:solidFill>
                <a:latin typeface="+mj-lt"/>
                <a:ea typeface="+mj-ea"/>
                <a:cs typeface="+mj-cs"/>
              </a:rPr>
              <a:t>ausführen</a:t>
            </a:r>
            <a:endParaRPr lang="en-US" dirty="0">
              <a:solidFill>
                <a:schemeClr val="tx2"/>
              </a:solidFill>
              <a:latin typeface="+mj-lt"/>
              <a:ea typeface="+mj-ea"/>
              <a:cs typeface="+mj-cs"/>
            </a:endParaRPr>
          </a:p>
        </p:txBody>
      </p:sp>
      <p:sp>
        <p:nvSpPr>
          <p:cNvPr id="64515" name="Rectangle 3"/>
          <p:cNvSpPr>
            <a:spLocks noChangeArrowheads="1"/>
          </p:cNvSpPr>
          <p:nvPr/>
        </p:nvSpPr>
        <p:spPr bwMode="auto">
          <a:xfrm>
            <a:off x="914400" y="1752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r>
              <a:rPr lang="en-US" altLang="de-DE">
                <a:latin typeface="Tahoma" panose="020B0604030504040204" pitchFamily="34" charset="0"/>
              </a:rPr>
              <a:t>Parameterübergabe mit Position (Reihenfolge)</a:t>
            </a:r>
          </a:p>
        </p:txBody>
      </p:sp>
      <p:sp>
        <p:nvSpPr>
          <p:cNvPr id="64516" name="Rectangle 4"/>
          <p:cNvSpPr>
            <a:spLocks noChangeArrowheads="1"/>
          </p:cNvSpPr>
          <p:nvPr/>
        </p:nvSpPr>
        <p:spPr bwMode="auto">
          <a:xfrm>
            <a:off x="1295400" y="2470150"/>
            <a:ext cx="6076950" cy="5016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6525" tIns="92075" rIns="136525" bIns="92075">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a:latin typeface="Courier New" panose="02070309020205020404" pitchFamily="49" charset="0"/>
              </a:rPr>
              <a:t>[EXECute] </a:t>
            </a:r>
            <a:r>
              <a:rPr lang="de-DE" altLang="de-DE" sz="2000" i="1">
                <a:latin typeface="Courier New" panose="02070309020205020404" pitchFamily="49" charset="0"/>
              </a:rPr>
              <a:t>proc_name</a:t>
            </a:r>
            <a:r>
              <a:rPr lang="de-DE" altLang="de-DE" sz="2000">
                <a:latin typeface="Courier New" panose="02070309020205020404" pitchFamily="49" charset="0"/>
              </a:rPr>
              <a:t> [</a:t>
            </a:r>
            <a:r>
              <a:rPr lang="de-DE" altLang="de-DE" sz="2000" i="1">
                <a:latin typeface="Courier New" panose="02070309020205020404" pitchFamily="49" charset="0"/>
              </a:rPr>
              <a:t>value</a:t>
            </a:r>
            <a:r>
              <a:rPr lang="de-DE" altLang="de-DE" sz="2000">
                <a:latin typeface="Courier New" panose="02070309020205020404" pitchFamily="49" charset="0"/>
              </a:rPr>
              <a:t>[,</a:t>
            </a:r>
            <a:r>
              <a:rPr lang="de-DE" altLang="de-DE" sz="2000" i="1">
                <a:latin typeface="Courier New" panose="02070309020205020404" pitchFamily="49" charset="0"/>
              </a:rPr>
              <a:t>value</a:t>
            </a:r>
            <a:r>
              <a:rPr lang="de-DE" altLang="de-DE" sz="2000">
                <a:latin typeface="Courier New" panose="02070309020205020404" pitchFamily="49" charset="0"/>
              </a:rPr>
              <a:t>]...]</a:t>
            </a:r>
          </a:p>
        </p:txBody>
      </p:sp>
      <p:sp>
        <p:nvSpPr>
          <p:cNvPr id="64517" name="Rectangle 5"/>
          <p:cNvSpPr>
            <a:spLocks noChangeArrowheads="1"/>
          </p:cNvSpPr>
          <p:nvPr/>
        </p:nvSpPr>
        <p:spPr bwMode="auto">
          <a:xfrm>
            <a:off x="990600" y="3276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r>
              <a:rPr lang="en-US" altLang="de-DE">
                <a:latin typeface="Tahoma" panose="020B0604030504040204" pitchFamily="34" charset="0"/>
              </a:rPr>
              <a:t>Parameterübergabe mit Name</a:t>
            </a:r>
          </a:p>
        </p:txBody>
      </p:sp>
      <p:sp>
        <p:nvSpPr>
          <p:cNvPr id="64518" name="Rectangle 6"/>
          <p:cNvSpPr>
            <a:spLocks noChangeArrowheads="1"/>
          </p:cNvSpPr>
          <p:nvPr/>
        </p:nvSpPr>
        <p:spPr bwMode="auto">
          <a:xfrm>
            <a:off x="1295400" y="3962400"/>
            <a:ext cx="5010150" cy="11112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6525" tIns="92075" rIns="136525" bIns="92075">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a:latin typeface="Courier New" panose="02070309020205020404" pitchFamily="49" charset="0"/>
              </a:rPr>
              <a:t>[EXECute] </a:t>
            </a:r>
            <a:r>
              <a:rPr lang="de-DE" altLang="de-DE" sz="2000" i="1">
                <a:latin typeface="Courier New" panose="02070309020205020404" pitchFamily="49" charset="0"/>
              </a:rPr>
              <a:t>proc_name</a:t>
            </a:r>
          </a:p>
          <a:p>
            <a:r>
              <a:rPr lang="de-DE" altLang="de-DE" sz="2000">
                <a:latin typeface="Courier New" panose="02070309020205020404" pitchFamily="49" charset="0"/>
              </a:rPr>
              <a:t>  [</a:t>
            </a:r>
            <a:r>
              <a:rPr lang="de-DE" altLang="de-DE" sz="2000" i="1">
                <a:latin typeface="Courier New" panose="02070309020205020404" pitchFamily="49" charset="0"/>
              </a:rPr>
              <a:t>@parameter = value</a:t>
            </a:r>
            <a:r>
              <a:rPr lang="de-DE" altLang="de-DE" sz="2000">
                <a:latin typeface="Courier New" panose="02070309020205020404" pitchFamily="49" charset="0"/>
              </a:rPr>
              <a:t>] [OUTPUT]</a:t>
            </a:r>
          </a:p>
          <a:p>
            <a:r>
              <a:rPr lang="de-DE" altLang="de-DE" sz="2000">
                <a:latin typeface="Courier New" panose="02070309020205020404" pitchFamily="49" charset="0"/>
              </a:rPr>
              <a:t>  [</a:t>
            </a:r>
            <a:r>
              <a:rPr lang="de-DE" altLang="de-DE" sz="2000" i="1">
                <a:latin typeface="Courier New" panose="02070309020205020404" pitchFamily="49" charset="0"/>
              </a:rPr>
              <a:t>@parameter = value</a:t>
            </a:r>
            <a:r>
              <a:rPr lang="de-DE" altLang="de-DE" sz="2000">
                <a:latin typeface="Courier New" panose="02070309020205020404" pitchFamily="49" charset="0"/>
              </a:rPr>
              <a:t>]...</a:t>
            </a:r>
          </a:p>
        </p:txBody>
      </p:sp>
      <p:sp>
        <p:nvSpPr>
          <p:cNvPr id="64519" name="Titel 6"/>
          <p:cNvSpPr>
            <a:spLocks noGrp="1"/>
          </p:cNvSpPr>
          <p:nvPr>
            <p:ph type="title"/>
          </p:nvPr>
        </p:nvSpPr>
        <p:spPr/>
        <p:txBody>
          <a:bodyPr/>
          <a:lstStyle/>
          <a:p>
            <a:endParaRPr lang="de-CH" altLang="de-D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406400" y="228600"/>
            <a:ext cx="8128000" cy="914400"/>
          </a:xfrm>
          <a:prstGeom prst="rect">
            <a:avLst/>
          </a:prstGeom>
          <a:noFill/>
          <a:ln w="9525">
            <a:noFill/>
            <a:miter lim="800000"/>
            <a:headEnd/>
            <a:tailEnd/>
          </a:ln>
        </p:spPr>
        <p:txBody>
          <a:bodyPr anchor="b"/>
          <a:lstStyle/>
          <a:p>
            <a:pPr algn="ctr">
              <a:defRPr/>
            </a:pPr>
            <a:r>
              <a:rPr lang="en-US" dirty="0">
                <a:solidFill>
                  <a:schemeClr val="tx2"/>
                </a:solidFill>
                <a:latin typeface="+mj-lt"/>
                <a:ea typeface="+mj-ea"/>
                <a:cs typeface="+mj-cs"/>
              </a:rPr>
              <a:t>Stored</a:t>
            </a:r>
            <a:r>
              <a:rPr lang="en-US" sz="3200" b="1" dirty="0">
                <a:solidFill>
                  <a:schemeClr val="tx2"/>
                </a:solidFill>
                <a:latin typeface="Tahoma" pitchFamily="34" charset="0"/>
              </a:rPr>
              <a:t> </a:t>
            </a:r>
            <a:r>
              <a:rPr lang="en-US" dirty="0">
                <a:solidFill>
                  <a:schemeClr val="tx2"/>
                </a:solidFill>
                <a:latin typeface="+mj-lt"/>
                <a:ea typeface="+mj-ea"/>
                <a:cs typeface="+mj-cs"/>
              </a:rPr>
              <a:t>Procedures</a:t>
            </a:r>
            <a:r>
              <a:rPr lang="en-US" sz="3200" b="1" dirty="0">
                <a:solidFill>
                  <a:schemeClr val="tx2"/>
                </a:solidFill>
                <a:latin typeface="Tahoma" pitchFamily="34" charset="0"/>
              </a:rPr>
              <a:t> / </a:t>
            </a:r>
            <a:r>
              <a:rPr lang="en-US" dirty="0">
                <a:solidFill>
                  <a:schemeClr val="tx2"/>
                </a:solidFill>
                <a:latin typeface="+mj-lt"/>
                <a:ea typeface="+mj-ea"/>
                <a:cs typeface="+mj-cs"/>
              </a:rPr>
              <a:t>Triggers</a:t>
            </a:r>
            <a:r>
              <a:rPr lang="en-US" sz="3200" b="1" dirty="0">
                <a:solidFill>
                  <a:schemeClr val="tx2"/>
                </a:solidFill>
                <a:latin typeface="Tahoma" pitchFamily="34" charset="0"/>
              </a:rPr>
              <a:t> </a:t>
            </a:r>
            <a:r>
              <a:rPr lang="en-US" dirty="0" err="1">
                <a:solidFill>
                  <a:schemeClr val="tx2"/>
                </a:solidFill>
                <a:latin typeface="+mj-lt"/>
                <a:ea typeface="+mj-ea"/>
                <a:cs typeface="+mj-cs"/>
              </a:rPr>
              <a:t>löschen</a:t>
            </a:r>
            <a:endParaRPr lang="en-US" dirty="0">
              <a:solidFill>
                <a:schemeClr val="tx2"/>
              </a:solidFill>
              <a:latin typeface="+mj-lt"/>
              <a:ea typeface="+mj-ea"/>
              <a:cs typeface="+mj-cs"/>
            </a:endParaRPr>
          </a:p>
        </p:txBody>
      </p:sp>
      <p:sp>
        <p:nvSpPr>
          <p:cNvPr id="65539" name="Rectangle 3"/>
          <p:cNvSpPr>
            <a:spLocks noChangeArrowheads="1"/>
          </p:cNvSpPr>
          <p:nvPr/>
        </p:nvSpPr>
        <p:spPr bwMode="auto">
          <a:xfrm>
            <a:off x="914400" y="1752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r>
              <a:rPr lang="en-US" altLang="de-DE">
                <a:latin typeface="Tahoma" panose="020B0604030504040204" pitchFamily="34" charset="0"/>
              </a:rPr>
              <a:t>Löschen einer Stored Procedures / Trigger</a:t>
            </a:r>
          </a:p>
        </p:txBody>
      </p:sp>
      <p:sp>
        <p:nvSpPr>
          <p:cNvPr id="65540" name="Rectangle 4"/>
          <p:cNvSpPr>
            <a:spLocks noChangeArrowheads="1"/>
          </p:cNvSpPr>
          <p:nvPr/>
        </p:nvSpPr>
        <p:spPr bwMode="auto">
          <a:xfrm>
            <a:off x="1295400" y="2470150"/>
            <a:ext cx="4095750" cy="8064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6525" tIns="92075" rIns="136525" bIns="92075">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a:latin typeface="Courier New" panose="02070309020205020404" pitchFamily="49" charset="0"/>
              </a:rPr>
              <a:t>DROP PROCedures </a:t>
            </a:r>
            <a:r>
              <a:rPr lang="de-DE" altLang="de-DE" sz="2000" i="1">
                <a:latin typeface="Courier New" panose="02070309020205020404" pitchFamily="49" charset="0"/>
              </a:rPr>
              <a:t>proc_name</a:t>
            </a:r>
          </a:p>
          <a:p>
            <a:r>
              <a:rPr lang="de-DE" altLang="de-DE" sz="2000">
                <a:latin typeface="Courier New" panose="02070309020205020404" pitchFamily="49" charset="0"/>
              </a:rPr>
              <a:t>DROP TRIGGER</a:t>
            </a:r>
            <a:r>
              <a:rPr lang="de-DE" altLang="de-DE" sz="2000" i="1">
                <a:latin typeface="Courier New" panose="02070309020205020404" pitchFamily="49" charset="0"/>
              </a:rPr>
              <a:t> trig_name</a:t>
            </a:r>
            <a:endParaRPr lang="de-DE" altLang="de-DE" sz="2000">
              <a:latin typeface="Courier New" panose="02070309020205020404" pitchFamily="49" charset="0"/>
            </a:endParaRPr>
          </a:p>
        </p:txBody>
      </p:sp>
      <p:sp>
        <p:nvSpPr>
          <p:cNvPr id="65541" name="Rectangle 5"/>
          <p:cNvSpPr>
            <a:spLocks noChangeArrowheads="1"/>
          </p:cNvSpPr>
          <p:nvPr/>
        </p:nvSpPr>
        <p:spPr bwMode="auto">
          <a:xfrm>
            <a:off x="990600" y="35814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20000"/>
              </a:spcBef>
              <a:buClr>
                <a:schemeClr val="accent2"/>
              </a:buClr>
              <a:buSzPct val="130000"/>
              <a:buFont typeface="Wingdings" panose="05000000000000000000" pitchFamily="2" charset="2"/>
              <a:buChar char="§"/>
            </a:pPr>
            <a:r>
              <a:rPr lang="en-US" altLang="de-DE">
                <a:latin typeface="Tahoma" panose="020B0604030504040204" pitchFamily="34" charset="0"/>
              </a:rPr>
              <a:t>Replace einer Stored Procedures</a:t>
            </a:r>
          </a:p>
        </p:txBody>
      </p:sp>
      <p:sp>
        <p:nvSpPr>
          <p:cNvPr id="65542" name="Rectangle 6"/>
          <p:cNvSpPr>
            <a:spLocks noChangeArrowheads="1"/>
          </p:cNvSpPr>
          <p:nvPr/>
        </p:nvSpPr>
        <p:spPr bwMode="auto">
          <a:xfrm>
            <a:off x="1219200" y="4267200"/>
            <a:ext cx="4400550" cy="111125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36525" tIns="92075" rIns="136525" bIns="92075">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a:latin typeface="Courier New" panose="02070309020205020404" pitchFamily="49" charset="0"/>
              </a:rPr>
              <a:t>DROP PROCedures </a:t>
            </a:r>
            <a:r>
              <a:rPr lang="de-DE" altLang="de-DE" sz="2000" i="1">
                <a:latin typeface="Courier New" panose="02070309020205020404" pitchFamily="49" charset="0"/>
              </a:rPr>
              <a:t>proc_name</a:t>
            </a:r>
          </a:p>
          <a:p>
            <a:r>
              <a:rPr lang="de-DE" altLang="de-DE" sz="2000" i="1">
                <a:latin typeface="Courier New" panose="02070309020205020404" pitchFamily="49" charset="0"/>
              </a:rPr>
              <a:t>GO</a:t>
            </a:r>
          </a:p>
          <a:p>
            <a:r>
              <a:rPr lang="de-DE" altLang="de-DE" sz="2000">
                <a:latin typeface="Courier New" panose="02070309020205020404" pitchFamily="49" charset="0"/>
              </a:rPr>
              <a:t>CREATE PROCedures proc_name</a:t>
            </a:r>
          </a:p>
        </p:txBody>
      </p:sp>
      <p:sp>
        <p:nvSpPr>
          <p:cNvPr id="65543" name="Titel 6"/>
          <p:cNvSpPr>
            <a:spLocks noGrp="1"/>
          </p:cNvSpPr>
          <p:nvPr>
            <p:ph type="title"/>
          </p:nvPr>
        </p:nvSpPr>
        <p:spPr/>
        <p:txBody>
          <a:bodyPr/>
          <a:lstStyle/>
          <a:p>
            <a:endParaRPr lang="de-CH" altLang="de-D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el 11"/>
          <p:cNvSpPr>
            <a:spLocks noGrp="1"/>
          </p:cNvSpPr>
          <p:nvPr>
            <p:ph type="title"/>
          </p:nvPr>
        </p:nvSpPr>
        <p:spPr>
          <a:xfrm>
            <a:off x="611188" y="188913"/>
            <a:ext cx="8153400" cy="990600"/>
          </a:xfrm>
        </p:spPr>
        <p:txBody>
          <a:bodyPr/>
          <a:lstStyle/>
          <a:p>
            <a:r>
              <a:rPr lang="de-CH" altLang="de-DE"/>
              <a:t>Transact SQL – Variablen 1</a:t>
            </a:r>
          </a:p>
        </p:txBody>
      </p:sp>
      <p:sp>
        <p:nvSpPr>
          <p:cNvPr id="13" name="Textfeld 12"/>
          <p:cNvSpPr txBox="1"/>
          <p:nvPr/>
        </p:nvSpPr>
        <p:spPr>
          <a:xfrm>
            <a:off x="611188" y="1484313"/>
            <a:ext cx="8353425" cy="1323975"/>
          </a:xfrm>
          <a:prstGeom prst="rect">
            <a:avLst/>
          </a:prstGeom>
          <a:noFill/>
        </p:spPr>
        <p:txBody>
          <a:bodyPr>
            <a:spAutoFit/>
          </a:bodyPr>
          <a:lstStyle/>
          <a:p>
            <a:pPr>
              <a:defRPr/>
            </a:pPr>
            <a:r>
              <a:rPr lang="de-CH" sz="2000" dirty="0">
                <a:latin typeface="+mn-lt"/>
              </a:rPr>
              <a:t>Variablen werden in Transact SQL mit der DECLARE Anweisung deklariert. Eine selbstdefinierte Variable beginnt immer mit einem @, nicht zu verwechseln mit den Systemvariablen, welche mit @@ beginnen. Nach der DECLARE Anweisung folgt der Variablenname und der Datentyp</a:t>
            </a:r>
          </a:p>
        </p:txBody>
      </p:sp>
      <p:pic>
        <p:nvPicPr>
          <p:cNvPr id="6656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781300"/>
            <a:ext cx="6696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 name="Rechteck 14"/>
          <p:cNvSpPr/>
          <p:nvPr/>
        </p:nvSpPr>
        <p:spPr>
          <a:xfrm>
            <a:off x="755650" y="4076700"/>
            <a:ext cx="7777163" cy="708025"/>
          </a:xfrm>
          <a:prstGeom prst="rect">
            <a:avLst/>
          </a:prstGeom>
        </p:spPr>
        <p:txBody>
          <a:bodyPr>
            <a:spAutoFit/>
          </a:bodyPr>
          <a:lstStyle/>
          <a:p>
            <a:pPr>
              <a:defRPr/>
            </a:pPr>
            <a:r>
              <a:rPr lang="de-CH" sz="2000" dirty="0">
                <a:latin typeface="+mn-lt"/>
              </a:rPr>
              <a:t>Das Zuweisen von Werten zu einer deklarierten Variable erfolgt mit dem Schlüsselwort SET</a:t>
            </a:r>
          </a:p>
        </p:txBody>
      </p:sp>
      <p:pic>
        <p:nvPicPr>
          <p:cNvPr id="6656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797425"/>
            <a:ext cx="68945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el 11"/>
          <p:cNvSpPr>
            <a:spLocks noGrp="1"/>
          </p:cNvSpPr>
          <p:nvPr>
            <p:ph type="title"/>
          </p:nvPr>
        </p:nvSpPr>
        <p:spPr>
          <a:xfrm>
            <a:off x="611188" y="188913"/>
            <a:ext cx="8153400" cy="990600"/>
          </a:xfrm>
        </p:spPr>
        <p:txBody>
          <a:bodyPr/>
          <a:lstStyle/>
          <a:p>
            <a:r>
              <a:rPr lang="de-CH" altLang="de-DE"/>
              <a:t>Transact SQL – Variablen 2</a:t>
            </a:r>
          </a:p>
        </p:txBody>
      </p:sp>
      <p:sp>
        <p:nvSpPr>
          <p:cNvPr id="15" name="Rechteck 14"/>
          <p:cNvSpPr/>
          <p:nvPr/>
        </p:nvSpPr>
        <p:spPr>
          <a:xfrm>
            <a:off x="611188" y="1700213"/>
            <a:ext cx="7777162" cy="400050"/>
          </a:xfrm>
          <a:prstGeom prst="rect">
            <a:avLst/>
          </a:prstGeom>
        </p:spPr>
        <p:txBody>
          <a:bodyPr>
            <a:spAutoFit/>
          </a:bodyPr>
          <a:lstStyle/>
          <a:p>
            <a:pPr>
              <a:defRPr/>
            </a:pPr>
            <a:r>
              <a:rPr lang="de-CH" sz="2000" dirty="0">
                <a:latin typeface="+mn-lt"/>
              </a:rPr>
              <a:t>Die Zuweisung kann auch in eine Datenbankabfrage eingebaut werden</a:t>
            </a:r>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439988"/>
            <a:ext cx="7485063"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06400" y="-26988"/>
            <a:ext cx="8432800" cy="1295401"/>
          </a:xfrm>
        </p:spPr>
        <p:txBody>
          <a:bodyPr/>
          <a:lstStyle/>
          <a:p>
            <a:pPr eaLnBrk="1" hangingPunct="1"/>
            <a:r>
              <a:rPr lang="de-DE" altLang="de-DE"/>
              <a:t>Datenbank 2</a:t>
            </a:r>
          </a:p>
        </p:txBody>
      </p:sp>
      <p:sp>
        <p:nvSpPr>
          <p:cNvPr id="267270" name="Rectangle 6"/>
          <p:cNvSpPr>
            <a:spLocks noGrp="1" noChangeArrowheads="1"/>
          </p:cNvSpPr>
          <p:nvPr>
            <p:ph sz="quarter" idx="1"/>
          </p:nvPr>
        </p:nvSpPr>
        <p:spPr>
          <a:xfrm>
            <a:off x="1143000" y="2514600"/>
            <a:ext cx="7677150" cy="3124200"/>
          </a:xfrm>
        </p:spPr>
        <p:txBody>
          <a:bodyPr>
            <a:normAutofit fontScale="92500" lnSpcReduction="10000"/>
          </a:bodyPr>
          <a:lstStyle/>
          <a:p>
            <a:pPr marL="320040" indent="-320040" eaLnBrk="1" fontAlgn="auto" hangingPunct="1">
              <a:lnSpc>
                <a:spcPct val="90000"/>
              </a:lnSpc>
              <a:spcAft>
                <a:spcPts val="0"/>
              </a:spcAft>
              <a:buFont typeface="Wingdings"/>
              <a:buChar char=""/>
              <a:defRPr/>
            </a:pPr>
            <a:r>
              <a:rPr lang="de-DE" sz="3500" dirty="0" err="1">
                <a:cs typeface="Arial" charset="0"/>
              </a:rPr>
              <a:t>Linq</a:t>
            </a:r>
            <a:endParaRPr lang="de-DE" sz="3500" dirty="0">
              <a:cs typeface="Arial" charset="0"/>
            </a:endParaRPr>
          </a:p>
          <a:p>
            <a:pPr marL="640080" lvl="1" indent="-274320" eaLnBrk="1" fontAlgn="auto" hangingPunct="1">
              <a:lnSpc>
                <a:spcPct val="90000"/>
              </a:lnSpc>
              <a:spcAft>
                <a:spcPts val="0"/>
              </a:spcAft>
              <a:buFont typeface="Wingdings 2"/>
              <a:buChar char=""/>
              <a:defRPr/>
            </a:pPr>
            <a:r>
              <a:rPr lang="de-DE" sz="3000" dirty="0">
                <a:cs typeface="Arial" charset="0"/>
              </a:rPr>
              <a:t>Einführung mit C#</a:t>
            </a:r>
          </a:p>
          <a:p>
            <a:pPr marL="640080" lvl="1" indent="-274320" eaLnBrk="1" fontAlgn="auto" hangingPunct="1">
              <a:lnSpc>
                <a:spcPct val="90000"/>
              </a:lnSpc>
              <a:spcAft>
                <a:spcPts val="0"/>
              </a:spcAft>
              <a:buFont typeface="Wingdings 2"/>
              <a:buChar char=""/>
              <a:defRPr/>
            </a:pPr>
            <a:r>
              <a:rPr lang="de-DE" sz="3000" dirty="0" err="1">
                <a:cs typeface="Arial" charset="0"/>
              </a:rPr>
              <a:t>Linq</a:t>
            </a:r>
            <a:r>
              <a:rPr lang="de-DE" sz="3000" dirty="0">
                <a:cs typeface="Arial" charset="0"/>
              </a:rPr>
              <a:t> mit Datenbanken</a:t>
            </a:r>
          </a:p>
          <a:p>
            <a:pPr marL="640080" lvl="1" indent="-274320" eaLnBrk="1" fontAlgn="auto" hangingPunct="1">
              <a:lnSpc>
                <a:spcPct val="90000"/>
              </a:lnSpc>
              <a:spcAft>
                <a:spcPts val="0"/>
              </a:spcAft>
              <a:buFont typeface="Wingdings 2"/>
              <a:buChar char=""/>
              <a:defRPr/>
            </a:pPr>
            <a:r>
              <a:rPr lang="de-DE" sz="3000" dirty="0" err="1">
                <a:cs typeface="Arial" charset="0"/>
              </a:rPr>
              <a:t>Entity</a:t>
            </a:r>
            <a:r>
              <a:rPr lang="de-DE" sz="3000" dirty="0">
                <a:cs typeface="Arial" charset="0"/>
              </a:rPr>
              <a:t> Framework</a:t>
            </a:r>
          </a:p>
          <a:p>
            <a:pPr marL="640080" lvl="1" indent="-274320" eaLnBrk="1" fontAlgn="auto" hangingPunct="1">
              <a:lnSpc>
                <a:spcPct val="90000"/>
              </a:lnSpc>
              <a:spcAft>
                <a:spcPts val="0"/>
              </a:spcAft>
              <a:buFont typeface="Wingdings 2"/>
              <a:buChar char=""/>
              <a:defRPr/>
            </a:pPr>
            <a:endParaRPr lang="de-DE" dirty="0">
              <a:cs typeface="Arial" charset="0"/>
            </a:endParaRPr>
          </a:p>
          <a:p>
            <a:pPr marL="320040" lvl="1" indent="-320040" eaLnBrk="1" fontAlgn="auto" hangingPunct="1">
              <a:lnSpc>
                <a:spcPct val="90000"/>
              </a:lnSpc>
              <a:spcBef>
                <a:spcPts val="700"/>
              </a:spcBef>
              <a:spcAft>
                <a:spcPts val="0"/>
              </a:spcAft>
              <a:buClr>
                <a:schemeClr val="accent2"/>
              </a:buClr>
              <a:buSzPct val="60000"/>
              <a:buFont typeface="Wingdings"/>
              <a:buChar char=""/>
              <a:defRPr/>
            </a:pPr>
            <a:endParaRPr lang="de-DE" sz="2900" dirty="0"/>
          </a:p>
          <a:p>
            <a:pPr marL="320040" indent="-320040" eaLnBrk="1" fontAlgn="auto" hangingPunct="1">
              <a:lnSpc>
                <a:spcPct val="90000"/>
              </a:lnSpc>
              <a:spcAft>
                <a:spcPts val="0"/>
              </a:spcAft>
              <a:buFont typeface="Wingdings"/>
              <a:buChar char=""/>
              <a:defRPr/>
            </a:pPr>
            <a:r>
              <a:rPr lang="de-DE" sz="3500" dirty="0"/>
              <a:t>Praktische Übungen</a:t>
            </a:r>
          </a:p>
        </p:txBody>
      </p:sp>
      <p:sp>
        <p:nvSpPr>
          <p:cNvPr id="267268" name="Text Box 4"/>
          <p:cNvSpPr txBox="1">
            <a:spLocks noChangeArrowheads="1"/>
          </p:cNvSpPr>
          <p:nvPr/>
        </p:nvSpPr>
        <p:spPr bwMode="auto">
          <a:xfrm>
            <a:off x="1143000" y="1828800"/>
            <a:ext cx="5867400" cy="584200"/>
          </a:xfrm>
          <a:prstGeom prst="rect">
            <a:avLst/>
          </a:prstGeom>
          <a:noFill/>
          <a:ln w="12700">
            <a:noFill/>
            <a:miter lim="800000"/>
            <a:headEnd type="none" w="sm" len="sm"/>
            <a:tailEnd type="none" w="sm" len="sm"/>
          </a:ln>
          <a:effectLst/>
        </p:spPr>
        <p:txBody>
          <a:bodyPr>
            <a:spAutoFit/>
          </a:bodyPr>
          <a:lstStyle/>
          <a:p>
            <a:pPr>
              <a:spcBef>
                <a:spcPct val="50000"/>
              </a:spcBef>
              <a:defRPr/>
            </a:pPr>
            <a:r>
              <a:rPr kumimoji="0" lang="de-DE" sz="3200" dirty="0">
                <a:latin typeface="+mn-lt"/>
              </a:rPr>
              <a:t>8. Schultag</a:t>
            </a:r>
            <a:endParaRPr kumimoji="0" lang="de-DE" sz="3200" dirty="0">
              <a:solidFill>
                <a:schemeClr val="accent1"/>
              </a:solidFill>
              <a:latin typeface="+mn-lt"/>
            </a:endParaRP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6F099EA0-4A9A-49F6-A1D1-D0EF5654216A}" type="slidenum">
              <a:rPr kumimoji="0" lang="en-US" altLang="de-DE" sz="1000">
                <a:solidFill>
                  <a:srgbClr val="FFFFFF"/>
                </a:solidFill>
                <a:latin typeface="Tw Cen MT" panose="020B0602020104020603" pitchFamily="34" charset="0"/>
              </a:rPr>
              <a:pPr/>
              <a:t>7</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a:t>Lukas Müller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el 11"/>
          <p:cNvSpPr>
            <a:spLocks noGrp="1"/>
          </p:cNvSpPr>
          <p:nvPr>
            <p:ph type="title"/>
          </p:nvPr>
        </p:nvSpPr>
        <p:spPr>
          <a:xfrm>
            <a:off x="611188" y="188913"/>
            <a:ext cx="8153400" cy="990600"/>
          </a:xfrm>
        </p:spPr>
        <p:txBody>
          <a:bodyPr/>
          <a:lstStyle/>
          <a:p>
            <a:r>
              <a:rPr lang="de-CH" altLang="de-DE"/>
              <a:t>Transact SQL – Auswahlanweisung 1</a:t>
            </a:r>
          </a:p>
        </p:txBody>
      </p:sp>
      <p:sp>
        <p:nvSpPr>
          <p:cNvPr id="15" name="Rechteck 14"/>
          <p:cNvSpPr/>
          <p:nvPr/>
        </p:nvSpPr>
        <p:spPr>
          <a:xfrm>
            <a:off x="611188" y="1700213"/>
            <a:ext cx="7777162" cy="1016000"/>
          </a:xfrm>
          <a:prstGeom prst="rect">
            <a:avLst/>
          </a:prstGeom>
        </p:spPr>
        <p:txBody>
          <a:bodyPr>
            <a:spAutoFit/>
          </a:bodyPr>
          <a:lstStyle/>
          <a:p>
            <a:pPr>
              <a:defRPr/>
            </a:pPr>
            <a:r>
              <a:rPr lang="de-CH" sz="2000" dirty="0">
                <a:latin typeface="+mn-lt"/>
              </a:rPr>
              <a:t>Auch TSQL kennt wie viele andere Programmiersprachen die IF-ELSE Anweisung. Das Nachfolgende Beispiel liefert das Maximum zweier Integer variablen zurück.</a:t>
            </a:r>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2852738"/>
            <a:ext cx="74041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el 11"/>
          <p:cNvSpPr>
            <a:spLocks noGrp="1"/>
          </p:cNvSpPr>
          <p:nvPr>
            <p:ph type="title"/>
          </p:nvPr>
        </p:nvSpPr>
        <p:spPr>
          <a:xfrm>
            <a:off x="611188" y="188913"/>
            <a:ext cx="8153400" cy="990600"/>
          </a:xfrm>
        </p:spPr>
        <p:txBody>
          <a:bodyPr/>
          <a:lstStyle/>
          <a:p>
            <a:r>
              <a:rPr lang="de-CH" altLang="de-DE"/>
              <a:t>Transact SQL – Auswahlanweisung 2</a:t>
            </a:r>
          </a:p>
        </p:txBody>
      </p:sp>
      <p:sp>
        <p:nvSpPr>
          <p:cNvPr id="15" name="Rechteck 14"/>
          <p:cNvSpPr/>
          <p:nvPr/>
        </p:nvSpPr>
        <p:spPr>
          <a:xfrm>
            <a:off x="611188" y="1700213"/>
            <a:ext cx="7777162" cy="708025"/>
          </a:xfrm>
          <a:prstGeom prst="rect">
            <a:avLst/>
          </a:prstGeom>
        </p:spPr>
        <p:txBody>
          <a:bodyPr>
            <a:spAutoFit/>
          </a:bodyPr>
          <a:lstStyle/>
          <a:p>
            <a:pPr>
              <a:defRPr/>
            </a:pPr>
            <a:r>
              <a:rPr lang="de-CH" sz="2000" dirty="0">
                <a:latin typeface="+mn-lt"/>
              </a:rPr>
              <a:t>Dieses Beispiel liefert ebenfalls das Maximum zweier Integer variablen zurück, nutzt dazu aber eine IF-ELSE Anweisung</a:t>
            </a:r>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36838"/>
            <a:ext cx="7129463"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el 11"/>
          <p:cNvSpPr>
            <a:spLocks noGrp="1"/>
          </p:cNvSpPr>
          <p:nvPr>
            <p:ph type="title"/>
          </p:nvPr>
        </p:nvSpPr>
        <p:spPr>
          <a:xfrm>
            <a:off x="611188" y="188913"/>
            <a:ext cx="8153400" cy="990600"/>
          </a:xfrm>
        </p:spPr>
        <p:txBody>
          <a:bodyPr/>
          <a:lstStyle/>
          <a:p>
            <a:r>
              <a:rPr lang="de-CH" altLang="de-DE"/>
              <a:t>Transact SQL – Auswahlanweisung 3</a:t>
            </a:r>
          </a:p>
        </p:txBody>
      </p:sp>
      <p:sp>
        <p:nvSpPr>
          <p:cNvPr id="15" name="Rechteck 14"/>
          <p:cNvSpPr/>
          <p:nvPr/>
        </p:nvSpPr>
        <p:spPr>
          <a:xfrm>
            <a:off x="611188" y="1700213"/>
            <a:ext cx="8353425" cy="1016000"/>
          </a:xfrm>
          <a:prstGeom prst="rect">
            <a:avLst/>
          </a:prstGeom>
        </p:spPr>
        <p:txBody>
          <a:bodyPr>
            <a:spAutoFit/>
          </a:bodyPr>
          <a:lstStyle/>
          <a:p>
            <a:pPr>
              <a:defRPr/>
            </a:pPr>
            <a:r>
              <a:rPr lang="de-CH" sz="2000" dirty="0">
                <a:latin typeface="+mn-lt"/>
              </a:rPr>
              <a:t>Bei der SELECT CASE Anweisung wird ein Ausdruck einmal ausgewertet und mit Konstanten verglichen. Bei Gleichheit werden die Anweisungen abgearbeitet. Nachfolgendes Beispiel gib das Maximum zweier Integer variablen zurück.</a:t>
            </a:r>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2781300"/>
            <a:ext cx="575627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06400" y="228600"/>
            <a:ext cx="8128000" cy="914400"/>
          </a:xfrm>
          <a:prstGeom prst="rect">
            <a:avLst/>
          </a:prstGeom>
          <a:noFill/>
          <a:ln w="9525">
            <a:noFill/>
            <a:miter lim="800000"/>
            <a:headEnd/>
            <a:tailEnd/>
          </a:ln>
        </p:spPr>
        <p:txBody>
          <a:bodyPr anchor="b"/>
          <a:lstStyle/>
          <a:p>
            <a:pPr algn="ctr">
              <a:defRPr/>
            </a:pPr>
            <a:r>
              <a:rPr lang="en-US" dirty="0">
                <a:solidFill>
                  <a:schemeClr val="tx2"/>
                </a:solidFill>
                <a:latin typeface="+mj-lt"/>
                <a:ea typeface="+mj-ea"/>
                <a:cs typeface="+mj-cs"/>
              </a:rPr>
              <a:t>EXECUTE</a:t>
            </a:r>
            <a:r>
              <a:rPr lang="en-US" sz="3600" b="1" dirty="0">
                <a:solidFill>
                  <a:schemeClr val="tx2"/>
                </a:solidFill>
                <a:latin typeface="Tahoma" pitchFamily="34" charset="0"/>
              </a:rPr>
              <a:t> </a:t>
            </a:r>
            <a:r>
              <a:rPr lang="en-US" dirty="0">
                <a:solidFill>
                  <a:schemeClr val="tx2"/>
                </a:solidFill>
                <a:latin typeface="+mj-lt"/>
                <a:ea typeface="+mj-ea"/>
                <a:cs typeface="+mj-cs"/>
              </a:rPr>
              <a:t>Befehl</a:t>
            </a:r>
            <a:r>
              <a:rPr lang="en-US" sz="3600" b="1" dirty="0">
                <a:solidFill>
                  <a:schemeClr val="tx2"/>
                </a:solidFill>
                <a:latin typeface="Tahoma" pitchFamily="34" charset="0"/>
              </a:rPr>
              <a:t> </a:t>
            </a:r>
            <a:r>
              <a:rPr lang="en-US" dirty="0" err="1">
                <a:solidFill>
                  <a:schemeClr val="tx2"/>
                </a:solidFill>
                <a:latin typeface="+mj-lt"/>
                <a:ea typeface="+mj-ea"/>
                <a:cs typeface="+mj-cs"/>
              </a:rPr>
              <a:t>mit</a:t>
            </a:r>
            <a:r>
              <a:rPr lang="en-US" sz="3600" b="1" dirty="0">
                <a:solidFill>
                  <a:schemeClr val="tx2"/>
                </a:solidFill>
                <a:latin typeface="Tahoma" pitchFamily="34" charset="0"/>
              </a:rPr>
              <a:t> </a:t>
            </a:r>
            <a:r>
              <a:rPr lang="en-US" dirty="0">
                <a:solidFill>
                  <a:schemeClr val="tx2"/>
                </a:solidFill>
                <a:latin typeface="+mj-lt"/>
                <a:ea typeface="+mj-ea"/>
                <a:cs typeface="+mj-cs"/>
              </a:rPr>
              <a:t>Output</a:t>
            </a:r>
          </a:p>
        </p:txBody>
      </p:sp>
      <p:sp>
        <p:nvSpPr>
          <p:cNvPr id="71683" name="Rectangle 3"/>
          <p:cNvSpPr>
            <a:spLocks noChangeArrowheads="1"/>
          </p:cNvSpPr>
          <p:nvPr/>
        </p:nvSpPr>
        <p:spPr bwMode="auto">
          <a:xfrm>
            <a:off x="3048000" y="1752600"/>
            <a:ext cx="5429250" cy="44196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182562" tIns="92075" rIns="182562" bIns="92075">
            <a:spAutoFit/>
          </a:bodyP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lnSpc>
                <a:spcPct val="110000"/>
              </a:lnSpc>
            </a:pPr>
            <a:r>
              <a:rPr lang="de-DE" altLang="de-DE" sz="1800">
                <a:latin typeface="Courier New" panose="02070309020205020404" pitchFamily="49" charset="0"/>
              </a:rPr>
              <a:t>CREATE PROCEDURE mathtutor</a:t>
            </a:r>
          </a:p>
          <a:p>
            <a:pPr lvl="2">
              <a:lnSpc>
                <a:spcPct val="110000"/>
              </a:lnSpc>
            </a:pPr>
            <a:r>
              <a:rPr lang="de-DE" altLang="de-DE" sz="1800">
                <a:latin typeface="Courier New" panose="02070309020205020404" pitchFamily="49" charset="0"/>
              </a:rPr>
              <a:t>@m1 smallint</a:t>
            </a:r>
          </a:p>
          <a:p>
            <a:pPr lvl="1">
              <a:lnSpc>
                <a:spcPct val="110000"/>
              </a:lnSpc>
            </a:pPr>
            <a:r>
              <a:rPr lang="de-DE" altLang="de-DE" sz="1800">
                <a:latin typeface="Courier New" panose="02070309020205020404" pitchFamily="49" charset="0"/>
              </a:rPr>
              <a:t>'	@m2 smallint</a:t>
            </a:r>
          </a:p>
          <a:p>
            <a:pPr lvl="1">
              <a:lnSpc>
                <a:spcPct val="110000"/>
              </a:lnSpc>
            </a:pPr>
            <a:r>
              <a:rPr lang="de-DE" altLang="de-DE" sz="1800">
                <a:latin typeface="Courier New" panose="02070309020205020404" pitchFamily="49" charset="0"/>
              </a:rPr>
              <a:t>'	@result smallint OUTPUT</a:t>
            </a:r>
          </a:p>
          <a:p>
            <a:pPr>
              <a:lnSpc>
                <a:spcPct val="110000"/>
              </a:lnSpc>
            </a:pPr>
            <a:r>
              <a:rPr lang="de-DE" altLang="de-DE" sz="1800">
                <a:latin typeface="Courier New" panose="02070309020205020404" pitchFamily="49" charset="0"/>
              </a:rPr>
              <a:t>AS</a:t>
            </a:r>
          </a:p>
          <a:p>
            <a:pPr lvl="2">
              <a:lnSpc>
                <a:spcPct val="110000"/>
              </a:lnSpc>
            </a:pPr>
            <a:r>
              <a:rPr lang="de-DE" altLang="de-DE" sz="1800">
                <a:latin typeface="Courier New" panose="02070309020205020404" pitchFamily="49" charset="0"/>
              </a:rPr>
              <a:t>SELECT @result = @m1 * @m2</a:t>
            </a:r>
          </a:p>
          <a:p>
            <a:pPr>
              <a:lnSpc>
                <a:spcPct val="110000"/>
              </a:lnSpc>
            </a:pPr>
            <a:r>
              <a:rPr lang="de-DE" altLang="de-DE" sz="1800">
                <a:latin typeface="Courier New" panose="02070309020205020404" pitchFamily="49" charset="0"/>
              </a:rPr>
              <a:t>GO</a:t>
            </a:r>
          </a:p>
          <a:p>
            <a:pPr>
              <a:lnSpc>
                <a:spcPct val="110000"/>
              </a:lnSpc>
            </a:pPr>
            <a:r>
              <a:rPr lang="de-DE" altLang="de-DE" sz="1800">
                <a:latin typeface="Courier New" panose="02070309020205020404" pitchFamily="49" charset="0"/>
              </a:rPr>
              <a:t>DECLARE @guess smallint</a:t>
            </a:r>
          </a:p>
          <a:p>
            <a:pPr>
              <a:lnSpc>
                <a:spcPct val="110000"/>
              </a:lnSpc>
            </a:pPr>
            <a:r>
              <a:rPr lang="de-DE" altLang="de-DE" sz="1800">
                <a:latin typeface="Courier New" panose="02070309020205020404" pitchFamily="49" charset="0"/>
              </a:rPr>
              <a:t>SELECT @guess = 50</a:t>
            </a:r>
          </a:p>
          <a:p>
            <a:pPr>
              <a:lnSpc>
                <a:spcPct val="110000"/>
              </a:lnSpc>
            </a:pPr>
            <a:r>
              <a:rPr lang="de-DE" altLang="de-DE" sz="1800">
                <a:latin typeface="Courier New" panose="02070309020205020404" pitchFamily="49" charset="0"/>
              </a:rPr>
              <a:t>EXECUTE mathtutor 5, 6, @guess OUTPUT</a:t>
            </a:r>
          </a:p>
          <a:p>
            <a:pPr>
              <a:lnSpc>
                <a:spcPct val="110000"/>
              </a:lnSpc>
            </a:pPr>
            <a:r>
              <a:rPr lang="de-DE" altLang="de-DE" sz="1800">
                <a:latin typeface="Courier New" panose="02070309020205020404" pitchFamily="49" charset="0"/>
              </a:rPr>
              <a:t>SELECT 'The result is:' , @guess</a:t>
            </a:r>
          </a:p>
          <a:p>
            <a:pPr>
              <a:lnSpc>
                <a:spcPct val="110000"/>
              </a:lnSpc>
            </a:pPr>
            <a:r>
              <a:rPr lang="de-DE" altLang="de-DE" sz="1800">
                <a:latin typeface="Courier New" panose="02070309020205020404" pitchFamily="49" charset="0"/>
              </a:rPr>
              <a:t>GO</a:t>
            </a:r>
          </a:p>
          <a:p>
            <a:pPr>
              <a:lnSpc>
                <a:spcPct val="110000"/>
              </a:lnSpc>
            </a:pPr>
            <a:endParaRPr lang="de-DE" altLang="de-DE" sz="1800">
              <a:latin typeface="Courier New" panose="02070309020205020404" pitchFamily="49" charset="0"/>
            </a:endParaRPr>
          </a:p>
          <a:p>
            <a:pPr>
              <a:lnSpc>
                <a:spcPct val="110000"/>
              </a:lnSpc>
            </a:pPr>
            <a:r>
              <a:rPr lang="de-DE" altLang="de-DE" sz="1800">
                <a:latin typeface="Courier New" panose="02070309020205020404" pitchFamily="49" charset="0"/>
              </a:rPr>
              <a:t>The result is:  30</a:t>
            </a:r>
          </a:p>
        </p:txBody>
      </p:sp>
      <p:sp>
        <p:nvSpPr>
          <p:cNvPr id="71684" name="Line 4"/>
          <p:cNvSpPr>
            <a:spLocks noChangeShapeType="1"/>
          </p:cNvSpPr>
          <p:nvPr/>
        </p:nvSpPr>
        <p:spPr bwMode="auto">
          <a:xfrm>
            <a:off x="3052763" y="3944938"/>
            <a:ext cx="5427662" cy="0"/>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1685" name="Line 5"/>
          <p:cNvSpPr>
            <a:spLocks noChangeShapeType="1"/>
          </p:cNvSpPr>
          <p:nvPr/>
        </p:nvSpPr>
        <p:spPr bwMode="auto">
          <a:xfrm>
            <a:off x="3078163" y="5649913"/>
            <a:ext cx="5427662" cy="0"/>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1686" name="AutoShape 6"/>
          <p:cNvSpPr>
            <a:spLocks noChangeArrowheads="1"/>
          </p:cNvSpPr>
          <p:nvPr/>
        </p:nvSpPr>
        <p:spPr bwMode="auto">
          <a:xfrm rot="10800000" flipH="1">
            <a:off x="485775" y="1936750"/>
            <a:ext cx="2616200" cy="1301750"/>
          </a:xfrm>
          <a:prstGeom prst="rightArrow">
            <a:avLst>
              <a:gd name="adj1" fmla="val 50000"/>
              <a:gd name="adj2" fmla="val 103484"/>
            </a:avLst>
          </a:prstGeom>
          <a:solidFill>
            <a:schemeClr val="accent2"/>
          </a:solidFill>
          <a:ln w="12700">
            <a:solidFill>
              <a:schemeClr val="tx1"/>
            </a:solidFill>
            <a:miter lim="800000"/>
            <a:headEnd/>
            <a:tailEnd/>
          </a:ln>
          <a:effectLst>
            <a:outerShdw dist="107763"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1687" name="AutoShape 7"/>
          <p:cNvSpPr>
            <a:spLocks noChangeArrowheads="1"/>
          </p:cNvSpPr>
          <p:nvPr/>
        </p:nvSpPr>
        <p:spPr bwMode="auto">
          <a:xfrm rot="10800000" flipH="1">
            <a:off x="485775" y="3822700"/>
            <a:ext cx="2673350" cy="1263650"/>
          </a:xfrm>
          <a:prstGeom prst="rightArrow">
            <a:avLst>
              <a:gd name="adj1" fmla="val 50000"/>
              <a:gd name="adj2" fmla="val 108933"/>
            </a:avLst>
          </a:prstGeom>
          <a:solidFill>
            <a:schemeClr val="accent2"/>
          </a:solidFill>
          <a:ln w="12700">
            <a:solidFill>
              <a:schemeClr val="tx1"/>
            </a:solidFill>
            <a:miter lim="800000"/>
            <a:headEnd/>
            <a:tailEnd/>
          </a:ln>
          <a:effectLst>
            <a:outerShdw dist="107763"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1688" name="AutoShape 8"/>
          <p:cNvSpPr>
            <a:spLocks noChangeArrowheads="1"/>
          </p:cNvSpPr>
          <p:nvPr/>
        </p:nvSpPr>
        <p:spPr bwMode="auto">
          <a:xfrm rot="10800000" flipH="1">
            <a:off x="561975" y="5289550"/>
            <a:ext cx="2501900" cy="1282700"/>
          </a:xfrm>
          <a:prstGeom prst="rightArrow">
            <a:avLst>
              <a:gd name="adj1" fmla="val 50000"/>
              <a:gd name="adj2" fmla="val 100432"/>
            </a:avLst>
          </a:prstGeom>
          <a:solidFill>
            <a:schemeClr val="accent2"/>
          </a:solidFill>
          <a:ln w="12700">
            <a:solidFill>
              <a:schemeClr val="tx1"/>
            </a:solidFill>
            <a:miter lim="800000"/>
            <a:headEnd/>
            <a:tailEnd/>
          </a:ln>
          <a:effectLst>
            <a:outerShdw dist="107763"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1689" name="Text Box 9"/>
          <p:cNvSpPr txBox="1">
            <a:spLocks noChangeArrowheads="1"/>
          </p:cNvSpPr>
          <p:nvPr/>
        </p:nvSpPr>
        <p:spPr bwMode="auto">
          <a:xfrm>
            <a:off x="609600" y="23622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kumimoji="0" lang="de-DE" altLang="de-DE" sz="2000">
                <a:latin typeface="Tahoma" panose="020B0604030504040204" pitchFamily="34" charset="0"/>
              </a:rPr>
              <a:t>Erstellen</a:t>
            </a:r>
            <a:endParaRPr kumimoji="0" lang="de-DE" altLang="de-DE"/>
          </a:p>
        </p:txBody>
      </p:sp>
      <p:sp>
        <p:nvSpPr>
          <p:cNvPr id="71690" name="Text Box 10"/>
          <p:cNvSpPr txBox="1">
            <a:spLocks noChangeArrowheads="1"/>
          </p:cNvSpPr>
          <p:nvPr/>
        </p:nvSpPr>
        <p:spPr bwMode="auto">
          <a:xfrm>
            <a:off x="533400" y="42672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kumimoji="0" lang="de-DE" altLang="de-DE" sz="2000">
                <a:latin typeface="Tahoma" panose="020B0604030504040204" pitchFamily="34" charset="0"/>
              </a:rPr>
              <a:t>Ausführen</a:t>
            </a:r>
            <a:endParaRPr kumimoji="0" lang="de-DE" altLang="de-DE"/>
          </a:p>
        </p:txBody>
      </p:sp>
      <p:sp>
        <p:nvSpPr>
          <p:cNvPr id="71691" name="Text Box 11"/>
          <p:cNvSpPr txBox="1">
            <a:spLocks noChangeArrowheads="1"/>
          </p:cNvSpPr>
          <p:nvPr/>
        </p:nvSpPr>
        <p:spPr bwMode="auto">
          <a:xfrm>
            <a:off x="609600" y="57150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kumimoji="0" lang="de-DE" altLang="de-DE" sz="2000">
                <a:latin typeface="Tahoma" panose="020B0604030504040204" pitchFamily="34" charset="0"/>
              </a:rPr>
              <a:t>Ergebnis</a:t>
            </a:r>
            <a:endParaRPr kumimoji="0" lang="de-DE" altLang="de-DE"/>
          </a:p>
        </p:txBody>
      </p:sp>
      <p:sp>
        <p:nvSpPr>
          <p:cNvPr id="71692" name="Titel 11"/>
          <p:cNvSpPr>
            <a:spLocks noGrp="1"/>
          </p:cNvSpPr>
          <p:nvPr>
            <p:ph type="title"/>
          </p:nvPr>
        </p:nvSpPr>
        <p:spPr/>
        <p:txBody>
          <a:bodyPr/>
          <a:lstStyle/>
          <a:p>
            <a:endParaRPr lang="de-CH" altLang="de-D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el 1"/>
          <p:cNvSpPr>
            <a:spLocks noGrp="1"/>
          </p:cNvSpPr>
          <p:nvPr>
            <p:ph type="title"/>
          </p:nvPr>
        </p:nvSpPr>
        <p:spPr>
          <a:xfrm>
            <a:off x="539750" y="2276475"/>
            <a:ext cx="8153400" cy="1784350"/>
          </a:xfrm>
        </p:spPr>
        <p:txBody>
          <a:bodyPr/>
          <a:lstStyle/>
          <a:p>
            <a:r>
              <a:rPr lang="de-CH" altLang="de-DE" sz="6600"/>
              <a:t>Transact-SQL / Triggers</a:t>
            </a:r>
          </a:p>
        </p:txBody>
      </p:sp>
      <p:sp>
        <p:nvSpPr>
          <p:cNvPr id="3" name="Fußzeilenplatzhalter 2"/>
          <p:cNvSpPr>
            <a:spLocks noGrp="1"/>
          </p:cNvSpPr>
          <p:nvPr>
            <p:ph type="ftr" sz="quarter" idx="10"/>
          </p:nvPr>
        </p:nvSpPr>
        <p:spPr/>
        <p:txBody>
          <a:bodyPr/>
          <a:lstStyle/>
          <a:p>
            <a:pPr>
              <a:defRPr/>
            </a:pPr>
            <a:r>
              <a:rPr lang="en-US"/>
              <a:t>Lukas Müller</a:t>
            </a:r>
            <a:endParaRPr lang="en-US" dirty="0"/>
          </a:p>
        </p:txBody>
      </p:sp>
      <p:sp>
        <p:nvSpPr>
          <p:cNvPr id="4" name="Foliennummernplatzhalter 3"/>
          <p:cNvSpPr>
            <a:spLocks noGrp="1"/>
          </p:cNvSpPr>
          <p:nvPr>
            <p:ph type="sldNum" sz="quarter" idx="11"/>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4FB907C9-B843-489D-920E-8F67A7E6EC35}" type="slidenum">
              <a:rPr kumimoji="0" lang="en-US" altLang="de-DE" sz="1000">
                <a:solidFill>
                  <a:srgbClr val="FFFFFF"/>
                </a:solidFill>
                <a:latin typeface="Tw Cen MT" panose="020B0602020104020603" pitchFamily="34" charset="0"/>
              </a:rPr>
              <a:pPr/>
              <a:t>74</a:t>
            </a:fld>
            <a:endParaRPr kumimoji="0" lang="en-US" altLang="de-DE" sz="1000">
              <a:solidFill>
                <a:srgbClr val="FFFFFF"/>
              </a:solidFill>
              <a:latin typeface="Tw Cen MT" panose="020B0602020104020603"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ChangeArrowheads="1"/>
          </p:cNvSpPr>
          <p:nvPr/>
        </p:nvSpPr>
        <p:spPr bwMode="auto">
          <a:xfrm>
            <a:off x="457200" y="1752600"/>
            <a:ext cx="8153400" cy="4419600"/>
          </a:xfrm>
          <a:prstGeom prst="rect">
            <a:avLst/>
          </a:prstGeom>
          <a:noFill/>
          <a:ln w="9525">
            <a:noFill/>
            <a:miter lim="800000"/>
            <a:headEnd/>
            <a:tailEnd/>
          </a:ln>
        </p:spPr>
        <p:txBody>
          <a:bodyPr/>
          <a:lstStyle/>
          <a:p>
            <a:pPr marL="342900" indent="-342900">
              <a:spcBef>
                <a:spcPct val="20000"/>
              </a:spcBef>
              <a:buClr>
                <a:schemeClr val="accent2"/>
              </a:buClr>
              <a:buSzPct val="130000"/>
              <a:buFont typeface="Wingdings" pitchFamily="2" charset="2"/>
              <a:buChar char="§"/>
              <a:defRPr/>
            </a:pPr>
            <a:r>
              <a:rPr lang="en-US" sz="2800" dirty="0" err="1">
                <a:latin typeface="+mn-lt"/>
              </a:rPr>
              <a:t>Ein</a:t>
            </a:r>
            <a:r>
              <a:rPr lang="en-US" sz="2800" dirty="0">
                <a:latin typeface="+mn-lt"/>
              </a:rPr>
              <a:t> Trigger</a:t>
            </a:r>
          </a:p>
          <a:p>
            <a:pPr marL="742950" lvl="1" indent="-285750">
              <a:lnSpc>
                <a:spcPct val="110000"/>
              </a:lnSpc>
              <a:spcBef>
                <a:spcPct val="20000"/>
              </a:spcBef>
              <a:buClr>
                <a:schemeClr val="accent2"/>
              </a:buClr>
              <a:buFont typeface="Wingdings" pitchFamily="2" charset="2"/>
              <a:buChar char="§"/>
              <a:defRPr/>
            </a:pPr>
            <a:r>
              <a:rPr lang="en-US" dirty="0" err="1">
                <a:latin typeface="+mn-lt"/>
              </a:rPr>
              <a:t>Ist</a:t>
            </a:r>
            <a:r>
              <a:rPr lang="en-US" dirty="0">
                <a:latin typeface="+mn-lt"/>
              </a:rPr>
              <a:t> </a:t>
            </a:r>
            <a:r>
              <a:rPr lang="en-US" dirty="0" err="1">
                <a:latin typeface="+mn-lt"/>
              </a:rPr>
              <a:t>ein</a:t>
            </a:r>
            <a:r>
              <a:rPr lang="en-US" dirty="0">
                <a:latin typeface="+mn-lt"/>
              </a:rPr>
              <a:t> </a:t>
            </a:r>
            <a:r>
              <a:rPr lang="en-US" dirty="0" err="1">
                <a:latin typeface="+mn-lt"/>
              </a:rPr>
              <a:t>spezielle</a:t>
            </a:r>
            <a:r>
              <a:rPr lang="en-US" dirty="0">
                <a:latin typeface="+mn-lt"/>
              </a:rPr>
              <a:t> Art von Stored Procedures.</a:t>
            </a:r>
          </a:p>
          <a:p>
            <a:pPr marL="742950" lvl="1" indent="-285750">
              <a:lnSpc>
                <a:spcPct val="110000"/>
              </a:lnSpc>
              <a:spcBef>
                <a:spcPct val="20000"/>
              </a:spcBef>
              <a:buClr>
                <a:schemeClr val="accent2"/>
              </a:buClr>
              <a:buFont typeface="Wingdings" pitchFamily="2" charset="2"/>
              <a:buChar char="§"/>
              <a:defRPr/>
            </a:pPr>
            <a:r>
              <a:rPr lang="en-US" dirty="0" err="1">
                <a:latin typeface="+mn-lt"/>
              </a:rPr>
              <a:t>Wird</a:t>
            </a:r>
            <a:r>
              <a:rPr lang="en-US" dirty="0">
                <a:latin typeface="+mn-lt"/>
              </a:rPr>
              <a:t> </a:t>
            </a:r>
            <a:r>
              <a:rPr lang="en-US" dirty="0" err="1">
                <a:latin typeface="+mn-lt"/>
              </a:rPr>
              <a:t>bei</a:t>
            </a:r>
            <a:r>
              <a:rPr lang="en-US" dirty="0">
                <a:latin typeface="+mn-lt"/>
              </a:rPr>
              <a:t> </a:t>
            </a:r>
            <a:r>
              <a:rPr lang="en-US" dirty="0" err="1">
                <a:latin typeface="+mn-lt"/>
              </a:rPr>
              <a:t>Datenmodifikationen</a:t>
            </a:r>
            <a:r>
              <a:rPr lang="en-US" dirty="0">
                <a:latin typeface="+mn-lt"/>
              </a:rPr>
              <a:t> </a:t>
            </a:r>
            <a:r>
              <a:rPr lang="en-US" dirty="0" err="1">
                <a:latin typeface="+mn-lt"/>
              </a:rPr>
              <a:t>automatisch</a:t>
            </a:r>
            <a:r>
              <a:rPr lang="en-US" dirty="0">
                <a:latin typeface="+mn-lt"/>
              </a:rPr>
              <a:t> </a:t>
            </a:r>
            <a:r>
              <a:rPr lang="en-US" dirty="0" err="1">
                <a:latin typeface="+mn-lt"/>
              </a:rPr>
              <a:t>ausgeführt</a:t>
            </a:r>
            <a:r>
              <a:rPr lang="en-US" dirty="0">
                <a:latin typeface="+mn-lt"/>
              </a:rPr>
              <a:t>.</a:t>
            </a:r>
          </a:p>
          <a:p>
            <a:pPr marL="742950" lvl="1" indent="-285750">
              <a:lnSpc>
                <a:spcPct val="110000"/>
              </a:lnSpc>
              <a:spcBef>
                <a:spcPct val="20000"/>
              </a:spcBef>
              <a:buClr>
                <a:schemeClr val="accent2"/>
              </a:buClr>
              <a:buFont typeface="Wingdings" pitchFamily="2" charset="2"/>
              <a:buChar char="§"/>
              <a:defRPr/>
            </a:pPr>
            <a:r>
              <a:rPr lang="en-US" dirty="0" err="1">
                <a:latin typeface="+mn-lt"/>
              </a:rPr>
              <a:t>Steht</a:t>
            </a:r>
            <a:r>
              <a:rPr lang="en-US" dirty="0">
                <a:latin typeface="+mn-lt"/>
              </a:rPr>
              <a:t> </a:t>
            </a:r>
            <a:r>
              <a:rPr lang="en-US" dirty="0" err="1">
                <a:latin typeface="+mn-lt"/>
              </a:rPr>
              <a:t>immer</a:t>
            </a:r>
            <a:r>
              <a:rPr lang="en-US" dirty="0">
                <a:latin typeface="+mn-lt"/>
              </a:rPr>
              <a:t> in </a:t>
            </a:r>
            <a:r>
              <a:rPr lang="en-US" dirty="0" err="1">
                <a:latin typeface="+mn-lt"/>
              </a:rPr>
              <a:t>Verbindung</a:t>
            </a:r>
            <a:r>
              <a:rPr lang="en-US" dirty="0">
                <a:latin typeface="+mn-lt"/>
              </a:rPr>
              <a:t> </a:t>
            </a:r>
            <a:r>
              <a:rPr lang="en-US" dirty="0" err="1">
                <a:latin typeface="+mn-lt"/>
              </a:rPr>
              <a:t>mit</a:t>
            </a:r>
            <a:r>
              <a:rPr lang="en-US" dirty="0">
                <a:latin typeface="+mn-lt"/>
              </a:rPr>
              <a:t> </a:t>
            </a:r>
            <a:r>
              <a:rPr lang="en-US" dirty="0" err="1">
                <a:latin typeface="+mn-lt"/>
              </a:rPr>
              <a:t>Tabellen</a:t>
            </a:r>
            <a:r>
              <a:rPr lang="en-US" dirty="0">
                <a:latin typeface="+mn-lt"/>
              </a:rPr>
              <a:t>.</a:t>
            </a:r>
          </a:p>
          <a:p>
            <a:pPr marL="742950" lvl="1" indent="-285750">
              <a:lnSpc>
                <a:spcPct val="110000"/>
              </a:lnSpc>
              <a:spcBef>
                <a:spcPct val="20000"/>
              </a:spcBef>
              <a:buClr>
                <a:schemeClr val="accent2"/>
              </a:buClr>
              <a:buFont typeface="Wingdings" pitchFamily="2" charset="2"/>
              <a:buChar char="§"/>
              <a:defRPr/>
            </a:pPr>
            <a:r>
              <a:rPr lang="en-US" dirty="0" err="1">
                <a:latin typeface="+mn-lt"/>
              </a:rPr>
              <a:t>Kann</a:t>
            </a:r>
            <a:r>
              <a:rPr lang="en-US" dirty="0">
                <a:latin typeface="+mn-lt"/>
              </a:rPr>
              <a:t> </a:t>
            </a:r>
            <a:r>
              <a:rPr lang="en-US" dirty="0" err="1">
                <a:latin typeface="+mn-lt"/>
              </a:rPr>
              <a:t>nicht</a:t>
            </a:r>
            <a:r>
              <a:rPr lang="en-US" dirty="0">
                <a:latin typeface="+mn-lt"/>
              </a:rPr>
              <a:t> </a:t>
            </a:r>
            <a:r>
              <a:rPr lang="en-US" dirty="0" err="1">
                <a:latin typeface="+mn-lt"/>
              </a:rPr>
              <a:t>direkt</a:t>
            </a:r>
            <a:r>
              <a:rPr lang="en-US" dirty="0">
                <a:latin typeface="+mn-lt"/>
              </a:rPr>
              <a:t> </a:t>
            </a:r>
            <a:r>
              <a:rPr lang="en-US" dirty="0" err="1">
                <a:latin typeface="+mn-lt"/>
              </a:rPr>
              <a:t>ausgeführt</a:t>
            </a:r>
            <a:r>
              <a:rPr lang="en-US" dirty="0">
                <a:latin typeface="+mn-lt"/>
              </a:rPr>
              <a:t> </a:t>
            </a:r>
            <a:r>
              <a:rPr lang="en-US" dirty="0" err="1">
                <a:latin typeface="+mn-lt"/>
              </a:rPr>
              <a:t>werden</a:t>
            </a:r>
            <a:r>
              <a:rPr lang="en-US" dirty="0">
                <a:latin typeface="+mn-lt"/>
              </a:rPr>
              <a:t> und hat </a:t>
            </a:r>
            <a:r>
              <a:rPr lang="en-US" dirty="0" err="1">
                <a:latin typeface="+mn-lt"/>
              </a:rPr>
              <a:t>keine</a:t>
            </a:r>
            <a:r>
              <a:rPr lang="en-US" dirty="0">
                <a:latin typeface="+mn-lt"/>
              </a:rPr>
              <a:t> Input Parameter.</a:t>
            </a:r>
          </a:p>
          <a:p>
            <a:pPr marL="742950" lvl="1" indent="-285750">
              <a:lnSpc>
                <a:spcPct val="110000"/>
              </a:lnSpc>
              <a:spcBef>
                <a:spcPct val="20000"/>
              </a:spcBef>
              <a:buClr>
                <a:schemeClr val="accent2"/>
              </a:buClr>
              <a:buFont typeface="Wingdings" pitchFamily="2" charset="2"/>
              <a:buChar char="§"/>
              <a:defRPr/>
            </a:pPr>
            <a:r>
              <a:rPr lang="en-US" dirty="0" err="1">
                <a:latin typeface="+mn-lt"/>
              </a:rPr>
              <a:t>Verhindert</a:t>
            </a:r>
            <a:r>
              <a:rPr lang="en-US" dirty="0">
                <a:latin typeface="+mn-lt"/>
              </a:rPr>
              <a:t> </a:t>
            </a:r>
            <a:r>
              <a:rPr lang="en-US" dirty="0" err="1">
                <a:latin typeface="+mn-lt"/>
              </a:rPr>
              <a:t>inkorrekte</a:t>
            </a:r>
            <a:r>
              <a:rPr lang="en-US" dirty="0">
                <a:latin typeface="+mn-lt"/>
              </a:rPr>
              <a:t> </a:t>
            </a:r>
            <a:r>
              <a:rPr lang="en-US" dirty="0" err="1">
                <a:latin typeface="+mn-lt"/>
              </a:rPr>
              <a:t>oder</a:t>
            </a:r>
            <a:r>
              <a:rPr lang="en-US" dirty="0">
                <a:latin typeface="+mn-lt"/>
              </a:rPr>
              <a:t> </a:t>
            </a:r>
            <a:r>
              <a:rPr lang="en-US" dirty="0" err="1">
                <a:latin typeface="+mn-lt"/>
              </a:rPr>
              <a:t>inkonsistente</a:t>
            </a:r>
            <a:r>
              <a:rPr lang="en-US" dirty="0">
                <a:latin typeface="+mn-lt"/>
              </a:rPr>
              <a:t> </a:t>
            </a:r>
            <a:r>
              <a:rPr lang="en-US" dirty="0" err="1">
                <a:latin typeface="+mn-lt"/>
              </a:rPr>
              <a:t>Datenänderungen</a:t>
            </a:r>
            <a:r>
              <a:rPr lang="en-US" dirty="0">
                <a:latin typeface="+mn-lt"/>
              </a:rPr>
              <a:t>.</a:t>
            </a:r>
          </a:p>
        </p:txBody>
      </p:sp>
      <p:sp>
        <p:nvSpPr>
          <p:cNvPr id="73731" name="Titel 3"/>
          <p:cNvSpPr>
            <a:spLocks noGrp="1"/>
          </p:cNvSpPr>
          <p:nvPr>
            <p:ph type="title"/>
          </p:nvPr>
        </p:nvSpPr>
        <p:spPr>
          <a:xfrm>
            <a:off x="611188" y="188913"/>
            <a:ext cx="8153400" cy="990600"/>
          </a:xfrm>
        </p:spPr>
        <p:txBody>
          <a:bodyPr/>
          <a:lstStyle/>
          <a:p>
            <a:r>
              <a:rPr lang="de-CH" altLang="de-DE"/>
              <a:t>Transact-SQL / Triggers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ChangeArrowheads="1"/>
          </p:cNvSpPr>
          <p:nvPr/>
        </p:nvSpPr>
        <p:spPr bwMode="auto">
          <a:xfrm>
            <a:off x="457200" y="3505200"/>
            <a:ext cx="8153400" cy="2895600"/>
          </a:xfrm>
          <a:prstGeom prst="rect">
            <a:avLst/>
          </a:prstGeom>
          <a:noFill/>
          <a:ln w="9525">
            <a:noFill/>
            <a:miter lim="800000"/>
            <a:headEnd/>
            <a:tailEnd/>
          </a:ln>
        </p:spPr>
        <p:txBody>
          <a:bodyPr/>
          <a:lstStyle/>
          <a:p>
            <a:pPr marL="742950" lvl="1" indent="-285750">
              <a:spcBef>
                <a:spcPct val="20000"/>
              </a:spcBef>
              <a:buClr>
                <a:schemeClr val="accent2"/>
              </a:buClr>
              <a:buFont typeface="Wingdings" pitchFamily="2" charset="2"/>
              <a:buChar char="§"/>
              <a:defRPr/>
            </a:pPr>
            <a:r>
              <a:rPr lang="en-US" dirty="0">
                <a:latin typeface="+mn-lt"/>
              </a:rPr>
              <a:t>Pro </a:t>
            </a:r>
            <a:r>
              <a:rPr lang="en-US" dirty="0" err="1">
                <a:latin typeface="+mn-lt"/>
              </a:rPr>
              <a:t>Tabelle</a:t>
            </a:r>
            <a:r>
              <a:rPr lang="en-US" dirty="0">
                <a:latin typeface="+mn-lt"/>
              </a:rPr>
              <a:t> </a:t>
            </a:r>
            <a:r>
              <a:rPr lang="en-US" dirty="0" err="1">
                <a:latin typeface="+mn-lt"/>
              </a:rPr>
              <a:t>können</a:t>
            </a:r>
            <a:r>
              <a:rPr lang="en-US" dirty="0">
                <a:latin typeface="+mn-lt"/>
              </a:rPr>
              <a:t> max. 3 Triggers </a:t>
            </a:r>
            <a:r>
              <a:rPr lang="en-US" dirty="0" err="1">
                <a:latin typeface="+mn-lt"/>
              </a:rPr>
              <a:t>definiert</a:t>
            </a:r>
            <a:r>
              <a:rPr lang="en-US" dirty="0">
                <a:latin typeface="+mn-lt"/>
              </a:rPr>
              <a:t> </a:t>
            </a:r>
            <a:r>
              <a:rPr lang="en-US" dirty="0" err="1">
                <a:latin typeface="+mn-lt"/>
              </a:rPr>
              <a:t>werden</a:t>
            </a:r>
            <a:r>
              <a:rPr lang="en-US" dirty="0">
                <a:latin typeface="+mn-lt"/>
              </a:rPr>
              <a:t> (Insert, Delete, Update)</a:t>
            </a:r>
          </a:p>
          <a:p>
            <a:pPr marL="742950" lvl="1" indent="-285750">
              <a:spcBef>
                <a:spcPct val="20000"/>
              </a:spcBef>
              <a:buClr>
                <a:schemeClr val="accent2"/>
              </a:buClr>
              <a:buFont typeface="Wingdings" pitchFamily="2" charset="2"/>
              <a:buChar char="§"/>
              <a:defRPr/>
            </a:pPr>
            <a:r>
              <a:rPr lang="en-US" dirty="0">
                <a:latin typeface="+mn-lt"/>
              </a:rPr>
              <a:t>Triggers </a:t>
            </a:r>
            <a:r>
              <a:rPr lang="en-US" dirty="0" err="1">
                <a:latin typeface="+mn-lt"/>
              </a:rPr>
              <a:t>werden</a:t>
            </a:r>
            <a:r>
              <a:rPr lang="en-US" dirty="0">
                <a:latin typeface="+mn-lt"/>
              </a:rPr>
              <a:t> </a:t>
            </a:r>
            <a:r>
              <a:rPr lang="en-US" dirty="0" err="1">
                <a:latin typeface="+mn-lt"/>
              </a:rPr>
              <a:t>durch</a:t>
            </a:r>
            <a:r>
              <a:rPr lang="en-US" dirty="0">
                <a:latin typeface="+mn-lt"/>
              </a:rPr>
              <a:t> den </a:t>
            </a:r>
            <a:r>
              <a:rPr lang="en-US" dirty="0" err="1">
                <a:latin typeface="+mn-lt"/>
              </a:rPr>
              <a:t>Tabellen</a:t>
            </a:r>
            <a:r>
              <a:rPr lang="en-US" dirty="0">
                <a:latin typeface="+mn-lt"/>
              </a:rPr>
              <a:t> Owner </a:t>
            </a:r>
            <a:r>
              <a:rPr lang="en-US" dirty="0" err="1">
                <a:latin typeface="+mn-lt"/>
              </a:rPr>
              <a:t>erstellt</a:t>
            </a:r>
            <a:r>
              <a:rPr lang="en-US" dirty="0">
                <a:latin typeface="+mn-lt"/>
              </a:rPr>
              <a:t> und </a:t>
            </a:r>
            <a:r>
              <a:rPr lang="en-US" dirty="0" err="1">
                <a:latin typeface="+mn-lt"/>
              </a:rPr>
              <a:t>gelöscht</a:t>
            </a:r>
            <a:r>
              <a:rPr lang="en-US" dirty="0">
                <a:latin typeface="+mn-lt"/>
              </a:rPr>
              <a:t>.</a:t>
            </a:r>
          </a:p>
          <a:p>
            <a:pPr marL="742950" lvl="1" indent="-285750">
              <a:spcBef>
                <a:spcPct val="20000"/>
              </a:spcBef>
              <a:buClr>
                <a:schemeClr val="accent2"/>
              </a:buClr>
              <a:buFont typeface="Wingdings" pitchFamily="2" charset="2"/>
              <a:buChar char="§"/>
              <a:defRPr/>
            </a:pPr>
            <a:r>
              <a:rPr lang="en-US" dirty="0" err="1">
                <a:latin typeface="+mn-lt"/>
              </a:rPr>
              <a:t>Beim</a:t>
            </a:r>
            <a:r>
              <a:rPr lang="en-US" dirty="0">
                <a:latin typeface="+mn-lt"/>
              </a:rPr>
              <a:t> </a:t>
            </a:r>
            <a:r>
              <a:rPr lang="en-US" dirty="0" err="1">
                <a:latin typeface="+mn-lt"/>
              </a:rPr>
              <a:t>löschen</a:t>
            </a:r>
            <a:r>
              <a:rPr lang="en-US" dirty="0">
                <a:latin typeface="+mn-lt"/>
              </a:rPr>
              <a:t> </a:t>
            </a:r>
            <a:r>
              <a:rPr lang="en-US" dirty="0" err="1">
                <a:latin typeface="+mn-lt"/>
              </a:rPr>
              <a:t>einer</a:t>
            </a:r>
            <a:r>
              <a:rPr lang="en-US" dirty="0">
                <a:latin typeface="+mn-lt"/>
              </a:rPr>
              <a:t> </a:t>
            </a:r>
            <a:r>
              <a:rPr lang="en-US" dirty="0" err="1">
                <a:latin typeface="+mn-lt"/>
              </a:rPr>
              <a:t>Tabelle</a:t>
            </a:r>
            <a:r>
              <a:rPr lang="en-US" dirty="0">
                <a:latin typeface="+mn-lt"/>
              </a:rPr>
              <a:t> </a:t>
            </a:r>
            <a:r>
              <a:rPr lang="en-US" dirty="0" err="1">
                <a:latin typeface="+mn-lt"/>
              </a:rPr>
              <a:t>werden</a:t>
            </a:r>
            <a:r>
              <a:rPr lang="en-US" dirty="0">
                <a:latin typeface="+mn-lt"/>
              </a:rPr>
              <a:t> die Triggers </a:t>
            </a:r>
            <a:r>
              <a:rPr lang="en-US" dirty="0" err="1">
                <a:latin typeface="+mn-lt"/>
              </a:rPr>
              <a:t>auch</a:t>
            </a:r>
            <a:r>
              <a:rPr lang="en-US" dirty="0">
                <a:latin typeface="+mn-lt"/>
              </a:rPr>
              <a:t> </a:t>
            </a:r>
            <a:r>
              <a:rPr lang="en-US" dirty="0" err="1">
                <a:latin typeface="+mn-lt"/>
              </a:rPr>
              <a:t>mit</a:t>
            </a:r>
            <a:r>
              <a:rPr lang="en-US" dirty="0">
                <a:latin typeface="+mn-lt"/>
              </a:rPr>
              <a:t> </a:t>
            </a:r>
            <a:r>
              <a:rPr lang="en-US" dirty="0" err="1">
                <a:latin typeface="+mn-lt"/>
              </a:rPr>
              <a:t>gelöscht</a:t>
            </a:r>
            <a:r>
              <a:rPr lang="en-US" dirty="0">
                <a:latin typeface="+mn-lt"/>
              </a:rPr>
              <a:t>.</a:t>
            </a:r>
          </a:p>
          <a:p>
            <a:pPr marL="742950" lvl="1" indent="-285750">
              <a:spcBef>
                <a:spcPct val="20000"/>
              </a:spcBef>
              <a:buClr>
                <a:schemeClr val="accent2"/>
              </a:buClr>
              <a:buFont typeface="Wingdings" pitchFamily="2" charset="2"/>
              <a:buChar char="§"/>
              <a:defRPr/>
            </a:pPr>
            <a:r>
              <a:rPr lang="en-US" dirty="0" err="1">
                <a:latin typeface="+mn-lt"/>
              </a:rPr>
              <a:t>Bei</a:t>
            </a:r>
            <a:r>
              <a:rPr lang="en-US" dirty="0">
                <a:latin typeface="+mn-lt"/>
              </a:rPr>
              <a:t> Views </a:t>
            </a:r>
            <a:r>
              <a:rPr lang="en-US" dirty="0" err="1">
                <a:latin typeface="+mn-lt"/>
              </a:rPr>
              <a:t>können</a:t>
            </a:r>
            <a:r>
              <a:rPr lang="en-US" dirty="0">
                <a:latin typeface="+mn-lt"/>
              </a:rPr>
              <a:t> </a:t>
            </a:r>
            <a:r>
              <a:rPr lang="en-US" dirty="0" err="1">
                <a:latin typeface="+mn-lt"/>
              </a:rPr>
              <a:t>keine</a:t>
            </a:r>
            <a:r>
              <a:rPr lang="en-US" dirty="0">
                <a:latin typeface="+mn-lt"/>
              </a:rPr>
              <a:t> Triggers </a:t>
            </a:r>
            <a:r>
              <a:rPr lang="en-US" dirty="0" err="1">
                <a:latin typeface="+mn-lt"/>
              </a:rPr>
              <a:t>angelegt</a:t>
            </a:r>
            <a:r>
              <a:rPr lang="en-US" dirty="0">
                <a:latin typeface="+mn-lt"/>
              </a:rPr>
              <a:t> </a:t>
            </a:r>
            <a:r>
              <a:rPr lang="en-US" dirty="0" err="1">
                <a:latin typeface="+mn-lt"/>
              </a:rPr>
              <a:t>werden</a:t>
            </a:r>
            <a:r>
              <a:rPr lang="en-US" dirty="0">
                <a:latin typeface="+mn-lt"/>
              </a:rPr>
              <a:t>.</a:t>
            </a:r>
          </a:p>
        </p:txBody>
      </p:sp>
      <p:sp>
        <p:nvSpPr>
          <p:cNvPr id="74755" name="Rectangle 4"/>
          <p:cNvSpPr>
            <a:spLocks noChangeArrowheads="1"/>
          </p:cNvSpPr>
          <p:nvPr/>
        </p:nvSpPr>
        <p:spPr bwMode="auto">
          <a:xfrm>
            <a:off x="1371600" y="1676400"/>
            <a:ext cx="5756275" cy="16256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a:latin typeface="Courier New" panose="02070309020205020404" pitchFamily="49" charset="0"/>
              </a:rPr>
              <a:t> CREATE TRIGGER [</a:t>
            </a:r>
            <a:r>
              <a:rPr lang="de-DE" altLang="de-DE" sz="2000" i="1">
                <a:latin typeface="Courier New" panose="02070309020205020404" pitchFamily="49" charset="0"/>
              </a:rPr>
              <a:t>owner</a:t>
            </a:r>
            <a:r>
              <a:rPr lang="de-DE" altLang="de-DE" sz="2000">
                <a:latin typeface="Courier New" panose="02070309020205020404" pitchFamily="49" charset="0"/>
              </a:rPr>
              <a:t>.]</a:t>
            </a:r>
            <a:r>
              <a:rPr lang="de-DE" altLang="de-DE" sz="2000" i="1">
                <a:latin typeface="Courier New" panose="02070309020205020404" pitchFamily="49" charset="0"/>
              </a:rPr>
              <a:t>trigger_name</a:t>
            </a:r>
            <a:endParaRPr lang="de-DE" altLang="de-DE" sz="2000">
              <a:latin typeface="Courier New" panose="02070309020205020404" pitchFamily="49" charset="0"/>
            </a:endParaRPr>
          </a:p>
          <a:p>
            <a:r>
              <a:rPr lang="de-DE" altLang="de-DE" sz="2000">
                <a:latin typeface="Courier New" panose="02070309020205020404" pitchFamily="49" charset="0"/>
              </a:rPr>
              <a:t> ON [</a:t>
            </a:r>
            <a:r>
              <a:rPr lang="de-DE" altLang="de-DE" sz="2000" i="1">
                <a:latin typeface="Courier New" panose="02070309020205020404" pitchFamily="49" charset="0"/>
              </a:rPr>
              <a:t>owner</a:t>
            </a:r>
            <a:r>
              <a:rPr lang="de-DE" altLang="de-DE" sz="2000">
                <a:latin typeface="Courier New" panose="02070309020205020404" pitchFamily="49" charset="0"/>
              </a:rPr>
              <a:t>.]</a:t>
            </a:r>
            <a:r>
              <a:rPr lang="de-DE" altLang="de-DE" sz="2000" i="1">
                <a:latin typeface="Courier New" panose="02070309020205020404" pitchFamily="49" charset="0"/>
              </a:rPr>
              <a:t>table_name</a:t>
            </a:r>
            <a:endParaRPr lang="de-DE" altLang="de-DE" sz="2000">
              <a:latin typeface="Courier New" panose="02070309020205020404" pitchFamily="49" charset="0"/>
            </a:endParaRPr>
          </a:p>
          <a:p>
            <a:r>
              <a:rPr lang="de-DE" altLang="de-DE" sz="2000">
                <a:latin typeface="Courier New" panose="02070309020205020404" pitchFamily="49" charset="0"/>
              </a:rPr>
              <a:t> FOR {INSERT | UPDATE | DELETE}</a:t>
            </a:r>
          </a:p>
          <a:p>
            <a:r>
              <a:rPr lang="de-DE" altLang="de-DE" sz="2000">
                <a:latin typeface="Courier New" panose="02070309020205020404" pitchFamily="49" charset="0"/>
              </a:rPr>
              <a:t> [WITH ENCRYPTION]</a:t>
            </a:r>
          </a:p>
          <a:p>
            <a:r>
              <a:rPr lang="de-DE" altLang="de-DE" sz="2000">
                <a:latin typeface="Courier New" panose="02070309020205020404" pitchFamily="49" charset="0"/>
              </a:rPr>
              <a:t> AS </a:t>
            </a:r>
            <a:r>
              <a:rPr lang="de-DE" altLang="de-DE" sz="2000" i="1">
                <a:latin typeface="Courier New" panose="02070309020205020404" pitchFamily="49" charset="0"/>
              </a:rPr>
              <a:t>sql_statements</a:t>
            </a:r>
            <a:r>
              <a:rPr lang="de-DE" altLang="de-DE" sz="2000">
                <a:latin typeface="Courier New" panose="02070309020205020404" pitchFamily="49" charset="0"/>
              </a:rPr>
              <a:t> </a:t>
            </a:r>
          </a:p>
        </p:txBody>
      </p:sp>
      <p:sp>
        <p:nvSpPr>
          <p:cNvPr id="74756" name="Titel 4"/>
          <p:cNvSpPr>
            <a:spLocks noGrp="1"/>
          </p:cNvSpPr>
          <p:nvPr>
            <p:ph type="title"/>
          </p:nvPr>
        </p:nvSpPr>
        <p:spPr>
          <a:xfrm>
            <a:off x="611188" y="188913"/>
            <a:ext cx="8153400" cy="990600"/>
          </a:xfrm>
        </p:spPr>
        <p:txBody>
          <a:bodyPr/>
          <a:lstStyle/>
          <a:p>
            <a:r>
              <a:rPr lang="de-CH" altLang="de-DE"/>
              <a:t>Triggers erstellen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3"/>
          <p:cNvGrpSpPr>
            <a:grpSpLocks/>
          </p:cNvGrpSpPr>
          <p:nvPr/>
        </p:nvGrpSpPr>
        <p:grpSpPr bwMode="auto">
          <a:xfrm>
            <a:off x="762000" y="1752600"/>
            <a:ext cx="6389688" cy="827088"/>
            <a:chOff x="425" y="554"/>
            <a:chExt cx="4025" cy="571"/>
          </a:xfrm>
        </p:grpSpPr>
        <p:sp>
          <p:nvSpPr>
            <p:cNvPr id="75801" name="Rectangle 4"/>
            <p:cNvSpPr>
              <a:spLocks noChangeArrowheads="1"/>
            </p:cNvSpPr>
            <p:nvPr/>
          </p:nvSpPr>
          <p:spPr bwMode="auto">
            <a:xfrm>
              <a:off x="425" y="574"/>
              <a:ext cx="4025" cy="551"/>
            </a:xfrm>
            <a:prstGeom prst="rect">
              <a:avLst/>
            </a:prstGeom>
            <a:solidFill>
              <a:schemeClr val="bg1"/>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5802" name="Rectangle 5"/>
            <p:cNvSpPr>
              <a:spLocks noChangeArrowheads="1"/>
            </p:cNvSpPr>
            <p:nvPr/>
          </p:nvSpPr>
          <p:spPr bwMode="auto">
            <a:xfrm>
              <a:off x="429" y="584"/>
              <a:ext cx="4014" cy="216"/>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5803" name="Line 6"/>
            <p:cNvSpPr>
              <a:spLocks noChangeShapeType="1"/>
            </p:cNvSpPr>
            <p:nvPr/>
          </p:nvSpPr>
          <p:spPr bwMode="auto">
            <a:xfrm>
              <a:off x="428" y="818"/>
              <a:ext cx="400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5015" name="Rectangle 7"/>
            <p:cNvSpPr>
              <a:spLocks noChangeArrowheads="1"/>
            </p:cNvSpPr>
            <p:nvPr/>
          </p:nvSpPr>
          <p:spPr bwMode="auto">
            <a:xfrm>
              <a:off x="444" y="554"/>
              <a:ext cx="861" cy="313"/>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inserted</a:t>
              </a:r>
            </a:p>
          </p:txBody>
        </p:sp>
        <p:sp>
          <p:nvSpPr>
            <p:cNvPr id="75805" name="Line 8"/>
            <p:cNvSpPr>
              <a:spLocks noChangeShapeType="1"/>
            </p:cNvSpPr>
            <p:nvPr/>
          </p:nvSpPr>
          <p:spPr bwMode="auto">
            <a:xfrm>
              <a:off x="843" y="826"/>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806" name="Rectangle 9"/>
            <p:cNvSpPr>
              <a:spLocks noChangeArrowheads="1"/>
            </p:cNvSpPr>
            <p:nvPr/>
          </p:nvSpPr>
          <p:spPr bwMode="auto">
            <a:xfrm>
              <a:off x="525" y="867"/>
              <a:ext cx="18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4</a:t>
              </a:r>
            </a:p>
          </p:txBody>
        </p:sp>
        <p:sp>
          <p:nvSpPr>
            <p:cNvPr id="75807" name="Rectangle 10"/>
            <p:cNvSpPr>
              <a:spLocks noChangeArrowheads="1"/>
            </p:cNvSpPr>
            <p:nvPr/>
          </p:nvSpPr>
          <p:spPr bwMode="auto">
            <a:xfrm>
              <a:off x="1047" y="867"/>
              <a:ext cx="18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p:txBody>
        </p:sp>
        <p:sp>
          <p:nvSpPr>
            <p:cNvPr id="75808" name="Rectangle 11"/>
            <p:cNvSpPr>
              <a:spLocks noChangeArrowheads="1"/>
            </p:cNvSpPr>
            <p:nvPr/>
          </p:nvSpPr>
          <p:spPr bwMode="auto">
            <a:xfrm>
              <a:off x="1515" y="867"/>
              <a:ext cx="37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1004</a:t>
              </a:r>
            </a:p>
          </p:txBody>
        </p:sp>
        <p:sp>
          <p:nvSpPr>
            <p:cNvPr id="75809" name="Rectangle 12"/>
            <p:cNvSpPr>
              <a:spLocks noChangeArrowheads="1"/>
            </p:cNvSpPr>
            <p:nvPr/>
          </p:nvSpPr>
          <p:spPr bwMode="auto">
            <a:xfrm>
              <a:off x="2127" y="867"/>
              <a:ext cx="37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p:txBody>
        </p:sp>
        <p:sp>
          <p:nvSpPr>
            <p:cNvPr id="75810" name="Rectangle 13"/>
            <p:cNvSpPr>
              <a:spLocks noChangeArrowheads="1"/>
            </p:cNvSpPr>
            <p:nvPr/>
          </p:nvSpPr>
          <p:spPr bwMode="auto">
            <a:xfrm>
              <a:off x="3603" y="867"/>
              <a:ext cx="78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27 1991</a:t>
              </a:r>
            </a:p>
          </p:txBody>
        </p:sp>
        <p:sp>
          <p:nvSpPr>
            <p:cNvPr id="75811" name="Rectangle 14"/>
            <p:cNvSpPr>
              <a:spLocks noChangeArrowheads="1"/>
            </p:cNvSpPr>
            <p:nvPr/>
          </p:nvSpPr>
          <p:spPr bwMode="auto">
            <a:xfrm>
              <a:off x="2775" y="867"/>
              <a:ext cx="78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13 1991</a:t>
              </a:r>
            </a:p>
          </p:txBody>
        </p:sp>
        <p:sp>
          <p:nvSpPr>
            <p:cNvPr id="75812" name="Line 15"/>
            <p:cNvSpPr>
              <a:spLocks noChangeShapeType="1"/>
            </p:cNvSpPr>
            <p:nvPr/>
          </p:nvSpPr>
          <p:spPr bwMode="auto">
            <a:xfrm>
              <a:off x="1365" y="826"/>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813" name="Line 16"/>
            <p:cNvSpPr>
              <a:spLocks noChangeShapeType="1"/>
            </p:cNvSpPr>
            <p:nvPr/>
          </p:nvSpPr>
          <p:spPr bwMode="auto">
            <a:xfrm>
              <a:off x="2031" y="826"/>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814" name="Line 17"/>
            <p:cNvSpPr>
              <a:spLocks noChangeShapeType="1"/>
            </p:cNvSpPr>
            <p:nvPr/>
          </p:nvSpPr>
          <p:spPr bwMode="auto">
            <a:xfrm>
              <a:off x="2625" y="826"/>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815" name="Line 18"/>
            <p:cNvSpPr>
              <a:spLocks noChangeShapeType="1"/>
            </p:cNvSpPr>
            <p:nvPr/>
          </p:nvSpPr>
          <p:spPr bwMode="auto">
            <a:xfrm>
              <a:off x="3603" y="826"/>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grpSp>
      <p:grpSp>
        <p:nvGrpSpPr>
          <p:cNvPr id="75779" name="Group 19"/>
          <p:cNvGrpSpPr>
            <a:grpSpLocks/>
          </p:cNvGrpSpPr>
          <p:nvPr/>
        </p:nvGrpSpPr>
        <p:grpSpPr bwMode="auto">
          <a:xfrm>
            <a:off x="1828800" y="2667000"/>
            <a:ext cx="6403975" cy="2084388"/>
            <a:chOff x="1085" y="1216"/>
            <a:chExt cx="4034" cy="1313"/>
          </a:xfrm>
        </p:grpSpPr>
        <p:sp>
          <p:nvSpPr>
            <p:cNvPr id="75783" name="Rectangle 20"/>
            <p:cNvSpPr>
              <a:spLocks noChangeArrowheads="1"/>
            </p:cNvSpPr>
            <p:nvPr/>
          </p:nvSpPr>
          <p:spPr bwMode="auto">
            <a:xfrm>
              <a:off x="1085" y="1236"/>
              <a:ext cx="4034" cy="1253"/>
            </a:xfrm>
            <a:prstGeom prst="rect">
              <a:avLst/>
            </a:prstGeom>
            <a:solidFill>
              <a:schemeClr val="bg1"/>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5784" name="Rectangle 21"/>
            <p:cNvSpPr>
              <a:spLocks noChangeArrowheads="1"/>
            </p:cNvSpPr>
            <p:nvPr/>
          </p:nvSpPr>
          <p:spPr bwMode="auto">
            <a:xfrm>
              <a:off x="1101" y="1493"/>
              <a:ext cx="379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i="1">
                  <a:latin typeface="Arial Narrow" panose="020B0606020202030204" pitchFamily="34" charset="0"/>
                </a:rPr>
                <a:t>isbn      copy_no      title_no       mem_no      outdate              duedate  </a:t>
              </a:r>
            </a:p>
          </p:txBody>
        </p:sp>
        <p:sp>
          <p:nvSpPr>
            <p:cNvPr id="75785" name="Line 22"/>
            <p:cNvSpPr>
              <a:spLocks noChangeShapeType="1"/>
            </p:cNvSpPr>
            <p:nvPr/>
          </p:nvSpPr>
          <p:spPr bwMode="auto">
            <a:xfrm>
              <a:off x="1094" y="1741"/>
              <a:ext cx="400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786" name="Rectangle 23"/>
            <p:cNvSpPr>
              <a:spLocks noChangeArrowheads="1"/>
            </p:cNvSpPr>
            <p:nvPr/>
          </p:nvSpPr>
          <p:spPr bwMode="auto">
            <a:xfrm>
              <a:off x="1095" y="1246"/>
              <a:ext cx="4014" cy="216"/>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5787" name="Line 24"/>
            <p:cNvSpPr>
              <a:spLocks noChangeShapeType="1"/>
            </p:cNvSpPr>
            <p:nvPr/>
          </p:nvSpPr>
          <p:spPr bwMode="auto">
            <a:xfrm>
              <a:off x="1094" y="1480"/>
              <a:ext cx="400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5033" name="Rectangle 25"/>
            <p:cNvSpPr>
              <a:spLocks noChangeArrowheads="1"/>
            </p:cNvSpPr>
            <p:nvPr/>
          </p:nvSpPr>
          <p:spPr bwMode="auto">
            <a:xfrm>
              <a:off x="1110" y="1216"/>
              <a:ext cx="508" cy="286"/>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loan</a:t>
              </a:r>
            </a:p>
          </p:txBody>
        </p:sp>
        <p:sp>
          <p:nvSpPr>
            <p:cNvPr id="75789" name="Rectangle 26"/>
            <p:cNvSpPr>
              <a:spLocks noChangeArrowheads="1"/>
            </p:cNvSpPr>
            <p:nvPr/>
          </p:nvSpPr>
          <p:spPr bwMode="auto">
            <a:xfrm>
              <a:off x="1095" y="1975"/>
              <a:ext cx="4014" cy="162"/>
            </a:xfrm>
            <a:prstGeom prst="rect">
              <a:avLst/>
            </a:prstGeom>
            <a:solidFill>
              <a:srgbClr val="FDC0E5"/>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5790" name="Rectangle 27"/>
            <p:cNvSpPr>
              <a:spLocks noChangeArrowheads="1"/>
            </p:cNvSpPr>
            <p:nvPr/>
          </p:nvSpPr>
          <p:spPr bwMode="auto">
            <a:xfrm>
              <a:off x="1191" y="1781"/>
              <a:ext cx="18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4</a:t>
              </a:r>
            </a:p>
            <a:p>
              <a:r>
                <a:rPr lang="de-DE" altLang="de-DE" sz="1800">
                  <a:latin typeface="Arial Narrow" panose="020B0606020202030204" pitchFamily="34" charset="0"/>
                </a:rPr>
                <a:t>4</a:t>
              </a:r>
            </a:p>
            <a:p>
              <a:r>
                <a:rPr lang="de-DE" altLang="de-DE" sz="1800">
                  <a:latin typeface="Arial Narrow" panose="020B0606020202030204" pitchFamily="34" charset="0"/>
                </a:rPr>
                <a:t>3</a:t>
              </a:r>
            </a:p>
          </p:txBody>
        </p:sp>
        <p:sp>
          <p:nvSpPr>
            <p:cNvPr id="75791" name="Rectangle 28"/>
            <p:cNvSpPr>
              <a:spLocks noChangeArrowheads="1"/>
            </p:cNvSpPr>
            <p:nvPr/>
          </p:nvSpPr>
          <p:spPr bwMode="auto">
            <a:xfrm>
              <a:off x="1713" y="1781"/>
              <a:ext cx="18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1</a:t>
              </a:r>
            </a:p>
          </p:txBody>
        </p:sp>
        <p:sp>
          <p:nvSpPr>
            <p:cNvPr id="75792" name="Rectangle 29"/>
            <p:cNvSpPr>
              <a:spLocks noChangeArrowheads="1"/>
            </p:cNvSpPr>
            <p:nvPr/>
          </p:nvSpPr>
          <p:spPr bwMode="auto">
            <a:xfrm>
              <a:off x="2181" y="1781"/>
              <a:ext cx="378"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a:p>
              <a:r>
                <a:rPr lang="de-DE" altLang="de-DE" sz="1800">
                  <a:latin typeface="Arial Narrow" panose="020B0606020202030204" pitchFamily="34" charset="0"/>
                </a:rPr>
                <a:t>1004</a:t>
              </a:r>
            </a:p>
            <a:p>
              <a:r>
                <a:rPr lang="de-DE" altLang="de-DE" sz="1800">
                  <a:latin typeface="Arial Narrow" panose="020B0606020202030204" pitchFamily="34" charset="0"/>
                </a:rPr>
                <a:t>1004</a:t>
              </a:r>
            </a:p>
            <a:p>
              <a:r>
                <a:rPr lang="de-DE" altLang="de-DE" sz="1800">
                  <a:latin typeface="Arial Narrow" panose="020B0606020202030204" pitchFamily="34" charset="0"/>
                </a:rPr>
                <a:t>1002</a:t>
              </a:r>
            </a:p>
          </p:txBody>
        </p:sp>
        <p:sp>
          <p:nvSpPr>
            <p:cNvPr id="75793" name="Rectangle 30"/>
            <p:cNvSpPr>
              <a:spLocks noChangeArrowheads="1"/>
            </p:cNvSpPr>
            <p:nvPr/>
          </p:nvSpPr>
          <p:spPr bwMode="auto">
            <a:xfrm>
              <a:off x="2847" y="1781"/>
              <a:ext cx="378"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a:p>
              <a:r>
                <a:rPr lang="de-DE" altLang="de-DE" sz="1800">
                  <a:latin typeface="Arial Narrow" panose="020B0606020202030204" pitchFamily="34" charset="0"/>
                </a:rPr>
                <a:t>1001</a:t>
              </a:r>
            </a:p>
            <a:p>
              <a:r>
                <a:rPr lang="de-DE" altLang="de-DE" sz="1800">
                  <a:latin typeface="Arial Narrow" panose="020B0606020202030204" pitchFamily="34" charset="0"/>
                </a:rPr>
                <a:t>1002</a:t>
              </a:r>
            </a:p>
            <a:p>
              <a:r>
                <a:rPr lang="de-DE" altLang="de-DE" sz="1800">
                  <a:latin typeface="Arial Narrow" panose="020B0606020202030204" pitchFamily="34" charset="0"/>
                </a:rPr>
                <a:t>1003</a:t>
              </a:r>
            </a:p>
          </p:txBody>
        </p:sp>
        <p:sp>
          <p:nvSpPr>
            <p:cNvPr id="75794" name="Line 31"/>
            <p:cNvSpPr>
              <a:spLocks noChangeShapeType="1"/>
            </p:cNvSpPr>
            <p:nvPr/>
          </p:nvSpPr>
          <p:spPr bwMode="auto">
            <a:xfrm>
              <a:off x="1509" y="1488"/>
              <a:ext cx="0" cy="9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795" name="Line 32"/>
            <p:cNvSpPr>
              <a:spLocks noChangeShapeType="1"/>
            </p:cNvSpPr>
            <p:nvPr/>
          </p:nvSpPr>
          <p:spPr bwMode="auto">
            <a:xfrm>
              <a:off x="2103" y="1488"/>
              <a:ext cx="0" cy="9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796" name="Line 33"/>
            <p:cNvSpPr>
              <a:spLocks noChangeShapeType="1"/>
            </p:cNvSpPr>
            <p:nvPr/>
          </p:nvSpPr>
          <p:spPr bwMode="auto">
            <a:xfrm>
              <a:off x="2733" y="1488"/>
              <a:ext cx="0" cy="9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797" name="Line 34"/>
            <p:cNvSpPr>
              <a:spLocks noChangeShapeType="1"/>
            </p:cNvSpPr>
            <p:nvPr/>
          </p:nvSpPr>
          <p:spPr bwMode="auto">
            <a:xfrm>
              <a:off x="3390" y="1479"/>
              <a:ext cx="0" cy="9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5798" name="Rectangle 35"/>
            <p:cNvSpPr>
              <a:spLocks noChangeArrowheads="1"/>
            </p:cNvSpPr>
            <p:nvPr/>
          </p:nvSpPr>
          <p:spPr bwMode="auto">
            <a:xfrm>
              <a:off x="4296" y="1781"/>
              <a:ext cx="78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27 1991</a:t>
              </a:r>
            </a:p>
            <a:p>
              <a:r>
                <a:rPr lang="de-DE" altLang="de-DE" sz="1800">
                  <a:latin typeface="Arial Narrow" panose="020B0606020202030204" pitchFamily="34" charset="0"/>
                </a:rPr>
                <a:t>Feb 27 1991</a:t>
              </a:r>
            </a:p>
            <a:p>
              <a:r>
                <a:rPr lang="de-DE" altLang="de-DE" sz="1800">
                  <a:latin typeface="Arial Narrow" panose="020B0606020202030204" pitchFamily="34" charset="0"/>
                </a:rPr>
                <a:t>Feb 28 1991</a:t>
              </a:r>
            </a:p>
            <a:p>
              <a:r>
                <a:rPr lang="de-DE" altLang="de-DE" sz="1800">
                  <a:latin typeface="Arial Narrow" panose="020B0606020202030204" pitchFamily="34" charset="0"/>
                </a:rPr>
                <a:t>Feb 28 1991</a:t>
              </a:r>
            </a:p>
          </p:txBody>
        </p:sp>
        <p:sp>
          <p:nvSpPr>
            <p:cNvPr id="75799" name="Rectangle 36"/>
            <p:cNvSpPr>
              <a:spLocks noChangeArrowheads="1"/>
            </p:cNvSpPr>
            <p:nvPr/>
          </p:nvSpPr>
          <p:spPr bwMode="auto">
            <a:xfrm>
              <a:off x="3441" y="1781"/>
              <a:ext cx="78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13 1991</a:t>
              </a:r>
            </a:p>
            <a:p>
              <a:r>
                <a:rPr lang="de-DE" altLang="de-DE" sz="1800">
                  <a:latin typeface="Arial Narrow" panose="020B0606020202030204" pitchFamily="34" charset="0"/>
                </a:rPr>
                <a:t>Feb 13 1991</a:t>
              </a:r>
            </a:p>
            <a:p>
              <a:r>
                <a:rPr lang="de-DE" altLang="de-DE" sz="1800">
                  <a:latin typeface="Arial Narrow" panose="020B0606020202030204" pitchFamily="34" charset="0"/>
                </a:rPr>
                <a:t>Feb 14 1991</a:t>
              </a:r>
            </a:p>
            <a:p>
              <a:r>
                <a:rPr lang="de-DE" altLang="de-DE" sz="1800">
                  <a:latin typeface="Arial Narrow" panose="020B0606020202030204" pitchFamily="34" charset="0"/>
                </a:rPr>
                <a:t>Feb 14 1991</a:t>
              </a:r>
            </a:p>
          </p:txBody>
        </p:sp>
        <p:sp>
          <p:nvSpPr>
            <p:cNvPr id="75800" name="Line 37"/>
            <p:cNvSpPr>
              <a:spLocks noChangeShapeType="1"/>
            </p:cNvSpPr>
            <p:nvPr/>
          </p:nvSpPr>
          <p:spPr bwMode="auto">
            <a:xfrm>
              <a:off x="4263" y="1479"/>
              <a:ext cx="0" cy="9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grpSp>
      <p:sp>
        <p:nvSpPr>
          <p:cNvPr id="75780" name="Freeform 38"/>
          <p:cNvSpPr>
            <a:spLocks/>
          </p:cNvSpPr>
          <p:nvPr/>
        </p:nvSpPr>
        <p:spPr bwMode="auto">
          <a:xfrm>
            <a:off x="554038" y="2649538"/>
            <a:ext cx="1081087" cy="1812925"/>
          </a:xfrm>
          <a:custGeom>
            <a:avLst/>
            <a:gdLst>
              <a:gd name="T0" fmla="*/ 2147483647 w 681"/>
              <a:gd name="T1" fmla="*/ 2147483647 h 1142"/>
              <a:gd name="T2" fmla="*/ 2147483647 w 681"/>
              <a:gd name="T3" fmla="*/ 2147483647 h 1142"/>
              <a:gd name="T4" fmla="*/ 2147483647 w 681"/>
              <a:gd name="T5" fmla="*/ 2147483647 h 1142"/>
              <a:gd name="T6" fmla="*/ 2147483647 w 681"/>
              <a:gd name="T7" fmla="*/ 2147483647 h 1142"/>
              <a:gd name="T8" fmla="*/ 2147483647 w 681"/>
              <a:gd name="T9" fmla="*/ 2147483647 h 1142"/>
              <a:gd name="T10" fmla="*/ 2147483647 w 681"/>
              <a:gd name="T11" fmla="*/ 2147483647 h 1142"/>
              <a:gd name="T12" fmla="*/ 2147483647 w 681"/>
              <a:gd name="T13" fmla="*/ 2147483647 h 1142"/>
              <a:gd name="T14" fmla="*/ 2147483647 w 681"/>
              <a:gd name="T15" fmla="*/ 2147483647 h 1142"/>
              <a:gd name="T16" fmla="*/ 2147483647 w 681"/>
              <a:gd name="T17" fmla="*/ 2147483647 h 1142"/>
              <a:gd name="T18" fmla="*/ 2147483647 w 681"/>
              <a:gd name="T19" fmla="*/ 2147483647 h 1142"/>
              <a:gd name="T20" fmla="*/ 2147483647 w 681"/>
              <a:gd name="T21" fmla="*/ 2147483647 h 1142"/>
              <a:gd name="T22" fmla="*/ 2147483647 w 681"/>
              <a:gd name="T23" fmla="*/ 2147483647 h 1142"/>
              <a:gd name="T24" fmla="*/ 2147483647 w 681"/>
              <a:gd name="T25" fmla="*/ 2147483647 h 1142"/>
              <a:gd name="T26" fmla="*/ 2147483647 w 681"/>
              <a:gd name="T27" fmla="*/ 2147483647 h 1142"/>
              <a:gd name="T28" fmla="*/ 2147483647 w 681"/>
              <a:gd name="T29" fmla="*/ 2147483647 h 1142"/>
              <a:gd name="T30" fmla="*/ 2147483647 w 681"/>
              <a:gd name="T31" fmla="*/ 2147483647 h 1142"/>
              <a:gd name="T32" fmla="*/ 2147483647 w 681"/>
              <a:gd name="T33" fmla="*/ 2147483647 h 1142"/>
              <a:gd name="T34" fmla="*/ 0 w 681"/>
              <a:gd name="T35" fmla="*/ 2147483647 h 1142"/>
              <a:gd name="T36" fmla="*/ 2147483647 w 681"/>
              <a:gd name="T37" fmla="*/ 2147483647 h 1142"/>
              <a:gd name="T38" fmla="*/ 2147483647 w 681"/>
              <a:gd name="T39" fmla="*/ 2147483647 h 1142"/>
              <a:gd name="T40" fmla="*/ 2147483647 w 681"/>
              <a:gd name="T41" fmla="*/ 2147483647 h 1142"/>
              <a:gd name="T42" fmla="*/ 2147483647 w 681"/>
              <a:gd name="T43" fmla="*/ 2147483647 h 1142"/>
              <a:gd name="T44" fmla="*/ 2147483647 w 681"/>
              <a:gd name="T45" fmla="*/ 2147483647 h 1142"/>
              <a:gd name="T46" fmla="*/ 2147483647 w 681"/>
              <a:gd name="T47" fmla="*/ 2147483647 h 1142"/>
              <a:gd name="T48" fmla="*/ 2147483647 w 681"/>
              <a:gd name="T49" fmla="*/ 2147483647 h 1142"/>
              <a:gd name="T50" fmla="*/ 2147483647 w 681"/>
              <a:gd name="T51" fmla="*/ 2147483647 h 1142"/>
              <a:gd name="T52" fmla="*/ 2147483647 w 681"/>
              <a:gd name="T53" fmla="*/ 2147483647 h 1142"/>
              <a:gd name="T54" fmla="*/ 2147483647 w 681"/>
              <a:gd name="T55" fmla="*/ 2147483647 h 1142"/>
              <a:gd name="T56" fmla="*/ 2147483647 w 681"/>
              <a:gd name="T57" fmla="*/ 2147483647 h 1142"/>
              <a:gd name="T58" fmla="*/ 2147483647 w 681"/>
              <a:gd name="T59" fmla="*/ 2147483647 h 1142"/>
              <a:gd name="T60" fmla="*/ 2147483647 w 681"/>
              <a:gd name="T61" fmla="*/ 2147483647 h 1142"/>
              <a:gd name="T62" fmla="*/ 2147483647 w 681"/>
              <a:gd name="T63" fmla="*/ 2147483647 h 1142"/>
              <a:gd name="T64" fmla="*/ 2147483647 w 681"/>
              <a:gd name="T65" fmla="*/ 2147483647 h 1142"/>
              <a:gd name="T66" fmla="*/ 2147483647 w 681"/>
              <a:gd name="T67" fmla="*/ 2147483647 h 1142"/>
              <a:gd name="T68" fmla="*/ 2147483647 w 681"/>
              <a:gd name="T69" fmla="*/ 2147483647 h 1142"/>
              <a:gd name="T70" fmla="*/ 2147483647 w 681"/>
              <a:gd name="T71" fmla="*/ 2147483647 h 1142"/>
              <a:gd name="T72" fmla="*/ 2147483647 w 681"/>
              <a:gd name="T73" fmla="*/ 2147483647 h 1142"/>
              <a:gd name="T74" fmla="*/ 2147483647 w 681"/>
              <a:gd name="T75" fmla="*/ 2147483647 h 1142"/>
              <a:gd name="T76" fmla="*/ 2147483647 w 681"/>
              <a:gd name="T77" fmla="*/ 2147483647 h 11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1"/>
              <a:gd name="T118" fmla="*/ 0 h 1142"/>
              <a:gd name="T119" fmla="*/ 681 w 681"/>
              <a:gd name="T120" fmla="*/ 1142 h 11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1" h="1142">
                <a:moveTo>
                  <a:pt x="680" y="927"/>
                </a:moveTo>
                <a:lnTo>
                  <a:pt x="460" y="1141"/>
                </a:lnTo>
                <a:lnTo>
                  <a:pt x="461" y="1059"/>
                </a:lnTo>
                <a:lnTo>
                  <a:pt x="452" y="1059"/>
                </a:lnTo>
                <a:lnTo>
                  <a:pt x="442" y="1059"/>
                </a:lnTo>
                <a:lnTo>
                  <a:pt x="433" y="1059"/>
                </a:lnTo>
                <a:lnTo>
                  <a:pt x="424" y="1059"/>
                </a:lnTo>
                <a:lnTo>
                  <a:pt x="413" y="1059"/>
                </a:lnTo>
                <a:lnTo>
                  <a:pt x="402" y="1058"/>
                </a:lnTo>
                <a:lnTo>
                  <a:pt x="391" y="1058"/>
                </a:lnTo>
                <a:lnTo>
                  <a:pt x="380" y="1058"/>
                </a:lnTo>
                <a:lnTo>
                  <a:pt x="369" y="1058"/>
                </a:lnTo>
                <a:lnTo>
                  <a:pt x="358" y="1056"/>
                </a:lnTo>
                <a:lnTo>
                  <a:pt x="347" y="1055"/>
                </a:lnTo>
                <a:lnTo>
                  <a:pt x="338" y="1054"/>
                </a:lnTo>
                <a:lnTo>
                  <a:pt x="327" y="1052"/>
                </a:lnTo>
                <a:lnTo>
                  <a:pt x="317" y="1051"/>
                </a:lnTo>
                <a:lnTo>
                  <a:pt x="297" y="1047"/>
                </a:lnTo>
                <a:lnTo>
                  <a:pt x="281" y="1041"/>
                </a:lnTo>
                <a:lnTo>
                  <a:pt x="250" y="1030"/>
                </a:lnTo>
                <a:lnTo>
                  <a:pt x="222" y="1016"/>
                </a:lnTo>
                <a:lnTo>
                  <a:pt x="194" y="999"/>
                </a:lnTo>
                <a:lnTo>
                  <a:pt x="167" y="980"/>
                </a:lnTo>
                <a:lnTo>
                  <a:pt x="144" y="959"/>
                </a:lnTo>
                <a:lnTo>
                  <a:pt x="120" y="936"/>
                </a:lnTo>
                <a:lnTo>
                  <a:pt x="100" y="911"/>
                </a:lnTo>
                <a:lnTo>
                  <a:pt x="81" y="883"/>
                </a:lnTo>
                <a:lnTo>
                  <a:pt x="64" y="854"/>
                </a:lnTo>
                <a:lnTo>
                  <a:pt x="48" y="823"/>
                </a:lnTo>
                <a:lnTo>
                  <a:pt x="34" y="791"/>
                </a:lnTo>
                <a:lnTo>
                  <a:pt x="23" y="758"/>
                </a:lnTo>
                <a:lnTo>
                  <a:pt x="14" y="723"/>
                </a:lnTo>
                <a:lnTo>
                  <a:pt x="6" y="687"/>
                </a:lnTo>
                <a:lnTo>
                  <a:pt x="3" y="650"/>
                </a:lnTo>
                <a:lnTo>
                  <a:pt x="2" y="632"/>
                </a:lnTo>
                <a:lnTo>
                  <a:pt x="0" y="593"/>
                </a:lnTo>
                <a:lnTo>
                  <a:pt x="2" y="554"/>
                </a:lnTo>
                <a:lnTo>
                  <a:pt x="5" y="515"/>
                </a:lnTo>
                <a:lnTo>
                  <a:pt x="11" y="475"/>
                </a:lnTo>
                <a:lnTo>
                  <a:pt x="20" y="434"/>
                </a:lnTo>
                <a:lnTo>
                  <a:pt x="31" y="394"/>
                </a:lnTo>
                <a:lnTo>
                  <a:pt x="47" y="353"/>
                </a:lnTo>
                <a:lnTo>
                  <a:pt x="64" y="312"/>
                </a:lnTo>
                <a:lnTo>
                  <a:pt x="84" y="271"/>
                </a:lnTo>
                <a:lnTo>
                  <a:pt x="106" y="232"/>
                </a:lnTo>
                <a:lnTo>
                  <a:pt x="134" y="192"/>
                </a:lnTo>
                <a:lnTo>
                  <a:pt x="163" y="151"/>
                </a:lnTo>
                <a:lnTo>
                  <a:pt x="195" y="112"/>
                </a:lnTo>
                <a:lnTo>
                  <a:pt x="231" y="74"/>
                </a:lnTo>
                <a:lnTo>
                  <a:pt x="270" y="37"/>
                </a:lnTo>
                <a:lnTo>
                  <a:pt x="313" y="0"/>
                </a:lnTo>
                <a:lnTo>
                  <a:pt x="281" y="26"/>
                </a:lnTo>
                <a:lnTo>
                  <a:pt x="253" y="53"/>
                </a:lnTo>
                <a:lnTo>
                  <a:pt x="227" y="82"/>
                </a:lnTo>
                <a:lnTo>
                  <a:pt x="202" y="111"/>
                </a:lnTo>
                <a:lnTo>
                  <a:pt x="158" y="175"/>
                </a:lnTo>
                <a:lnTo>
                  <a:pt x="141" y="207"/>
                </a:lnTo>
                <a:lnTo>
                  <a:pt x="125" y="240"/>
                </a:lnTo>
                <a:lnTo>
                  <a:pt x="109" y="273"/>
                </a:lnTo>
                <a:lnTo>
                  <a:pt x="89" y="341"/>
                </a:lnTo>
                <a:lnTo>
                  <a:pt x="83" y="376"/>
                </a:lnTo>
                <a:lnTo>
                  <a:pt x="77" y="409"/>
                </a:lnTo>
                <a:lnTo>
                  <a:pt x="75" y="444"/>
                </a:lnTo>
                <a:lnTo>
                  <a:pt x="77" y="509"/>
                </a:lnTo>
                <a:lnTo>
                  <a:pt x="83" y="541"/>
                </a:lnTo>
                <a:lnTo>
                  <a:pt x="89" y="572"/>
                </a:lnTo>
                <a:lnTo>
                  <a:pt x="98" y="601"/>
                </a:lnTo>
                <a:lnTo>
                  <a:pt x="109" y="629"/>
                </a:lnTo>
                <a:lnTo>
                  <a:pt x="142" y="680"/>
                </a:lnTo>
                <a:lnTo>
                  <a:pt x="161" y="704"/>
                </a:lnTo>
                <a:lnTo>
                  <a:pt x="184" y="726"/>
                </a:lnTo>
                <a:lnTo>
                  <a:pt x="209" y="745"/>
                </a:lnTo>
                <a:lnTo>
                  <a:pt x="267" y="776"/>
                </a:lnTo>
                <a:lnTo>
                  <a:pt x="300" y="788"/>
                </a:lnTo>
                <a:lnTo>
                  <a:pt x="336" y="797"/>
                </a:lnTo>
                <a:lnTo>
                  <a:pt x="375" y="804"/>
                </a:lnTo>
                <a:lnTo>
                  <a:pt x="461" y="806"/>
                </a:lnTo>
                <a:lnTo>
                  <a:pt x="460" y="709"/>
                </a:lnTo>
                <a:lnTo>
                  <a:pt x="680" y="927"/>
                </a:lnTo>
              </a:path>
            </a:pathLst>
          </a:custGeom>
          <a:solidFill>
            <a:schemeClr val="accent2"/>
          </a:solidFill>
          <a:ln w="12700" cap="rnd" cmpd="sng">
            <a:solidFill>
              <a:srgbClr val="000000"/>
            </a:solidFill>
            <a:prstDash val="solid"/>
            <a:round/>
            <a:headEnd type="none" w="med" len="med"/>
            <a:tailEnd type="none" w="med" len="med"/>
          </a:ln>
        </p:spPr>
        <p:txBody>
          <a:bodyPr/>
          <a:lstStyle/>
          <a:p>
            <a:endParaRPr lang="de-CH"/>
          </a:p>
        </p:txBody>
      </p:sp>
      <p:sp>
        <p:nvSpPr>
          <p:cNvPr id="75781" name="Rectangle 39"/>
          <p:cNvSpPr>
            <a:spLocks noChangeArrowheads="1"/>
          </p:cNvSpPr>
          <p:nvPr/>
        </p:nvSpPr>
        <p:spPr bwMode="auto">
          <a:xfrm>
            <a:off x="1600200" y="4800600"/>
            <a:ext cx="6443663" cy="18034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lvl1pPr>
              <a:tabLst>
                <a:tab pos="458788" algn="l"/>
              </a:tabLst>
              <a:defRPr kumimoji="1" sz="2400">
                <a:solidFill>
                  <a:schemeClr val="tx1"/>
                </a:solidFill>
                <a:latin typeface="Times New Roman" panose="02020603050405020304" pitchFamily="18" charset="0"/>
              </a:defRPr>
            </a:lvl1pPr>
            <a:lvl2pPr marL="742950" indent="-285750">
              <a:tabLst>
                <a:tab pos="458788" algn="l"/>
              </a:tabLst>
              <a:defRPr kumimoji="1" sz="2400">
                <a:solidFill>
                  <a:schemeClr val="tx1"/>
                </a:solidFill>
                <a:latin typeface="Times New Roman" panose="02020603050405020304" pitchFamily="18" charset="0"/>
              </a:defRPr>
            </a:lvl2pPr>
            <a:lvl3pPr marL="1143000" indent="-228600">
              <a:tabLst>
                <a:tab pos="458788" algn="l"/>
              </a:tabLst>
              <a:defRPr kumimoji="1" sz="2400">
                <a:solidFill>
                  <a:schemeClr val="tx1"/>
                </a:solidFill>
                <a:latin typeface="Times New Roman" panose="02020603050405020304" pitchFamily="18" charset="0"/>
              </a:defRPr>
            </a:lvl3pPr>
            <a:lvl4pPr marL="1600200" indent="-228600">
              <a:tabLst>
                <a:tab pos="458788" algn="l"/>
              </a:tabLst>
              <a:defRPr kumimoji="1" sz="2400">
                <a:solidFill>
                  <a:schemeClr val="tx1"/>
                </a:solidFill>
                <a:latin typeface="Times New Roman" panose="02020603050405020304" pitchFamily="18" charset="0"/>
              </a:defRPr>
            </a:lvl4pPr>
            <a:lvl5pPr marL="2057400" indent="-228600">
              <a:tabLst>
                <a:tab pos="458788" algn="l"/>
              </a:tabLst>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9pPr>
          </a:lstStyle>
          <a:p>
            <a:r>
              <a:rPr lang="de-DE" altLang="de-DE" sz="1400">
                <a:latin typeface="Courier New" panose="02070309020205020404" pitchFamily="49" charset="0"/>
              </a:rPr>
              <a:t>CREATE TRIGGER loan_insert</a:t>
            </a:r>
          </a:p>
          <a:p>
            <a:r>
              <a:rPr lang="de-DE" altLang="de-DE" sz="1400">
                <a:latin typeface="Courier New" panose="02070309020205020404" pitchFamily="49" charset="0"/>
              </a:rPr>
              <a:t> ON loan</a:t>
            </a:r>
          </a:p>
          <a:p>
            <a:r>
              <a:rPr lang="de-DE" altLang="de-DE" sz="1400">
                <a:latin typeface="Courier New" panose="02070309020205020404" pitchFamily="49" charset="0"/>
              </a:rPr>
              <a:t> FOR INSERT AS</a:t>
            </a:r>
          </a:p>
          <a:p>
            <a:r>
              <a:rPr lang="de-DE" altLang="de-DE" sz="1400">
                <a:latin typeface="Courier New" panose="02070309020205020404" pitchFamily="49" charset="0"/>
              </a:rPr>
              <a:t> 	UPDATE copy</a:t>
            </a:r>
          </a:p>
          <a:p>
            <a:r>
              <a:rPr lang="de-DE" altLang="de-DE" sz="1400">
                <a:latin typeface="Courier New" panose="02070309020205020404" pitchFamily="49" charset="0"/>
              </a:rPr>
              <a:t> 	SET on_loan = 'y'</a:t>
            </a:r>
          </a:p>
          <a:p>
            <a:r>
              <a:rPr lang="de-DE" altLang="de-DE" sz="1400">
                <a:latin typeface="Courier New" panose="02070309020205020404" pitchFamily="49" charset="0"/>
              </a:rPr>
              <a:t> 	FROM copy, </a:t>
            </a:r>
            <a:r>
              <a:rPr lang="de-DE" altLang="de-DE" sz="1400" b="1">
                <a:solidFill>
                  <a:srgbClr val="FF0000"/>
                </a:solidFill>
                <a:latin typeface="Courier New" panose="02070309020205020404" pitchFamily="49" charset="0"/>
              </a:rPr>
              <a:t>inserted</a:t>
            </a:r>
          </a:p>
          <a:p>
            <a:r>
              <a:rPr lang="de-DE" altLang="de-DE" sz="1400">
                <a:latin typeface="Courier New" panose="02070309020205020404" pitchFamily="49" charset="0"/>
              </a:rPr>
              <a:t> 	WHERE copy.isbn = inserted.isbn</a:t>
            </a:r>
          </a:p>
          <a:p>
            <a:r>
              <a:rPr lang="de-DE" altLang="de-DE" sz="1400">
                <a:latin typeface="Courier New" panose="02070309020205020404" pitchFamily="49" charset="0"/>
              </a:rPr>
              <a:t> 		AND copy.copy_no = inserted.copy_no</a:t>
            </a:r>
          </a:p>
        </p:txBody>
      </p:sp>
      <p:sp>
        <p:nvSpPr>
          <p:cNvPr id="75782" name="Titel 39"/>
          <p:cNvSpPr>
            <a:spLocks noGrp="1"/>
          </p:cNvSpPr>
          <p:nvPr>
            <p:ph type="title"/>
          </p:nvPr>
        </p:nvSpPr>
        <p:spPr>
          <a:xfrm>
            <a:off x="611188" y="188913"/>
            <a:ext cx="8153400" cy="990600"/>
          </a:xfrm>
        </p:spPr>
        <p:txBody>
          <a:bodyPr/>
          <a:lstStyle/>
          <a:p>
            <a:r>
              <a:rPr lang="de-CH" altLang="de-DE"/>
              <a:t>Insert Trigger</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1127125" y="1812925"/>
            <a:ext cx="6403975" cy="1989138"/>
          </a:xfrm>
          <a:prstGeom prst="rect">
            <a:avLst/>
          </a:prstGeom>
          <a:solidFill>
            <a:schemeClr val="bg1"/>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6803" name="Rectangle 4"/>
          <p:cNvSpPr>
            <a:spLocks noChangeArrowheads="1"/>
          </p:cNvSpPr>
          <p:nvPr/>
        </p:nvSpPr>
        <p:spPr bwMode="auto">
          <a:xfrm>
            <a:off x="1152525" y="2220913"/>
            <a:ext cx="60309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i="1">
                <a:latin typeface="Arial Narrow" panose="020B0606020202030204" pitchFamily="34" charset="0"/>
              </a:rPr>
              <a:t>isbn      copy_no      title_no       mem_no      outdate              duedate  </a:t>
            </a:r>
          </a:p>
        </p:txBody>
      </p:sp>
      <p:sp>
        <p:nvSpPr>
          <p:cNvPr id="76804" name="Line 5"/>
          <p:cNvSpPr>
            <a:spLocks noChangeShapeType="1"/>
          </p:cNvSpPr>
          <p:nvPr/>
        </p:nvSpPr>
        <p:spPr bwMode="auto">
          <a:xfrm>
            <a:off x="1141413" y="2614613"/>
            <a:ext cx="63611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05" name="Rectangle 6"/>
          <p:cNvSpPr>
            <a:spLocks noChangeArrowheads="1"/>
          </p:cNvSpPr>
          <p:nvPr/>
        </p:nvSpPr>
        <p:spPr bwMode="auto">
          <a:xfrm>
            <a:off x="1143000" y="1828800"/>
            <a:ext cx="6372225" cy="3429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6806" name="Line 7"/>
          <p:cNvSpPr>
            <a:spLocks noChangeShapeType="1"/>
          </p:cNvSpPr>
          <p:nvPr/>
        </p:nvSpPr>
        <p:spPr bwMode="auto">
          <a:xfrm>
            <a:off x="1141413" y="2200275"/>
            <a:ext cx="63611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6040" name="Rectangle 8"/>
          <p:cNvSpPr>
            <a:spLocks noChangeArrowheads="1"/>
          </p:cNvSpPr>
          <p:nvPr/>
        </p:nvSpPr>
        <p:spPr bwMode="auto">
          <a:xfrm>
            <a:off x="1166813" y="1781175"/>
            <a:ext cx="806450" cy="454025"/>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loan</a:t>
            </a:r>
          </a:p>
        </p:txBody>
      </p:sp>
      <p:sp>
        <p:nvSpPr>
          <p:cNvPr id="76808" name="Rectangle 9"/>
          <p:cNvSpPr>
            <a:spLocks noChangeArrowheads="1"/>
          </p:cNvSpPr>
          <p:nvPr/>
        </p:nvSpPr>
        <p:spPr bwMode="auto">
          <a:xfrm>
            <a:off x="1143000" y="2986088"/>
            <a:ext cx="6372225" cy="257175"/>
          </a:xfrm>
          <a:prstGeom prst="rect">
            <a:avLst/>
          </a:prstGeom>
          <a:solidFill>
            <a:srgbClr val="06060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6809" name="Rectangle 10"/>
          <p:cNvSpPr>
            <a:spLocks noChangeArrowheads="1"/>
          </p:cNvSpPr>
          <p:nvPr/>
        </p:nvSpPr>
        <p:spPr bwMode="auto">
          <a:xfrm>
            <a:off x="1295400" y="2678113"/>
            <a:ext cx="2857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4</a:t>
            </a:r>
          </a:p>
          <a:p>
            <a:r>
              <a:rPr lang="de-DE" altLang="de-DE" sz="1800">
                <a:latin typeface="Arial Narrow" panose="020B0606020202030204" pitchFamily="34" charset="0"/>
              </a:rPr>
              <a:t>4</a:t>
            </a:r>
          </a:p>
          <a:p>
            <a:r>
              <a:rPr lang="de-DE" altLang="de-DE" sz="1800">
                <a:latin typeface="Arial Narrow" panose="020B0606020202030204" pitchFamily="34" charset="0"/>
              </a:rPr>
              <a:t>3</a:t>
            </a:r>
          </a:p>
        </p:txBody>
      </p:sp>
      <p:sp>
        <p:nvSpPr>
          <p:cNvPr id="76810" name="Rectangle 11"/>
          <p:cNvSpPr>
            <a:spLocks noChangeArrowheads="1"/>
          </p:cNvSpPr>
          <p:nvPr/>
        </p:nvSpPr>
        <p:spPr bwMode="auto">
          <a:xfrm>
            <a:off x="2124075" y="2678113"/>
            <a:ext cx="2857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1</a:t>
            </a:r>
          </a:p>
        </p:txBody>
      </p:sp>
      <p:sp>
        <p:nvSpPr>
          <p:cNvPr id="76811" name="Rectangle 12"/>
          <p:cNvSpPr>
            <a:spLocks noChangeArrowheads="1"/>
          </p:cNvSpPr>
          <p:nvPr/>
        </p:nvSpPr>
        <p:spPr bwMode="auto">
          <a:xfrm>
            <a:off x="2867025" y="2678113"/>
            <a:ext cx="600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a:p>
            <a:r>
              <a:rPr lang="de-DE" altLang="de-DE" sz="1800">
                <a:latin typeface="Arial Narrow" panose="020B0606020202030204" pitchFamily="34" charset="0"/>
              </a:rPr>
              <a:t>1004</a:t>
            </a:r>
          </a:p>
          <a:p>
            <a:r>
              <a:rPr lang="de-DE" altLang="de-DE" sz="1800">
                <a:latin typeface="Arial Narrow" panose="020B0606020202030204" pitchFamily="34" charset="0"/>
              </a:rPr>
              <a:t>1004</a:t>
            </a:r>
          </a:p>
          <a:p>
            <a:r>
              <a:rPr lang="de-DE" altLang="de-DE" sz="1800">
                <a:latin typeface="Arial Narrow" panose="020B0606020202030204" pitchFamily="34" charset="0"/>
              </a:rPr>
              <a:t>1002</a:t>
            </a:r>
          </a:p>
        </p:txBody>
      </p:sp>
      <p:sp>
        <p:nvSpPr>
          <p:cNvPr id="76812" name="Rectangle 13"/>
          <p:cNvSpPr>
            <a:spLocks noChangeArrowheads="1"/>
          </p:cNvSpPr>
          <p:nvPr/>
        </p:nvSpPr>
        <p:spPr bwMode="auto">
          <a:xfrm>
            <a:off x="3924300" y="2678113"/>
            <a:ext cx="600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a:p>
            <a:r>
              <a:rPr lang="de-DE" altLang="de-DE" sz="1800">
                <a:latin typeface="Arial Narrow" panose="020B0606020202030204" pitchFamily="34" charset="0"/>
              </a:rPr>
              <a:t>1001</a:t>
            </a:r>
          </a:p>
          <a:p>
            <a:r>
              <a:rPr lang="de-DE" altLang="de-DE" sz="1800">
                <a:latin typeface="Arial Narrow" panose="020B0606020202030204" pitchFamily="34" charset="0"/>
              </a:rPr>
              <a:t>1002</a:t>
            </a:r>
          </a:p>
          <a:p>
            <a:r>
              <a:rPr lang="de-DE" altLang="de-DE" sz="1800">
                <a:latin typeface="Arial Narrow" panose="020B0606020202030204" pitchFamily="34" charset="0"/>
              </a:rPr>
              <a:t>1003</a:t>
            </a:r>
          </a:p>
        </p:txBody>
      </p:sp>
      <p:sp>
        <p:nvSpPr>
          <p:cNvPr id="76813" name="Line 14"/>
          <p:cNvSpPr>
            <a:spLocks noChangeShapeType="1"/>
          </p:cNvSpPr>
          <p:nvPr/>
        </p:nvSpPr>
        <p:spPr bwMode="auto">
          <a:xfrm>
            <a:off x="1800225" y="2212975"/>
            <a:ext cx="0" cy="157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14" name="Line 15"/>
          <p:cNvSpPr>
            <a:spLocks noChangeShapeType="1"/>
          </p:cNvSpPr>
          <p:nvPr/>
        </p:nvSpPr>
        <p:spPr bwMode="auto">
          <a:xfrm>
            <a:off x="2743200" y="2212975"/>
            <a:ext cx="0" cy="157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15" name="Line 16"/>
          <p:cNvSpPr>
            <a:spLocks noChangeShapeType="1"/>
          </p:cNvSpPr>
          <p:nvPr/>
        </p:nvSpPr>
        <p:spPr bwMode="auto">
          <a:xfrm>
            <a:off x="3743325" y="2212975"/>
            <a:ext cx="0" cy="157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16" name="Line 17"/>
          <p:cNvSpPr>
            <a:spLocks noChangeShapeType="1"/>
          </p:cNvSpPr>
          <p:nvPr/>
        </p:nvSpPr>
        <p:spPr bwMode="auto">
          <a:xfrm>
            <a:off x="4786313" y="2198688"/>
            <a:ext cx="0" cy="157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17" name="Rectangle 18"/>
          <p:cNvSpPr>
            <a:spLocks noChangeArrowheads="1"/>
          </p:cNvSpPr>
          <p:nvPr/>
        </p:nvSpPr>
        <p:spPr bwMode="auto">
          <a:xfrm>
            <a:off x="6224588" y="2678113"/>
            <a:ext cx="1238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27 1991</a:t>
            </a:r>
          </a:p>
          <a:p>
            <a:r>
              <a:rPr lang="de-DE" altLang="de-DE" sz="1800">
                <a:latin typeface="Arial Narrow" panose="020B0606020202030204" pitchFamily="34" charset="0"/>
              </a:rPr>
              <a:t>Feb 27 1991</a:t>
            </a:r>
          </a:p>
          <a:p>
            <a:r>
              <a:rPr lang="de-DE" altLang="de-DE" sz="1800">
                <a:latin typeface="Arial Narrow" panose="020B0606020202030204" pitchFamily="34" charset="0"/>
              </a:rPr>
              <a:t>Feb 28 1991</a:t>
            </a:r>
          </a:p>
          <a:p>
            <a:r>
              <a:rPr lang="de-DE" altLang="de-DE" sz="1800">
                <a:latin typeface="Arial Narrow" panose="020B0606020202030204" pitchFamily="34" charset="0"/>
              </a:rPr>
              <a:t>Feb 28 1991</a:t>
            </a:r>
          </a:p>
        </p:txBody>
      </p:sp>
      <p:sp>
        <p:nvSpPr>
          <p:cNvPr id="76818" name="Rectangle 19"/>
          <p:cNvSpPr>
            <a:spLocks noChangeArrowheads="1"/>
          </p:cNvSpPr>
          <p:nvPr/>
        </p:nvSpPr>
        <p:spPr bwMode="auto">
          <a:xfrm>
            <a:off x="4867275" y="2678113"/>
            <a:ext cx="1238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13 1991</a:t>
            </a:r>
          </a:p>
          <a:p>
            <a:r>
              <a:rPr lang="de-DE" altLang="de-DE" sz="1800">
                <a:latin typeface="Arial Narrow" panose="020B0606020202030204" pitchFamily="34" charset="0"/>
              </a:rPr>
              <a:t>Feb 13 1991</a:t>
            </a:r>
          </a:p>
          <a:p>
            <a:r>
              <a:rPr lang="de-DE" altLang="de-DE" sz="1800">
                <a:latin typeface="Arial Narrow" panose="020B0606020202030204" pitchFamily="34" charset="0"/>
              </a:rPr>
              <a:t>Feb 14 1991</a:t>
            </a:r>
          </a:p>
          <a:p>
            <a:r>
              <a:rPr lang="de-DE" altLang="de-DE" sz="1800">
                <a:latin typeface="Arial Narrow" panose="020B0606020202030204" pitchFamily="34" charset="0"/>
              </a:rPr>
              <a:t>Feb 14 1991</a:t>
            </a:r>
          </a:p>
        </p:txBody>
      </p:sp>
      <p:sp>
        <p:nvSpPr>
          <p:cNvPr id="76819" name="Line 20"/>
          <p:cNvSpPr>
            <a:spLocks noChangeShapeType="1"/>
          </p:cNvSpPr>
          <p:nvPr/>
        </p:nvSpPr>
        <p:spPr bwMode="auto">
          <a:xfrm>
            <a:off x="6172200" y="2198688"/>
            <a:ext cx="0" cy="157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grpSp>
        <p:nvGrpSpPr>
          <p:cNvPr id="76820" name="Group 21"/>
          <p:cNvGrpSpPr>
            <a:grpSpLocks/>
          </p:cNvGrpSpPr>
          <p:nvPr/>
        </p:nvGrpSpPr>
        <p:grpSpPr bwMode="auto">
          <a:xfrm>
            <a:off x="1703388" y="4191000"/>
            <a:ext cx="6389687" cy="906463"/>
            <a:chOff x="1082" y="2568"/>
            <a:chExt cx="4025" cy="571"/>
          </a:xfrm>
        </p:grpSpPr>
        <p:sp>
          <p:nvSpPr>
            <p:cNvPr id="76823" name="Rectangle 22"/>
            <p:cNvSpPr>
              <a:spLocks noChangeArrowheads="1"/>
            </p:cNvSpPr>
            <p:nvPr/>
          </p:nvSpPr>
          <p:spPr bwMode="auto">
            <a:xfrm>
              <a:off x="1082" y="2588"/>
              <a:ext cx="4025" cy="551"/>
            </a:xfrm>
            <a:prstGeom prst="rect">
              <a:avLst/>
            </a:prstGeom>
            <a:solidFill>
              <a:schemeClr val="bg1"/>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6824" name="Rectangle 23"/>
            <p:cNvSpPr>
              <a:spLocks noChangeArrowheads="1"/>
            </p:cNvSpPr>
            <p:nvPr/>
          </p:nvSpPr>
          <p:spPr bwMode="auto">
            <a:xfrm>
              <a:off x="1086" y="2598"/>
              <a:ext cx="4014" cy="216"/>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6825" name="Line 24"/>
            <p:cNvSpPr>
              <a:spLocks noChangeShapeType="1"/>
            </p:cNvSpPr>
            <p:nvPr/>
          </p:nvSpPr>
          <p:spPr bwMode="auto">
            <a:xfrm>
              <a:off x="1085" y="2832"/>
              <a:ext cx="400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6057" name="Rectangle 25"/>
            <p:cNvSpPr>
              <a:spLocks noChangeArrowheads="1"/>
            </p:cNvSpPr>
            <p:nvPr/>
          </p:nvSpPr>
          <p:spPr bwMode="auto">
            <a:xfrm>
              <a:off x="1101" y="2568"/>
              <a:ext cx="786" cy="286"/>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deleted</a:t>
              </a:r>
            </a:p>
          </p:txBody>
        </p:sp>
        <p:sp>
          <p:nvSpPr>
            <p:cNvPr id="76827" name="Line 26"/>
            <p:cNvSpPr>
              <a:spLocks noChangeShapeType="1"/>
            </p:cNvSpPr>
            <p:nvPr/>
          </p:nvSpPr>
          <p:spPr bwMode="auto">
            <a:xfrm>
              <a:off x="1500" y="2840"/>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28" name="Rectangle 27"/>
            <p:cNvSpPr>
              <a:spLocks noChangeArrowheads="1"/>
            </p:cNvSpPr>
            <p:nvPr/>
          </p:nvSpPr>
          <p:spPr bwMode="auto">
            <a:xfrm>
              <a:off x="1182" y="2881"/>
              <a:ext cx="1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4</a:t>
              </a:r>
            </a:p>
          </p:txBody>
        </p:sp>
        <p:sp>
          <p:nvSpPr>
            <p:cNvPr id="76829" name="Rectangle 28"/>
            <p:cNvSpPr>
              <a:spLocks noChangeArrowheads="1"/>
            </p:cNvSpPr>
            <p:nvPr/>
          </p:nvSpPr>
          <p:spPr bwMode="auto">
            <a:xfrm>
              <a:off x="1704" y="2881"/>
              <a:ext cx="1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p:txBody>
        </p:sp>
        <p:sp>
          <p:nvSpPr>
            <p:cNvPr id="76830" name="Rectangle 29"/>
            <p:cNvSpPr>
              <a:spLocks noChangeArrowheads="1"/>
            </p:cNvSpPr>
            <p:nvPr/>
          </p:nvSpPr>
          <p:spPr bwMode="auto">
            <a:xfrm>
              <a:off x="2172" y="2881"/>
              <a:ext cx="37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1004</a:t>
              </a:r>
            </a:p>
          </p:txBody>
        </p:sp>
        <p:sp>
          <p:nvSpPr>
            <p:cNvPr id="76831" name="Rectangle 30"/>
            <p:cNvSpPr>
              <a:spLocks noChangeArrowheads="1"/>
            </p:cNvSpPr>
            <p:nvPr/>
          </p:nvSpPr>
          <p:spPr bwMode="auto">
            <a:xfrm>
              <a:off x="2784" y="2881"/>
              <a:ext cx="37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1001</a:t>
              </a:r>
            </a:p>
          </p:txBody>
        </p:sp>
        <p:sp>
          <p:nvSpPr>
            <p:cNvPr id="76832" name="Rectangle 31"/>
            <p:cNvSpPr>
              <a:spLocks noChangeArrowheads="1"/>
            </p:cNvSpPr>
            <p:nvPr/>
          </p:nvSpPr>
          <p:spPr bwMode="auto">
            <a:xfrm>
              <a:off x="4260" y="2881"/>
              <a:ext cx="7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27 1991</a:t>
              </a:r>
            </a:p>
          </p:txBody>
        </p:sp>
        <p:sp>
          <p:nvSpPr>
            <p:cNvPr id="76833" name="Rectangle 32"/>
            <p:cNvSpPr>
              <a:spLocks noChangeArrowheads="1"/>
            </p:cNvSpPr>
            <p:nvPr/>
          </p:nvSpPr>
          <p:spPr bwMode="auto">
            <a:xfrm>
              <a:off x="3432" y="2881"/>
              <a:ext cx="7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Feb 13 1991</a:t>
              </a:r>
            </a:p>
          </p:txBody>
        </p:sp>
        <p:sp>
          <p:nvSpPr>
            <p:cNvPr id="76834" name="Line 33"/>
            <p:cNvSpPr>
              <a:spLocks noChangeShapeType="1"/>
            </p:cNvSpPr>
            <p:nvPr/>
          </p:nvSpPr>
          <p:spPr bwMode="auto">
            <a:xfrm>
              <a:off x="2022" y="2840"/>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35" name="Line 34"/>
            <p:cNvSpPr>
              <a:spLocks noChangeShapeType="1"/>
            </p:cNvSpPr>
            <p:nvPr/>
          </p:nvSpPr>
          <p:spPr bwMode="auto">
            <a:xfrm>
              <a:off x="2688" y="2840"/>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36" name="Line 35"/>
            <p:cNvSpPr>
              <a:spLocks noChangeShapeType="1"/>
            </p:cNvSpPr>
            <p:nvPr/>
          </p:nvSpPr>
          <p:spPr bwMode="auto">
            <a:xfrm>
              <a:off x="3282" y="2840"/>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6837" name="Line 36"/>
            <p:cNvSpPr>
              <a:spLocks noChangeShapeType="1"/>
            </p:cNvSpPr>
            <p:nvPr/>
          </p:nvSpPr>
          <p:spPr bwMode="auto">
            <a:xfrm>
              <a:off x="4260" y="2840"/>
              <a:ext cx="0" cy="2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grpSp>
      <p:sp>
        <p:nvSpPr>
          <p:cNvPr id="76821" name="Freeform 37"/>
          <p:cNvSpPr>
            <a:spLocks/>
          </p:cNvSpPr>
          <p:nvPr/>
        </p:nvSpPr>
        <p:spPr bwMode="auto">
          <a:xfrm>
            <a:off x="495300" y="3135313"/>
            <a:ext cx="1081088" cy="2039937"/>
          </a:xfrm>
          <a:custGeom>
            <a:avLst/>
            <a:gdLst>
              <a:gd name="T0" fmla="*/ 2147483647 w 681"/>
              <a:gd name="T1" fmla="*/ 2147483647 h 1285"/>
              <a:gd name="T2" fmla="*/ 2147483647 w 681"/>
              <a:gd name="T3" fmla="*/ 2147483647 h 1285"/>
              <a:gd name="T4" fmla="*/ 2147483647 w 681"/>
              <a:gd name="T5" fmla="*/ 2147483647 h 1285"/>
              <a:gd name="T6" fmla="*/ 2147483647 w 681"/>
              <a:gd name="T7" fmla="*/ 2147483647 h 1285"/>
              <a:gd name="T8" fmla="*/ 2147483647 w 681"/>
              <a:gd name="T9" fmla="*/ 2147483647 h 1285"/>
              <a:gd name="T10" fmla="*/ 2147483647 w 681"/>
              <a:gd name="T11" fmla="*/ 2147483647 h 1285"/>
              <a:gd name="T12" fmla="*/ 2147483647 w 681"/>
              <a:gd name="T13" fmla="*/ 2147483647 h 1285"/>
              <a:gd name="T14" fmla="*/ 2147483647 w 681"/>
              <a:gd name="T15" fmla="*/ 2147483647 h 1285"/>
              <a:gd name="T16" fmla="*/ 2147483647 w 681"/>
              <a:gd name="T17" fmla="*/ 2147483647 h 1285"/>
              <a:gd name="T18" fmla="*/ 2147483647 w 681"/>
              <a:gd name="T19" fmla="*/ 2147483647 h 1285"/>
              <a:gd name="T20" fmla="*/ 2147483647 w 681"/>
              <a:gd name="T21" fmla="*/ 2147483647 h 1285"/>
              <a:gd name="T22" fmla="*/ 2147483647 w 681"/>
              <a:gd name="T23" fmla="*/ 2147483647 h 1285"/>
              <a:gd name="T24" fmla="*/ 2147483647 w 681"/>
              <a:gd name="T25" fmla="*/ 2147483647 h 1285"/>
              <a:gd name="T26" fmla="*/ 2147483647 w 681"/>
              <a:gd name="T27" fmla="*/ 2147483647 h 1285"/>
              <a:gd name="T28" fmla="*/ 2147483647 w 681"/>
              <a:gd name="T29" fmla="*/ 2147483647 h 1285"/>
              <a:gd name="T30" fmla="*/ 2147483647 w 681"/>
              <a:gd name="T31" fmla="*/ 2147483647 h 1285"/>
              <a:gd name="T32" fmla="*/ 2147483647 w 681"/>
              <a:gd name="T33" fmla="*/ 2147483647 h 1285"/>
              <a:gd name="T34" fmla="*/ 0 w 681"/>
              <a:gd name="T35" fmla="*/ 2147483647 h 1285"/>
              <a:gd name="T36" fmla="*/ 2147483647 w 681"/>
              <a:gd name="T37" fmla="*/ 2147483647 h 1285"/>
              <a:gd name="T38" fmla="*/ 2147483647 w 681"/>
              <a:gd name="T39" fmla="*/ 2147483647 h 1285"/>
              <a:gd name="T40" fmla="*/ 2147483647 w 681"/>
              <a:gd name="T41" fmla="*/ 2147483647 h 1285"/>
              <a:gd name="T42" fmla="*/ 2147483647 w 681"/>
              <a:gd name="T43" fmla="*/ 2147483647 h 1285"/>
              <a:gd name="T44" fmla="*/ 2147483647 w 681"/>
              <a:gd name="T45" fmla="*/ 2147483647 h 1285"/>
              <a:gd name="T46" fmla="*/ 2147483647 w 681"/>
              <a:gd name="T47" fmla="*/ 2147483647 h 1285"/>
              <a:gd name="T48" fmla="*/ 2147483647 w 681"/>
              <a:gd name="T49" fmla="*/ 2147483647 h 1285"/>
              <a:gd name="T50" fmla="*/ 2147483647 w 681"/>
              <a:gd name="T51" fmla="*/ 2147483647 h 1285"/>
              <a:gd name="T52" fmla="*/ 2147483647 w 681"/>
              <a:gd name="T53" fmla="*/ 2147483647 h 1285"/>
              <a:gd name="T54" fmla="*/ 2147483647 w 681"/>
              <a:gd name="T55" fmla="*/ 2147483647 h 1285"/>
              <a:gd name="T56" fmla="*/ 2147483647 w 681"/>
              <a:gd name="T57" fmla="*/ 2147483647 h 1285"/>
              <a:gd name="T58" fmla="*/ 2147483647 w 681"/>
              <a:gd name="T59" fmla="*/ 2147483647 h 1285"/>
              <a:gd name="T60" fmla="*/ 2147483647 w 681"/>
              <a:gd name="T61" fmla="*/ 2147483647 h 1285"/>
              <a:gd name="T62" fmla="*/ 2147483647 w 681"/>
              <a:gd name="T63" fmla="*/ 2147483647 h 1285"/>
              <a:gd name="T64" fmla="*/ 2147483647 w 681"/>
              <a:gd name="T65" fmla="*/ 2147483647 h 1285"/>
              <a:gd name="T66" fmla="*/ 2147483647 w 681"/>
              <a:gd name="T67" fmla="*/ 2147483647 h 1285"/>
              <a:gd name="T68" fmla="*/ 2147483647 w 681"/>
              <a:gd name="T69" fmla="*/ 2147483647 h 1285"/>
              <a:gd name="T70" fmla="*/ 2147483647 w 681"/>
              <a:gd name="T71" fmla="*/ 2147483647 h 1285"/>
              <a:gd name="T72" fmla="*/ 2147483647 w 681"/>
              <a:gd name="T73" fmla="*/ 2147483647 h 1285"/>
              <a:gd name="T74" fmla="*/ 2147483647 w 681"/>
              <a:gd name="T75" fmla="*/ 2147483647 h 1285"/>
              <a:gd name="T76" fmla="*/ 2147483647 w 681"/>
              <a:gd name="T77" fmla="*/ 2147483647 h 12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1"/>
              <a:gd name="T118" fmla="*/ 0 h 1285"/>
              <a:gd name="T119" fmla="*/ 681 w 681"/>
              <a:gd name="T120" fmla="*/ 1285 h 12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1" h="1285">
                <a:moveTo>
                  <a:pt x="680" y="1043"/>
                </a:moveTo>
                <a:lnTo>
                  <a:pt x="460" y="1284"/>
                </a:lnTo>
                <a:lnTo>
                  <a:pt x="461" y="1192"/>
                </a:lnTo>
                <a:lnTo>
                  <a:pt x="452" y="1192"/>
                </a:lnTo>
                <a:lnTo>
                  <a:pt x="442" y="1192"/>
                </a:lnTo>
                <a:lnTo>
                  <a:pt x="433" y="1192"/>
                </a:lnTo>
                <a:lnTo>
                  <a:pt x="424" y="1192"/>
                </a:lnTo>
                <a:lnTo>
                  <a:pt x="413" y="1192"/>
                </a:lnTo>
                <a:lnTo>
                  <a:pt x="402" y="1190"/>
                </a:lnTo>
                <a:lnTo>
                  <a:pt x="391" y="1190"/>
                </a:lnTo>
                <a:lnTo>
                  <a:pt x="380" y="1190"/>
                </a:lnTo>
                <a:lnTo>
                  <a:pt x="369" y="1190"/>
                </a:lnTo>
                <a:lnTo>
                  <a:pt x="358" y="1189"/>
                </a:lnTo>
                <a:lnTo>
                  <a:pt x="347" y="1187"/>
                </a:lnTo>
                <a:lnTo>
                  <a:pt x="338" y="1186"/>
                </a:lnTo>
                <a:lnTo>
                  <a:pt x="327" y="1184"/>
                </a:lnTo>
                <a:lnTo>
                  <a:pt x="317" y="1182"/>
                </a:lnTo>
                <a:lnTo>
                  <a:pt x="297" y="1178"/>
                </a:lnTo>
                <a:lnTo>
                  <a:pt x="281" y="1172"/>
                </a:lnTo>
                <a:lnTo>
                  <a:pt x="250" y="1159"/>
                </a:lnTo>
                <a:lnTo>
                  <a:pt x="222" y="1143"/>
                </a:lnTo>
                <a:lnTo>
                  <a:pt x="194" y="1125"/>
                </a:lnTo>
                <a:lnTo>
                  <a:pt x="167" y="1103"/>
                </a:lnTo>
                <a:lnTo>
                  <a:pt x="144" y="1079"/>
                </a:lnTo>
                <a:lnTo>
                  <a:pt x="120" y="1053"/>
                </a:lnTo>
                <a:lnTo>
                  <a:pt x="100" y="1025"/>
                </a:lnTo>
                <a:lnTo>
                  <a:pt x="81" y="993"/>
                </a:lnTo>
                <a:lnTo>
                  <a:pt x="64" y="961"/>
                </a:lnTo>
                <a:lnTo>
                  <a:pt x="48" y="926"/>
                </a:lnTo>
                <a:lnTo>
                  <a:pt x="34" y="890"/>
                </a:lnTo>
                <a:lnTo>
                  <a:pt x="23" y="853"/>
                </a:lnTo>
                <a:lnTo>
                  <a:pt x="14" y="814"/>
                </a:lnTo>
                <a:lnTo>
                  <a:pt x="6" y="773"/>
                </a:lnTo>
                <a:lnTo>
                  <a:pt x="3" y="731"/>
                </a:lnTo>
                <a:lnTo>
                  <a:pt x="2" y="711"/>
                </a:lnTo>
                <a:lnTo>
                  <a:pt x="0" y="667"/>
                </a:lnTo>
                <a:lnTo>
                  <a:pt x="2" y="623"/>
                </a:lnTo>
                <a:lnTo>
                  <a:pt x="5" y="580"/>
                </a:lnTo>
                <a:lnTo>
                  <a:pt x="11" y="534"/>
                </a:lnTo>
                <a:lnTo>
                  <a:pt x="20" y="489"/>
                </a:lnTo>
                <a:lnTo>
                  <a:pt x="31" y="444"/>
                </a:lnTo>
                <a:lnTo>
                  <a:pt x="47" y="397"/>
                </a:lnTo>
                <a:lnTo>
                  <a:pt x="64" y="351"/>
                </a:lnTo>
                <a:lnTo>
                  <a:pt x="84" y="305"/>
                </a:lnTo>
                <a:lnTo>
                  <a:pt x="106" y="261"/>
                </a:lnTo>
                <a:lnTo>
                  <a:pt x="134" y="216"/>
                </a:lnTo>
                <a:lnTo>
                  <a:pt x="163" y="170"/>
                </a:lnTo>
                <a:lnTo>
                  <a:pt x="195" y="127"/>
                </a:lnTo>
                <a:lnTo>
                  <a:pt x="231" y="83"/>
                </a:lnTo>
                <a:lnTo>
                  <a:pt x="270" y="42"/>
                </a:lnTo>
                <a:lnTo>
                  <a:pt x="313" y="0"/>
                </a:lnTo>
                <a:lnTo>
                  <a:pt x="281" y="30"/>
                </a:lnTo>
                <a:lnTo>
                  <a:pt x="253" y="59"/>
                </a:lnTo>
                <a:lnTo>
                  <a:pt x="227" y="92"/>
                </a:lnTo>
                <a:lnTo>
                  <a:pt x="202" y="125"/>
                </a:lnTo>
                <a:lnTo>
                  <a:pt x="158" y="197"/>
                </a:lnTo>
                <a:lnTo>
                  <a:pt x="141" y="233"/>
                </a:lnTo>
                <a:lnTo>
                  <a:pt x="125" y="270"/>
                </a:lnTo>
                <a:lnTo>
                  <a:pt x="109" y="308"/>
                </a:lnTo>
                <a:lnTo>
                  <a:pt x="89" y="384"/>
                </a:lnTo>
                <a:lnTo>
                  <a:pt x="83" y="423"/>
                </a:lnTo>
                <a:lnTo>
                  <a:pt x="77" y="461"/>
                </a:lnTo>
                <a:lnTo>
                  <a:pt x="75" y="500"/>
                </a:lnTo>
                <a:lnTo>
                  <a:pt x="77" y="573"/>
                </a:lnTo>
                <a:lnTo>
                  <a:pt x="83" y="609"/>
                </a:lnTo>
                <a:lnTo>
                  <a:pt x="89" y="644"/>
                </a:lnTo>
                <a:lnTo>
                  <a:pt x="98" y="676"/>
                </a:lnTo>
                <a:lnTo>
                  <a:pt x="109" y="708"/>
                </a:lnTo>
                <a:lnTo>
                  <a:pt x="142" y="765"/>
                </a:lnTo>
                <a:lnTo>
                  <a:pt x="161" y="792"/>
                </a:lnTo>
                <a:lnTo>
                  <a:pt x="184" y="817"/>
                </a:lnTo>
                <a:lnTo>
                  <a:pt x="209" y="839"/>
                </a:lnTo>
                <a:lnTo>
                  <a:pt x="267" y="873"/>
                </a:lnTo>
                <a:lnTo>
                  <a:pt x="300" y="887"/>
                </a:lnTo>
                <a:lnTo>
                  <a:pt x="336" y="897"/>
                </a:lnTo>
                <a:lnTo>
                  <a:pt x="375" y="904"/>
                </a:lnTo>
                <a:lnTo>
                  <a:pt x="461" y="908"/>
                </a:lnTo>
                <a:lnTo>
                  <a:pt x="460" y="798"/>
                </a:lnTo>
                <a:lnTo>
                  <a:pt x="680" y="1043"/>
                </a:lnTo>
              </a:path>
            </a:pathLst>
          </a:custGeom>
          <a:solidFill>
            <a:schemeClr val="accent2"/>
          </a:solidFill>
          <a:ln w="12700" cap="rnd" cmpd="sng">
            <a:solidFill>
              <a:srgbClr val="000000"/>
            </a:solidFill>
            <a:prstDash val="solid"/>
            <a:round/>
            <a:headEnd type="none" w="med" len="med"/>
            <a:tailEnd type="none" w="med" len="med"/>
          </a:ln>
        </p:spPr>
        <p:txBody>
          <a:bodyPr/>
          <a:lstStyle/>
          <a:p>
            <a:endParaRPr lang="de-CH"/>
          </a:p>
        </p:txBody>
      </p:sp>
      <p:sp>
        <p:nvSpPr>
          <p:cNvPr id="76822" name="Titel 37"/>
          <p:cNvSpPr>
            <a:spLocks noGrp="1"/>
          </p:cNvSpPr>
          <p:nvPr>
            <p:ph type="title"/>
          </p:nvPr>
        </p:nvSpPr>
        <p:spPr>
          <a:xfrm>
            <a:off x="611188" y="115888"/>
            <a:ext cx="8153400" cy="990600"/>
          </a:xfrm>
        </p:spPr>
        <p:txBody>
          <a:bodyPr/>
          <a:lstStyle/>
          <a:p>
            <a:r>
              <a:rPr lang="de-CH" altLang="de-DE"/>
              <a:t>Delete Trigger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9" name="Rectangle 3"/>
          <p:cNvSpPr>
            <a:spLocks noChangeArrowheads="1"/>
          </p:cNvSpPr>
          <p:nvPr/>
        </p:nvSpPr>
        <p:spPr bwMode="auto">
          <a:xfrm>
            <a:off x="3124200" y="1752600"/>
            <a:ext cx="4254500" cy="444500"/>
          </a:xfrm>
          <a:prstGeom prst="rect">
            <a:avLst/>
          </a:prstGeom>
          <a:solidFill>
            <a:schemeClr val="bg2"/>
          </a:solidFill>
          <a:ln w="12700">
            <a:solidFill>
              <a:schemeClr val="tx1"/>
            </a:solidFill>
            <a:miter lim="800000"/>
            <a:headEnd/>
            <a:tailEnd/>
          </a:ln>
          <a:effectLst>
            <a:outerShdw dist="71842" dir="2700000" algn="ctr" rotWithShape="0">
              <a:schemeClr val="folHlink"/>
            </a:outerShdw>
          </a:effectLst>
        </p:spPr>
        <p:txBody>
          <a:bodyPr wrap="none" lIns="90488" tIns="44450" rIns="90488" bIns="44450" anchor="ctr"/>
          <a:lstStyle/>
          <a:p>
            <a:pPr>
              <a:defRPr/>
            </a:pPr>
            <a:r>
              <a:rPr lang="de-DE" sz="2000" b="1" i="1">
                <a:solidFill>
                  <a:schemeClr val="bg1"/>
                </a:solidFill>
                <a:effectLst>
                  <a:outerShdw blurRad="38100" dist="38100" dir="2700000" algn="tl">
                    <a:srgbClr val="000000"/>
                  </a:outerShdw>
                </a:effectLst>
                <a:latin typeface="Arial" charset="0"/>
              </a:rPr>
              <a:t>table</a:t>
            </a:r>
          </a:p>
        </p:txBody>
      </p:sp>
      <p:sp>
        <p:nvSpPr>
          <p:cNvPr id="77827" name="Rectangle 4"/>
          <p:cNvSpPr>
            <a:spLocks noChangeArrowheads="1"/>
          </p:cNvSpPr>
          <p:nvPr/>
        </p:nvSpPr>
        <p:spPr bwMode="auto">
          <a:xfrm>
            <a:off x="3124200" y="2209800"/>
            <a:ext cx="1054100" cy="15113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28" name="Rectangle 5"/>
          <p:cNvSpPr>
            <a:spLocks noChangeArrowheads="1"/>
          </p:cNvSpPr>
          <p:nvPr/>
        </p:nvSpPr>
        <p:spPr bwMode="auto">
          <a:xfrm>
            <a:off x="4191000" y="2209800"/>
            <a:ext cx="1054100" cy="15113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29" name="Rectangle 6"/>
          <p:cNvSpPr>
            <a:spLocks noChangeArrowheads="1"/>
          </p:cNvSpPr>
          <p:nvPr/>
        </p:nvSpPr>
        <p:spPr bwMode="auto">
          <a:xfrm>
            <a:off x="5257800" y="2209800"/>
            <a:ext cx="1054100" cy="15113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30" name="Rectangle 7"/>
          <p:cNvSpPr>
            <a:spLocks noChangeArrowheads="1"/>
          </p:cNvSpPr>
          <p:nvPr/>
        </p:nvSpPr>
        <p:spPr bwMode="auto">
          <a:xfrm>
            <a:off x="6324600" y="2209800"/>
            <a:ext cx="1054100" cy="15113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557064" name="Rectangle 8"/>
          <p:cNvSpPr>
            <a:spLocks noChangeArrowheads="1"/>
          </p:cNvSpPr>
          <p:nvPr/>
        </p:nvSpPr>
        <p:spPr bwMode="auto">
          <a:xfrm>
            <a:off x="3124200" y="4114800"/>
            <a:ext cx="4254500" cy="444500"/>
          </a:xfrm>
          <a:prstGeom prst="rect">
            <a:avLst/>
          </a:prstGeom>
          <a:solidFill>
            <a:schemeClr val="bg2"/>
          </a:solidFill>
          <a:ln w="12700">
            <a:solidFill>
              <a:schemeClr val="tx1"/>
            </a:solidFill>
            <a:miter lim="800000"/>
            <a:headEnd/>
            <a:tailEnd/>
          </a:ln>
          <a:effectLst>
            <a:outerShdw dist="71842" dir="2700000" algn="ctr" rotWithShape="0">
              <a:schemeClr val="folHlink"/>
            </a:outerShdw>
          </a:effectLst>
        </p:spPr>
        <p:txBody>
          <a:bodyPr wrap="none" lIns="90488" tIns="44450" rIns="90488" bIns="44450" anchor="ctr"/>
          <a:lstStyle/>
          <a:p>
            <a:pPr>
              <a:defRPr/>
            </a:pPr>
            <a:r>
              <a:rPr lang="de-DE" sz="2000" b="1" i="1">
                <a:solidFill>
                  <a:schemeClr val="bg1"/>
                </a:solidFill>
                <a:effectLst>
                  <a:outerShdw blurRad="38100" dist="38100" dir="2700000" algn="tl">
                    <a:srgbClr val="000000"/>
                  </a:outerShdw>
                </a:effectLst>
                <a:latin typeface="Arial" charset="0"/>
              </a:rPr>
              <a:t>inserted</a:t>
            </a:r>
          </a:p>
        </p:txBody>
      </p:sp>
      <p:sp>
        <p:nvSpPr>
          <p:cNvPr id="77832" name="Rectangle 9"/>
          <p:cNvSpPr>
            <a:spLocks noChangeArrowheads="1"/>
          </p:cNvSpPr>
          <p:nvPr/>
        </p:nvSpPr>
        <p:spPr bwMode="auto">
          <a:xfrm>
            <a:off x="3124200" y="4572000"/>
            <a:ext cx="1054100" cy="6731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33" name="Rectangle 10"/>
          <p:cNvSpPr>
            <a:spLocks noChangeArrowheads="1"/>
          </p:cNvSpPr>
          <p:nvPr/>
        </p:nvSpPr>
        <p:spPr bwMode="auto">
          <a:xfrm>
            <a:off x="4191000" y="4572000"/>
            <a:ext cx="1054100" cy="6731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34" name="Rectangle 11"/>
          <p:cNvSpPr>
            <a:spLocks noChangeArrowheads="1"/>
          </p:cNvSpPr>
          <p:nvPr/>
        </p:nvSpPr>
        <p:spPr bwMode="auto">
          <a:xfrm>
            <a:off x="5257800" y="4572000"/>
            <a:ext cx="1054100" cy="6731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35" name="Rectangle 12"/>
          <p:cNvSpPr>
            <a:spLocks noChangeArrowheads="1"/>
          </p:cNvSpPr>
          <p:nvPr/>
        </p:nvSpPr>
        <p:spPr bwMode="auto">
          <a:xfrm>
            <a:off x="6324600" y="4572000"/>
            <a:ext cx="1054100" cy="673100"/>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557069" name="Rectangle 13"/>
          <p:cNvSpPr>
            <a:spLocks noChangeArrowheads="1"/>
          </p:cNvSpPr>
          <p:nvPr/>
        </p:nvSpPr>
        <p:spPr bwMode="auto">
          <a:xfrm>
            <a:off x="3124200" y="5562600"/>
            <a:ext cx="4254500" cy="444500"/>
          </a:xfrm>
          <a:prstGeom prst="rect">
            <a:avLst/>
          </a:prstGeom>
          <a:solidFill>
            <a:schemeClr val="bg2"/>
          </a:solidFill>
          <a:ln w="12700">
            <a:solidFill>
              <a:schemeClr val="tx1"/>
            </a:solidFill>
            <a:miter lim="800000"/>
            <a:headEnd/>
            <a:tailEnd/>
          </a:ln>
          <a:effectLst>
            <a:outerShdw dist="71842" dir="2700000" algn="ctr" rotWithShape="0">
              <a:schemeClr val="folHlink"/>
            </a:outerShdw>
          </a:effectLst>
        </p:spPr>
        <p:txBody>
          <a:bodyPr wrap="none" lIns="90488" tIns="44450" rIns="90488" bIns="44450" anchor="ctr"/>
          <a:lstStyle/>
          <a:p>
            <a:pPr>
              <a:defRPr/>
            </a:pPr>
            <a:r>
              <a:rPr lang="de-DE" sz="2000" b="1" i="1">
                <a:solidFill>
                  <a:schemeClr val="bg1"/>
                </a:solidFill>
                <a:effectLst>
                  <a:outerShdw blurRad="38100" dist="38100" dir="2700000" algn="tl">
                    <a:srgbClr val="000000"/>
                  </a:outerShdw>
                </a:effectLst>
                <a:latin typeface="Arial" charset="0"/>
              </a:rPr>
              <a:t>deleted</a:t>
            </a:r>
          </a:p>
        </p:txBody>
      </p:sp>
      <p:grpSp>
        <p:nvGrpSpPr>
          <p:cNvPr id="77837" name="Group 14"/>
          <p:cNvGrpSpPr>
            <a:grpSpLocks/>
          </p:cNvGrpSpPr>
          <p:nvPr/>
        </p:nvGrpSpPr>
        <p:grpSpPr bwMode="auto">
          <a:xfrm>
            <a:off x="3124200" y="6019800"/>
            <a:ext cx="4254500" cy="673100"/>
            <a:chOff x="2116" y="3412"/>
            <a:chExt cx="2680" cy="424"/>
          </a:xfrm>
        </p:grpSpPr>
        <p:sp>
          <p:nvSpPr>
            <p:cNvPr id="77861" name="Rectangle 15"/>
            <p:cNvSpPr>
              <a:spLocks noChangeArrowheads="1"/>
            </p:cNvSpPr>
            <p:nvPr/>
          </p:nvSpPr>
          <p:spPr bwMode="auto">
            <a:xfrm>
              <a:off x="2116" y="3412"/>
              <a:ext cx="664" cy="424"/>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62" name="Rectangle 16"/>
            <p:cNvSpPr>
              <a:spLocks noChangeArrowheads="1"/>
            </p:cNvSpPr>
            <p:nvPr/>
          </p:nvSpPr>
          <p:spPr bwMode="auto">
            <a:xfrm>
              <a:off x="2788" y="3412"/>
              <a:ext cx="664" cy="424"/>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63" name="Rectangle 17"/>
            <p:cNvSpPr>
              <a:spLocks noChangeArrowheads="1"/>
            </p:cNvSpPr>
            <p:nvPr/>
          </p:nvSpPr>
          <p:spPr bwMode="auto">
            <a:xfrm>
              <a:off x="3460" y="3412"/>
              <a:ext cx="664" cy="424"/>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64" name="Rectangle 18"/>
            <p:cNvSpPr>
              <a:spLocks noChangeArrowheads="1"/>
            </p:cNvSpPr>
            <p:nvPr/>
          </p:nvSpPr>
          <p:spPr bwMode="auto">
            <a:xfrm>
              <a:off x="4132" y="3412"/>
              <a:ext cx="664" cy="424"/>
            </a:xfrm>
            <a:prstGeom prst="rect">
              <a:avLst/>
            </a:prstGeom>
            <a:solidFill>
              <a:schemeClr val="bg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77838" name="Group 19"/>
          <p:cNvGrpSpPr>
            <a:grpSpLocks/>
          </p:cNvGrpSpPr>
          <p:nvPr/>
        </p:nvGrpSpPr>
        <p:grpSpPr bwMode="auto">
          <a:xfrm>
            <a:off x="1752600" y="2438400"/>
            <a:ext cx="4254500" cy="368300"/>
            <a:chOff x="1252" y="1156"/>
            <a:chExt cx="2680" cy="232"/>
          </a:xfrm>
        </p:grpSpPr>
        <p:sp>
          <p:nvSpPr>
            <p:cNvPr id="77857" name="Rectangle 20"/>
            <p:cNvSpPr>
              <a:spLocks noChangeArrowheads="1"/>
            </p:cNvSpPr>
            <p:nvPr/>
          </p:nvSpPr>
          <p:spPr bwMode="auto">
            <a:xfrm>
              <a:off x="1252" y="1156"/>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8" name="Rectangle 21"/>
            <p:cNvSpPr>
              <a:spLocks noChangeArrowheads="1"/>
            </p:cNvSpPr>
            <p:nvPr/>
          </p:nvSpPr>
          <p:spPr bwMode="auto">
            <a:xfrm>
              <a:off x="1924" y="1156"/>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9" name="Rectangle 22"/>
            <p:cNvSpPr>
              <a:spLocks noChangeArrowheads="1"/>
            </p:cNvSpPr>
            <p:nvPr/>
          </p:nvSpPr>
          <p:spPr bwMode="auto">
            <a:xfrm>
              <a:off x="2596" y="1156"/>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60" name="Rectangle 23"/>
            <p:cNvSpPr>
              <a:spLocks noChangeArrowheads="1"/>
            </p:cNvSpPr>
            <p:nvPr/>
          </p:nvSpPr>
          <p:spPr bwMode="auto">
            <a:xfrm>
              <a:off x="3268" y="1156"/>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77839" name="Group 24"/>
          <p:cNvGrpSpPr>
            <a:grpSpLocks/>
          </p:cNvGrpSpPr>
          <p:nvPr/>
        </p:nvGrpSpPr>
        <p:grpSpPr bwMode="auto">
          <a:xfrm>
            <a:off x="2819400" y="6172200"/>
            <a:ext cx="4254500" cy="368300"/>
            <a:chOff x="1924" y="3508"/>
            <a:chExt cx="2680" cy="232"/>
          </a:xfrm>
        </p:grpSpPr>
        <p:sp>
          <p:nvSpPr>
            <p:cNvPr id="77853" name="Rectangle 25"/>
            <p:cNvSpPr>
              <a:spLocks noChangeArrowheads="1"/>
            </p:cNvSpPr>
            <p:nvPr/>
          </p:nvSpPr>
          <p:spPr bwMode="auto">
            <a:xfrm>
              <a:off x="1924" y="3508"/>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4" name="Rectangle 26"/>
            <p:cNvSpPr>
              <a:spLocks noChangeArrowheads="1"/>
            </p:cNvSpPr>
            <p:nvPr/>
          </p:nvSpPr>
          <p:spPr bwMode="auto">
            <a:xfrm>
              <a:off x="2596" y="3508"/>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5" name="Rectangle 27"/>
            <p:cNvSpPr>
              <a:spLocks noChangeArrowheads="1"/>
            </p:cNvSpPr>
            <p:nvPr/>
          </p:nvSpPr>
          <p:spPr bwMode="auto">
            <a:xfrm>
              <a:off x="3268" y="3508"/>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6" name="Rectangle 28"/>
            <p:cNvSpPr>
              <a:spLocks noChangeArrowheads="1"/>
            </p:cNvSpPr>
            <p:nvPr/>
          </p:nvSpPr>
          <p:spPr bwMode="auto">
            <a:xfrm>
              <a:off x="3940" y="3508"/>
              <a:ext cx="664" cy="232"/>
            </a:xfrm>
            <a:prstGeom prst="rect">
              <a:avLst/>
            </a:prstGeom>
            <a:solidFill>
              <a:srgbClr val="F95AB7"/>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77840" name="Group 29"/>
          <p:cNvGrpSpPr>
            <a:grpSpLocks/>
          </p:cNvGrpSpPr>
          <p:nvPr/>
        </p:nvGrpSpPr>
        <p:grpSpPr bwMode="auto">
          <a:xfrm>
            <a:off x="2819400" y="3048000"/>
            <a:ext cx="4254500" cy="368300"/>
            <a:chOff x="1924" y="1540"/>
            <a:chExt cx="2680" cy="232"/>
          </a:xfrm>
        </p:grpSpPr>
        <p:sp>
          <p:nvSpPr>
            <p:cNvPr id="77849" name="Rectangle 30"/>
            <p:cNvSpPr>
              <a:spLocks noChangeArrowheads="1"/>
            </p:cNvSpPr>
            <p:nvPr/>
          </p:nvSpPr>
          <p:spPr bwMode="auto">
            <a:xfrm>
              <a:off x="1924" y="1540"/>
              <a:ext cx="664" cy="232"/>
            </a:xfrm>
            <a:prstGeom prst="rect">
              <a:avLst/>
            </a:prstGeom>
            <a:solidFill>
              <a:schemeClr val="accent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0" name="Rectangle 31"/>
            <p:cNvSpPr>
              <a:spLocks noChangeArrowheads="1"/>
            </p:cNvSpPr>
            <p:nvPr/>
          </p:nvSpPr>
          <p:spPr bwMode="auto">
            <a:xfrm>
              <a:off x="2596" y="1540"/>
              <a:ext cx="664" cy="232"/>
            </a:xfrm>
            <a:prstGeom prst="rect">
              <a:avLst/>
            </a:prstGeom>
            <a:solidFill>
              <a:schemeClr val="accent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1" name="Rectangle 32"/>
            <p:cNvSpPr>
              <a:spLocks noChangeArrowheads="1"/>
            </p:cNvSpPr>
            <p:nvPr/>
          </p:nvSpPr>
          <p:spPr bwMode="auto">
            <a:xfrm>
              <a:off x="3268" y="1540"/>
              <a:ext cx="664" cy="232"/>
            </a:xfrm>
            <a:prstGeom prst="rect">
              <a:avLst/>
            </a:prstGeom>
            <a:solidFill>
              <a:schemeClr val="accent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52" name="Rectangle 33"/>
            <p:cNvSpPr>
              <a:spLocks noChangeArrowheads="1"/>
            </p:cNvSpPr>
            <p:nvPr/>
          </p:nvSpPr>
          <p:spPr bwMode="auto">
            <a:xfrm>
              <a:off x="3940" y="1540"/>
              <a:ext cx="664" cy="232"/>
            </a:xfrm>
            <a:prstGeom prst="rect">
              <a:avLst/>
            </a:prstGeom>
            <a:solidFill>
              <a:schemeClr val="accent1"/>
            </a:solidFill>
            <a:ln w="12700">
              <a:solidFill>
                <a:schemeClr val="tx1"/>
              </a:solidFill>
              <a:miter lim="800000"/>
              <a:headEnd/>
              <a:tailEnd/>
            </a:ln>
            <a:effectLst>
              <a:outerShdw dist="71842" dir="2700000" algn="ctr" rotWithShape="0">
                <a:schemeClr val="folHlink"/>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sp>
        <p:nvSpPr>
          <p:cNvPr id="77841" name="Freeform 34"/>
          <p:cNvSpPr>
            <a:spLocks/>
          </p:cNvSpPr>
          <p:nvPr/>
        </p:nvSpPr>
        <p:spPr bwMode="auto">
          <a:xfrm>
            <a:off x="1136650" y="2584450"/>
            <a:ext cx="1525588" cy="3963988"/>
          </a:xfrm>
          <a:custGeom>
            <a:avLst/>
            <a:gdLst>
              <a:gd name="T0" fmla="*/ 2147483647 w 961"/>
              <a:gd name="T1" fmla="*/ 0 h 2497"/>
              <a:gd name="T2" fmla="*/ 0 w 961"/>
              <a:gd name="T3" fmla="*/ 0 h 2497"/>
              <a:gd name="T4" fmla="*/ 0 w 961"/>
              <a:gd name="T5" fmla="*/ 2147483647 h 2497"/>
              <a:gd name="T6" fmla="*/ 2147483647 w 961"/>
              <a:gd name="T7" fmla="*/ 2147483647 h 2497"/>
              <a:gd name="T8" fmla="*/ 2147483647 w 961"/>
              <a:gd name="T9" fmla="*/ 2147483647 h 2497"/>
              <a:gd name="T10" fmla="*/ 2147483647 w 961"/>
              <a:gd name="T11" fmla="*/ 2147483647 h 2497"/>
              <a:gd name="T12" fmla="*/ 2147483647 w 961"/>
              <a:gd name="T13" fmla="*/ 2147483647 h 2497"/>
              <a:gd name="T14" fmla="*/ 2147483647 w 961"/>
              <a:gd name="T15" fmla="*/ 2147483647 h 2497"/>
              <a:gd name="T16" fmla="*/ 2147483647 w 961"/>
              <a:gd name="T17" fmla="*/ 2147483647 h 2497"/>
              <a:gd name="T18" fmla="*/ 2147483647 w 961"/>
              <a:gd name="T19" fmla="*/ 2147483647 h 2497"/>
              <a:gd name="T20" fmla="*/ 2147483647 w 961"/>
              <a:gd name="T21" fmla="*/ 2147483647 h 2497"/>
              <a:gd name="T22" fmla="*/ 2147483647 w 961"/>
              <a:gd name="T23" fmla="*/ 0 h 24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1" h="2497">
                <a:moveTo>
                  <a:pt x="240" y="0"/>
                </a:moveTo>
                <a:lnTo>
                  <a:pt x="0" y="0"/>
                </a:lnTo>
                <a:lnTo>
                  <a:pt x="0" y="2448"/>
                </a:lnTo>
                <a:lnTo>
                  <a:pt x="816" y="2448"/>
                </a:lnTo>
                <a:lnTo>
                  <a:pt x="816" y="2496"/>
                </a:lnTo>
                <a:lnTo>
                  <a:pt x="960" y="2400"/>
                </a:lnTo>
                <a:lnTo>
                  <a:pt x="816" y="2304"/>
                </a:lnTo>
                <a:lnTo>
                  <a:pt x="816" y="2352"/>
                </a:lnTo>
                <a:lnTo>
                  <a:pt x="96" y="2352"/>
                </a:lnTo>
                <a:lnTo>
                  <a:pt x="96" y="96"/>
                </a:lnTo>
                <a:lnTo>
                  <a:pt x="240" y="96"/>
                </a:lnTo>
                <a:lnTo>
                  <a:pt x="240" y="0"/>
                </a:lnTo>
              </a:path>
            </a:pathLst>
          </a:custGeom>
          <a:solidFill>
            <a:schemeClr val="accent2"/>
          </a:solidFill>
          <a:ln w="12700" cap="rnd" cmpd="sng">
            <a:solidFill>
              <a:schemeClr val="tx1"/>
            </a:solidFill>
            <a:prstDash val="solid"/>
            <a:round/>
            <a:headEnd type="none" w="med" len="med"/>
            <a:tailEnd type="none" w="med" len="med"/>
          </a:ln>
          <a:effectLst>
            <a:outerShdw dist="71842" dir="2700000" algn="ctr" rotWithShape="0">
              <a:schemeClr val="folHlink"/>
            </a:outerShdw>
          </a:effectLst>
        </p:spPr>
        <p:txBody>
          <a:bodyPr/>
          <a:lstStyle/>
          <a:p>
            <a:endParaRPr lang="de-CH"/>
          </a:p>
        </p:txBody>
      </p:sp>
      <p:sp>
        <p:nvSpPr>
          <p:cNvPr id="77842" name="AutoShape 35"/>
          <p:cNvSpPr>
            <a:spLocks noChangeArrowheads="1"/>
          </p:cNvSpPr>
          <p:nvPr/>
        </p:nvSpPr>
        <p:spPr bwMode="auto">
          <a:xfrm flipH="1">
            <a:off x="5105400" y="2514600"/>
            <a:ext cx="825500" cy="215900"/>
          </a:xfrm>
          <a:prstGeom prst="rightArrow">
            <a:avLst>
              <a:gd name="adj1" fmla="val 50000"/>
              <a:gd name="adj2" fmla="val 191194"/>
            </a:avLst>
          </a:prstGeom>
          <a:solidFill>
            <a:schemeClr val="bg1"/>
          </a:solidFill>
          <a:ln w="12700">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43" name="Freeform 36"/>
          <p:cNvSpPr>
            <a:spLocks/>
          </p:cNvSpPr>
          <p:nvPr/>
        </p:nvSpPr>
        <p:spPr bwMode="auto">
          <a:xfrm>
            <a:off x="1822450" y="3117850"/>
            <a:ext cx="1144588" cy="1830388"/>
          </a:xfrm>
          <a:custGeom>
            <a:avLst/>
            <a:gdLst>
              <a:gd name="T0" fmla="*/ 2147483647 w 721"/>
              <a:gd name="T1" fmla="*/ 2147483647 h 1153"/>
              <a:gd name="T2" fmla="*/ 0 w 721"/>
              <a:gd name="T3" fmla="*/ 2147483647 h 1153"/>
              <a:gd name="T4" fmla="*/ 0 w 721"/>
              <a:gd name="T5" fmla="*/ 2147483647 h 1153"/>
              <a:gd name="T6" fmla="*/ 2147483647 w 721"/>
              <a:gd name="T7" fmla="*/ 2147483647 h 1153"/>
              <a:gd name="T8" fmla="*/ 2147483647 w 721"/>
              <a:gd name="T9" fmla="*/ 0 h 1153"/>
              <a:gd name="T10" fmla="*/ 2147483647 w 721"/>
              <a:gd name="T11" fmla="*/ 2147483647 h 1153"/>
              <a:gd name="T12" fmla="*/ 2147483647 w 721"/>
              <a:gd name="T13" fmla="*/ 2147483647 h 1153"/>
              <a:gd name="T14" fmla="*/ 2147483647 w 721"/>
              <a:gd name="T15" fmla="*/ 2147483647 h 1153"/>
              <a:gd name="T16" fmla="*/ 2147483647 w 721"/>
              <a:gd name="T17" fmla="*/ 2147483647 h 1153"/>
              <a:gd name="T18" fmla="*/ 2147483647 w 721"/>
              <a:gd name="T19" fmla="*/ 2147483647 h 1153"/>
              <a:gd name="T20" fmla="*/ 2147483647 w 721"/>
              <a:gd name="T21" fmla="*/ 2147483647 h 1153"/>
              <a:gd name="T22" fmla="*/ 2147483647 w 721"/>
              <a:gd name="T23" fmla="*/ 2147483647 h 11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21" h="1153">
                <a:moveTo>
                  <a:pt x="720" y="1152"/>
                </a:moveTo>
                <a:lnTo>
                  <a:pt x="0" y="1152"/>
                </a:lnTo>
                <a:lnTo>
                  <a:pt x="0" y="48"/>
                </a:lnTo>
                <a:lnTo>
                  <a:pt x="432" y="48"/>
                </a:lnTo>
                <a:lnTo>
                  <a:pt x="432" y="0"/>
                </a:lnTo>
                <a:lnTo>
                  <a:pt x="576" y="96"/>
                </a:lnTo>
                <a:lnTo>
                  <a:pt x="432" y="192"/>
                </a:lnTo>
                <a:lnTo>
                  <a:pt x="432" y="144"/>
                </a:lnTo>
                <a:lnTo>
                  <a:pt x="96" y="144"/>
                </a:lnTo>
                <a:lnTo>
                  <a:pt x="96" y="1056"/>
                </a:lnTo>
                <a:lnTo>
                  <a:pt x="720" y="1056"/>
                </a:lnTo>
                <a:lnTo>
                  <a:pt x="720" y="1152"/>
                </a:lnTo>
              </a:path>
            </a:pathLst>
          </a:custGeom>
          <a:solidFill>
            <a:schemeClr val="accent2"/>
          </a:solidFill>
          <a:ln w="12700" cap="rnd" cmpd="sng">
            <a:solidFill>
              <a:schemeClr val="tx1"/>
            </a:solidFill>
            <a:prstDash val="solid"/>
            <a:round/>
            <a:headEnd type="none" w="med" len="med"/>
            <a:tailEnd type="none" w="med" len="med"/>
          </a:ln>
          <a:effectLst>
            <a:outerShdw dist="71842" dir="2700000" algn="ctr" rotWithShape="0">
              <a:schemeClr val="folHlink"/>
            </a:outerShdw>
          </a:effectLst>
        </p:spPr>
        <p:txBody>
          <a:bodyPr/>
          <a:lstStyle/>
          <a:p>
            <a:endParaRPr lang="de-CH"/>
          </a:p>
        </p:txBody>
      </p:sp>
      <p:sp>
        <p:nvSpPr>
          <p:cNvPr id="77844" name="AutoShape 37"/>
          <p:cNvSpPr>
            <a:spLocks noChangeArrowheads="1"/>
          </p:cNvSpPr>
          <p:nvPr/>
        </p:nvSpPr>
        <p:spPr bwMode="auto">
          <a:xfrm>
            <a:off x="6096000" y="3124200"/>
            <a:ext cx="825500" cy="215900"/>
          </a:xfrm>
          <a:prstGeom prst="rightArrow">
            <a:avLst>
              <a:gd name="adj1" fmla="val 50000"/>
              <a:gd name="adj2" fmla="val 191194"/>
            </a:avLst>
          </a:prstGeom>
          <a:solidFill>
            <a:schemeClr val="bg1"/>
          </a:solidFill>
          <a:ln w="12700">
            <a:solidFill>
              <a:schemeClr val="tx1"/>
            </a:solidFill>
            <a:miter lim="800000"/>
            <a:headEnd/>
            <a:tailEnd/>
          </a:ln>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7845" name="Rectangle 38"/>
          <p:cNvSpPr>
            <a:spLocks noChangeArrowheads="1"/>
          </p:cNvSpPr>
          <p:nvPr/>
        </p:nvSpPr>
        <p:spPr bwMode="auto">
          <a:xfrm>
            <a:off x="1290638" y="1849438"/>
            <a:ext cx="22066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1800" b="1">
                <a:latin typeface="Arial" panose="020B0604020202020204" pitchFamily="34" charset="0"/>
              </a:rPr>
              <a:t>Updated Table</a:t>
            </a:r>
          </a:p>
        </p:txBody>
      </p:sp>
      <p:sp>
        <p:nvSpPr>
          <p:cNvPr id="77846" name="Rectangle 39"/>
          <p:cNvSpPr>
            <a:spLocks noChangeArrowheads="1"/>
          </p:cNvSpPr>
          <p:nvPr/>
        </p:nvSpPr>
        <p:spPr bwMode="auto">
          <a:xfrm rot="-5400000">
            <a:off x="793750" y="3854450"/>
            <a:ext cx="16716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1800" b="1">
                <a:latin typeface="Arial" panose="020B0604020202020204" pitchFamily="34" charset="0"/>
              </a:rPr>
              <a:t>Update rows</a:t>
            </a:r>
          </a:p>
        </p:txBody>
      </p:sp>
      <p:sp>
        <p:nvSpPr>
          <p:cNvPr id="77847" name="Rectangle 40"/>
          <p:cNvSpPr>
            <a:spLocks noChangeArrowheads="1"/>
          </p:cNvSpPr>
          <p:nvPr/>
        </p:nvSpPr>
        <p:spPr bwMode="auto">
          <a:xfrm rot="-5400000">
            <a:off x="184150" y="4311650"/>
            <a:ext cx="16716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pPr>
            <a:r>
              <a:rPr lang="de-DE" altLang="de-DE" sz="1800" b="1">
                <a:latin typeface="Arial" panose="020B0604020202020204" pitchFamily="34" charset="0"/>
              </a:rPr>
              <a:t>Original rows</a:t>
            </a:r>
          </a:p>
        </p:txBody>
      </p:sp>
      <p:sp>
        <p:nvSpPr>
          <p:cNvPr id="77848" name="Titel 40"/>
          <p:cNvSpPr>
            <a:spLocks noGrp="1"/>
          </p:cNvSpPr>
          <p:nvPr>
            <p:ph type="title"/>
          </p:nvPr>
        </p:nvSpPr>
        <p:spPr>
          <a:xfrm>
            <a:off x="611188" y="115888"/>
            <a:ext cx="8153400" cy="990600"/>
          </a:xfrm>
        </p:spPr>
        <p:txBody>
          <a:bodyPr/>
          <a:lstStyle/>
          <a:p>
            <a:r>
              <a:rPr lang="de-CH" altLang="de-DE"/>
              <a:t>Update Trigger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8313" y="0"/>
            <a:ext cx="8280400" cy="1295400"/>
          </a:xfrm>
        </p:spPr>
        <p:txBody>
          <a:bodyPr/>
          <a:lstStyle/>
          <a:p>
            <a:pPr eaLnBrk="1" hangingPunct="1"/>
            <a:r>
              <a:rPr lang="de-DE" altLang="de-DE" sz="4000"/>
              <a:t>Vorstellung</a:t>
            </a:r>
          </a:p>
        </p:txBody>
      </p:sp>
      <p:sp>
        <p:nvSpPr>
          <p:cNvPr id="18435" name="Rectangle 3"/>
          <p:cNvSpPr>
            <a:spLocks noGrp="1" noChangeArrowheads="1"/>
          </p:cNvSpPr>
          <p:nvPr>
            <p:ph sz="quarter" idx="1"/>
          </p:nvPr>
        </p:nvSpPr>
        <p:spPr>
          <a:xfrm>
            <a:off x="684213" y="1700213"/>
            <a:ext cx="7543800" cy="4114800"/>
          </a:xfrm>
        </p:spPr>
        <p:txBody>
          <a:bodyPr/>
          <a:lstStyle/>
          <a:p>
            <a:pPr marL="319088" lvl="1" indent="-319088" eaLnBrk="1" hangingPunct="1">
              <a:spcBef>
                <a:spcPts val="700"/>
              </a:spcBef>
              <a:buClr>
                <a:schemeClr val="accent2"/>
              </a:buClr>
              <a:buSzPct val="60000"/>
              <a:buFont typeface="Wingdings" panose="05000000000000000000" pitchFamily="2" charset="2"/>
              <a:buChar char=""/>
            </a:pPr>
            <a:r>
              <a:rPr lang="de-DE" altLang="de-DE" sz="2800"/>
              <a:t>Name		: Lukas Müller</a:t>
            </a:r>
            <a:br>
              <a:rPr lang="de-DE" altLang="de-DE" sz="2800"/>
            </a:br>
            <a:r>
              <a:rPr lang="de-DE" altLang="de-DE" sz="2800"/>
              <a:t>			  verheiratet, 2 Kinder</a:t>
            </a:r>
          </a:p>
          <a:p>
            <a:pPr marL="319088" lvl="1" indent="-319088" eaLnBrk="1" hangingPunct="1">
              <a:spcBef>
                <a:spcPts val="700"/>
              </a:spcBef>
              <a:buClr>
                <a:schemeClr val="accent2"/>
              </a:buClr>
              <a:buSzPct val="60000"/>
              <a:buFont typeface="Wingdings" panose="05000000000000000000" pitchFamily="2" charset="2"/>
              <a:buChar char=""/>
            </a:pPr>
            <a:r>
              <a:rPr lang="de-DE" altLang="de-DE" sz="2800"/>
              <a:t>Wohnort		: Lengnau AG</a:t>
            </a:r>
          </a:p>
          <a:p>
            <a:pPr marL="319088" lvl="1" indent="-319088" eaLnBrk="1" hangingPunct="1">
              <a:spcBef>
                <a:spcPts val="700"/>
              </a:spcBef>
              <a:buClr>
                <a:schemeClr val="accent2"/>
              </a:buClr>
              <a:buSzPct val="60000"/>
              <a:buFont typeface="Wingdings" panose="05000000000000000000" pitchFamily="2" charset="2"/>
              <a:buChar char=""/>
            </a:pPr>
            <a:endParaRPr lang="de-DE" altLang="de-DE" sz="2800"/>
          </a:p>
          <a:p>
            <a:pPr marL="319088" lvl="1" indent="-319088" eaLnBrk="1" hangingPunct="1">
              <a:spcBef>
                <a:spcPts val="700"/>
              </a:spcBef>
              <a:buClr>
                <a:schemeClr val="accent2"/>
              </a:buClr>
              <a:buSzPct val="60000"/>
              <a:buFont typeface="Wingdings" panose="05000000000000000000" pitchFamily="2" charset="2"/>
              <a:buChar char=""/>
            </a:pPr>
            <a:r>
              <a:rPr lang="de-DE" altLang="de-DE" sz="2800"/>
              <a:t>Arbeitgeber	: KETA Engineering GmbH</a:t>
            </a:r>
            <a:endParaRPr lang="de-DE" altLang="de-DE" sz="2200"/>
          </a:p>
          <a:p>
            <a:pPr marL="319088" lvl="1" indent="-319088" eaLnBrk="1" hangingPunct="1">
              <a:spcBef>
                <a:spcPts val="700"/>
              </a:spcBef>
              <a:buClr>
                <a:schemeClr val="accent2"/>
              </a:buClr>
              <a:buSzPct val="60000"/>
              <a:buFont typeface="Wingdings" panose="05000000000000000000" pitchFamily="2" charset="2"/>
              <a:buChar char=""/>
            </a:pPr>
            <a:r>
              <a:rPr lang="de-DE" altLang="de-DE" sz="2800"/>
              <a:t>E-Mail		: </a:t>
            </a:r>
            <a:r>
              <a:rPr lang="de-DE" altLang="de-DE" sz="2800">
                <a:hlinkClick r:id="rId2"/>
              </a:rPr>
              <a:t>lukas.mueller@keta.ch</a:t>
            </a:r>
            <a:endParaRPr lang="de-DE" altLang="de-DE" sz="2800"/>
          </a:p>
        </p:txBody>
      </p:sp>
      <p:sp>
        <p:nvSpPr>
          <p:cNvPr id="8" name="Foliennummernplatzhalter 7"/>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7BB6C4AB-880C-4523-B96E-16B0F3872A1E}" type="slidenum">
              <a:rPr kumimoji="0" lang="en-US" altLang="de-DE" sz="1000">
                <a:solidFill>
                  <a:srgbClr val="FFFFFF"/>
                </a:solidFill>
                <a:latin typeface="Tw Cen MT" panose="020B0602020104020603" pitchFamily="34" charset="0"/>
              </a:rPr>
              <a:pPr/>
              <a:t>8</a:t>
            </a:fld>
            <a:endParaRPr kumimoji="0" lang="en-US" altLang="de-DE" sz="1000">
              <a:solidFill>
                <a:srgbClr val="FFFFFF"/>
              </a:solidFill>
              <a:latin typeface="Tw Cen MT" panose="020B0602020104020603" pitchFamily="34" charset="0"/>
            </a:endParaRPr>
          </a:p>
        </p:txBody>
      </p:sp>
      <p:sp>
        <p:nvSpPr>
          <p:cNvPr id="9" name="Fußzeilenplatzhalter 8"/>
          <p:cNvSpPr>
            <a:spLocks noGrp="1"/>
          </p:cNvSpPr>
          <p:nvPr>
            <p:ph type="ftr" sz="quarter" idx="11"/>
          </p:nvPr>
        </p:nvSpPr>
        <p:spPr/>
        <p:txBody>
          <a:bodyPr/>
          <a:lstStyle/>
          <a:p>
            <a:pPr>
              <a:defRPr/>
            </a:pPr>
            <a:r>
              <a:rPr lang="en-US"/>
              <a:t>Lukas Müller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1828800" y="1600200"/>
            <a:ext cx="5264150" cy="19812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90488" tIns="44450" rIns="90488" bIns="44450">
            <a:spAutoFit/>
          </a:bodyPr>
          <a:lstStyle>
            <a:lvl1pPr>
              <a:tabLst>
                <a:tab pos="458788" algn="l"/>
              </a:tabLst>
              <a:defRPr kumimoji="1" sz="2400">
                <a:solidFill>
                  <a:schemeClr val="tx1"/>
                </a:solidFill>
                <a:latin typeface="Times New Roman" panose="02020603050405020304" pitchFamily="18" charset="0"/>
              </a:defRPr>
            </a:lvl1pPr>
            <a:lvl2pPr marL="742950" indent="-285750">
              <a:tabLst>
                <a:tab pos="458788" algn="l"/>
              </a:tabLst>
              <a:defRPr kumimoji="1" sz="2400">
                <a:solidFill>
                  <a:schemeClr val="tx1"/>
                </a:solidFill>
                <a:latin typeface="Times New Roman" panose="02020603050405020304" pitchFamily="18" charset="0"/>
              </a:defRPr>
            </a:lvl2pPr>
            <a:lvl3pPr marL="1143000" indent="-228600">
              <a:tabLst>
                <a:tab pos="458788" algn="l"/>
              </a:tabLst>
              <a:defRPr kumimoji="1" sz="2400">
                <a:solidFill>
                  <a:schemeClr val="tx1"/>
                </a:solidFill>
                <a:latin typeface="Times New Roman" panose="02020603050405020304" pitchFamily="18" charset="0"/>
              </a:defRPr>
            </a:lvl3pPr>
            <a:lvl4pPr marL="1600200" indent="-228600">
              <a:tabLst>
                <a:tab pos="458788" algn="l"/>
              </a:tabLst>
              <a:defRPr kumimoji="1" sz="2400">
                <a:solidFill>
                  <a:schemeClr val="tx1"/>
                </a:solidFill>
                <a:latin typeface="Times New Roman" panose="02020603050405020304" pitchFamily="18" charset="0"/>
              </a:defRPr>
            </a:lvl4pPr>
            <a:lvl5pPr marL="2057400" indent="-228600">
              <a:tabLst>
                <a:tab pos="458788" algn="l"/>
              </a:tabLst>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8788" algn="l"/>
              </a:tabLst>
              <a:defRPr kumimoji="1" sz="2400">
                <a:solidFill>
                  <a:schemeClr val="tx1"/>
                </a:solidFill>
                <a:latin typeface="Times New Roman" panose="02020603050405020304" pitchFamily="18" charset="0"/>
              </a:defRPr>
            </a:lvl9pPr>
          </a:lstStyle>
          <a:p>
            <a:pPr>
              <a:lnSpc>
                <a:spcPct val="96000"/>
              </a:lnSpc>
              <a:spcAft>
                <a:spcPct val="64000"/>
              </a:spcAft>
            </a:pPr>
            <a:r>
              <a:rPr lang="de-DE" altLang="de-DE" sz="1600">
                <a:latin typeface="Courier New" panose="02070309020205020404" pitchFamily="49" charset="0"/>
              </a:rPr>
              <a:t>CREATE TRIGGER loan_delete</a:t>
            </a:r>
            <a:br>
              <a:rPr lang="de-DE" altLang="de-DE" sz="1600">
                <a:latin typeface="Courier New" panose="02070309020205020404" pitchFamily="49" charset="0"/>
              </a:rPr>
            </a:br>
            <a:r>
              <a:rPr lang="de-DE" altLang="de-DE" sz="1600">
                <a:latin typeface="Courier New" panose="02070309020205020404" pitchFamily="49" charset="0"/>
              </a:rPr>
              <a:t>ON loan</a:t>
            </a:r>
            <a:br>
              <a:rPr lang="de-DE" altLang="de-DE" sz="1600">
                <a:latin typeface="Courier New" panose="02070309020205020404" pitchFamily="49" charset="0"/>
              </a:rPr>
            </a:br>
            <a:r>
              <a:rPr lang="de-DE" altLang="de-DE" sz="1600">
                <a:latin typeface="Courier New" panose="02070309020205020404" pitchFamily="49" charset="0"/>
              </a:rPr>
              <a:t>FOR DELETE As</a:t>
            </a:r>
            <a:br>
              <a:rPr lang="de-DE" altLang="de-DE" sz="1600">
                <a:latin typeface="Courier New" panose="02070309020205020404" pitchFamily="49" charset="0"/>
              </a:rPr>
            </a:br>
            <a:r>
              <a:rPr lang="de-DE" altLang="de-DE" sz="1600">
                <a:latin typeface="Courier New" panose="02070309020205020404" pitchFamily="49" charset="0"/>
              </a:rPr>
              <a:t>UPDATE copy</a:t>
            </a:r>
            <a:br>
              <a:rPr lang="de-DE" altLang="de-DE" sz="1600">
                <a:latin typeface="Courier New" panose="02070309020205020404" pitchFamily="49" charset="0"/>
              </a:rPr>
            </a:br>
            <a:r>
              <a:rPr lang="de-DE" altLang="de-DE" sz="1600">
                <a:latin typeface="Courier New" panose="02070309020205020404" pitchFamily="49" charset="0"/>
              </a:rPr>
              <a:t>	SET on_loan = 'N'</a:t>
            </a:r>
            <a:br>
              <a:rPr lang="de-DE" altLang="de-DE" sz="1600">
                <a:latin typeface="Courier New" panose="02070309020205020404" pitchFamily="49" charset="0"/>
              </a:rPr>
            </a:br>
            <a:r>
              <a:rPr lang="de-DE" altLang="de-DE" sz="1600">
                <a:latin typeface="Courier New" panose="02070309020205020404" pitchFamily="49" charset="0"/>
              </a:rPr>
              <a:t>	FROM copy, deleted</a:t>
            </a:r>
            <a:br>
              <a:rPr lang="de-DE" altLang="de-DE" sz="1600">
                <a:latin typeface="Courier New" panose="02070309020205020404" pitchFamily="49" charset="0"/>
              </a:rPr>
            </a:br>
            <a:r>
              <a:rPr lang="de-DE" altLang="de-DE" sz="1600">
                <a:latin typeface="Courier New" panose="02070309020205020404" pitchFamily="49" charset="0"/>
              </a:rPr>
              <a:t>	WHERE copy.isbn = deleted.isbn</a:t>
            </a:r>
            <a:br>
              <a:rPr lang="de-DE" altLang="de-DE" sz="1600">
                <a:latin typeface="Courier New" panose="02070309020205020404" pitchFamily="49" charset="0"/>
              </a:rPr>
            </a:br>
            <a:r>
              <a:rPr lang="de-DE" altLang="de-DE" sz="1600">
                <a:latin typeface="Courier New" panose="02070309020205020404" pitchFamily="49" charset="0"/>
              </a:rPr>
              <a:t>		AND copy.copy_no = deleted.copy_no</a:t>
            </a:r>
          </a:p>
        </p:txBody>
      </p:sp>
      <p:sp>
        <p:nvSpPr>
          <p:cNvPr id="78851" name="Rectangle 4"/>
          <p:cNvSpPr>
            <a:spLocks noChangeArrowheads="1"/>
          </p:cNvSpPr>
          <p:nvPr/>
        </p:nvSpPr>
        <p:spPr bwMode="auto">
          <a:xfrm>
            <a:off x="946150" y="4346575"/>
            <a:ext cx="2632075" cy="2274888"/>
          </a:xfrm>
          <a:prstGeom prst="rect">
            <a:avLst/>
          </a:prstGeom>
          <a:solidFill>
            <a:srgbClr val="CECECE"/>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52" name="Rectangle 5"/>
          <p:cNvSpPr>
            <a:spLocks noChangeArrowheads="1"/>
          </p:cNvSpPr>
          <p:nvPr/>
        </p:nvSpPr>
        <p:spPr bwMode="auto">
          <a:xfrm>
            <a:off x="1028700" y="4754563"/>
            <a:ext cx="25241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i="1">
                <a:latin typeface="Arial Narrow" panose="020B0606020202030204" pitchFamily="34" charset="0"/>
              </a:rPr>
              <a:t>isbn      copy_no      title_no </a:t>
            </a:r>
          </a:p>
        </p:txBody>
      </p:sp>
      <p:sp>
        <p:nvSpPr>
          <p:cNvPr id="78853" name="Line 6"/>
          <p:cNvSpPr>
            <a:spLocks noChangeShapeType="1"/>
          </p:cNvSpPr>
          <p:nvPr/>
        </p:nvSpPr>
        <p:spPr bwMode="auto">
          <a:xfrm>
            <a:off x="960438" y="5148263"/>
            <a:ext cx="25987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54" name="Rectangle 7"/>
          <p:cNvSpPr>
            <a:spLocks noChangeArrowheads="1"/>
          </p:cNvSpPr>
          <p:nvPr/>
        </p:nvSpPr>
        <p:spPr bwMode="auto">
          <a:xfrm>
            <a:off x="962025" y="4362450"/>
            <a:ext cx="2600325" cy="3429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55" name="Line 8"/>
          <p:cNvSpPr>
            <a:spLocks noChangeShapeType="1"/>
          </p:cNvSpPr>
          <p:nvPr/>
        </p:nvSpPr>
        <p:spPr bwMode="auto">
          <a:xfrm>
            <a:off x="960438" y="4733925"/>
            <a:ext cx="26082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8089" name="Rectangle 9"/>
          <p:cNvSpPr>
            <a:spLocks noChangeArrowheads="1"/>
          </p:cNvSpPr>
          <p:nvPr/>
        </p:nvSpPr>
        <p:spPr bwMode="auto">
          <a:xfrm>
            <a:off x="985838" y="4314825"/>
            <a:ext cx="806450" cy="454025"/>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loan</a:t>
            </a:r>
          </a:p>
        </p:txBody>
      </p:sp>
      <p:sp>
        <p:nvSpPr>
          <p:cNvPr id="78857" name="Rectangle 10"/>
          <p:cNvSpPr>
            <a:spLocks noChangeArrowheads="1"/>
          </p:cNvSpPr>
          <p:nvPr/>
        </p:nvSpPr>
        <p:spPr bwMode="auto">
          <a:xfrm>
            <a:off x="4303713" y="4346575"/>
            <a:ext cx="3432175" cy="2274888"/>
          </a:xfrm>
          <a:prstGeom prst="rect">
            <a:avLst/>
          </a:prstGeom>
          <a:solidFill>
            <a:srgbClr val="CECECE"/>
          </a:solidFill>
          <a:ln w="25400">
            <a:solidFill>
              <a:schemeClr val="tx1"/>
            </a:solidFill>
            <a:miter lim="800000"/>
            <a:headEnd/>
            <a:tailEnd/>
          </a:ln>
          <a:effectLst>
            <a:outerShdw dist="107763" dir="2700000" algn="ctr" rotWithShape="0">
              <a:schemeClr val="bg2"/>
            </a:outerShdw>
          </a:effec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58" name="Rectangle 11"/>
          <p:cNvSpPr>
            <a:spLocks noChangeArrowheads="1"/>
          </p:cNvSpPr>
          <p:nvPr/>
        </p:nvSpPr>
        <p:spPr bwMode="auto">
          <a:xfrm>
            <a:off x="4386263" y="4754563"/>
            <a:ext cx="34036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i="1">
                <a:latin typeface="Arial Narrow" panose="020B0606020202030204" pitchFamily="34" charset="0"/>
              </a:rPr>
              <a:t>isbn      copy_no      title_no     on_loan</a:t>
            </a:r>
          </a:p>
        </p:txBody>
      </p:sp>
      <p:sp>
        <p:nvSpPr>
          <p:cNvPr id="78859" name="Line 12"/>
          <p:cNvSpPr>
            <a:spLocks noChangeShapeType="1"/>
          </p:cNvSpPr>
          <p:nvPr/>
        </p:nvSpPr>
        <p:spPr bwMode="auto">
          <a:xfrm>
            <a:off x="4318000" y="5148263"/>
            <a:ext cx="33988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60" name="Rectangle 13"/>
          <p:cNvSpPr>
            <a:spLocks noChangeArrowheads="1"/>
          </p:cNvSpPr>
          <p:nvPr/>
        </p:nvSpPr>
        <p:spPr bwMode="auto">
          <a:xfrm>
            <a:off x="4319588" y="4362450"/>
            <a:ext cx="3400425" cy="3429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61" name="Line 14"/>
          <p:cNvSpPr>
            <a:spLocks noChangeShapeType="1"/>
          </p:cNvSpPr>
          <p:nvPr/>
        </p:nvSpPr>
        <p:spPr bwMode="auto">
          <a:xfrm>
            <a:off x="4318000" y="4733925"/>
            <a:ext cx="33988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558095" name="Rectangle 15"/>
          <p:cNvSpPr>
            <a:spLocks noChangeArrowheads="1"/>
          </p:cNvSpPr>
          <p:nvPr/>
        </p:nvSpPr>
        <p:spPr bwMode="auto">
          <a:xfrm>
            <a:off x="4343400" y="4314825"/>
            <a:ext cx="892175" cy="454025"/>
          </a:xfrm>
          <a:prstGeom prst="rect">
            <a:avLst/>
          </a:prstGeom>
          <a:noFill/>
          <a:ln w="12700">
            <a:noFill/>
            <a:miter lim="800000"/>
            <a:headEnd/>
            <a:tailEnd/>
          </a:ln>
          <a:effectLst/>
        </p:spPr>
        <p:txBody>
          <a:bodyPr wrap="none" lIns="90488" tIns="44450" rIns="90488" bIns="44450">
            <a:spAutoFit/>
          </a:bodyPr>
          <a:lstStyle/>
          <a:p>
            <a:pPr>
              <a:defRPr/>
            </a:pPr>
            <a:r>
              <a:rPr lang="de-DE" b="1" i="1">
                <a:solidFill>
                  <a:schemeClr val="bg1"/>
                </a:solidFill>
                <a:effectLst>
                  <a:outerShdw blurRad="38100" dist="38100" dir="2700000" algn="tl">
                    <a:srgbClr val="C0C0C0"/>
                  </a:outerShdw>
                </a:effectLst>
                <a:latin typeface="Arial" charset="0"/>
              </a:rPr>
              <a:t>copy</a:t>
            </a:r>
          </a:p>
        </p:txBody>
      </p:sp>
      <p:sp>
        <p:nvSpPr>
          <p:cNvPr id="78863" name="Rectangle 16"/>
          <p:cNvSpPr>
            <a:spLocks noChangeArrowheads="1"/>
          </p:cNvSpPr>
          <p:nvPr/>
        </p:nvSpPr>
        <p:spPr bwMode="auto">
          <a:xfrm>
            <a:off x="4314825" y="6310313"/>
            <a:ext cx="3400425" cy="27622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64" name="Rectangle 17"/>
          <p:cNvSpPr>
            <a:spLocks noChangeArrowheads="1"/>
          </p:cNvSpPr>
          <p:nvPr/>
        </p:nvSpPr>
        <p:spPr bwMode="auto">
          <a:xfrm>
            <a:off x="4471988"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3</a:t>
            </a:r>
          </a:p>
          <a:p>
            <a:r>
              <a:rPr lang="de-DE" altLang="de-DE" sz="1800">
                <a:latin typeface="Arial Narrow" panose="020B0606020202030204" pitchFamily="34" charset="0"/>
              </a:rPr>
              <a:t>4</a:t>
            </a:r>
          </a:p>
        </p:txBody>
      </p:sp>
      <p:sp>
        <p:nvSpPr>
          <p:cNvPr id="78865" name="Rectangle 18"/>
          <p:cNvSpPr>
            <a:spLocks noChangeArrowheads="1"/>
          </p:cNvSpPr>
          <p:nvPr/>
        </p:nvSpPr>
        <p:spPr bwMode="auto">
          <a:xfrm>
            <a:off x="5300663"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1</a:t>
            </a:r>
          </a:p>
        </p:txBody>
      </p:sp>
      <p:sp>
        <p:nvSpPr>
          <p:cNvPr id="78866" name="Rectangle 19"/>
          <p:cNvSpPr>
            <a:spLocks noChangeArrowheads="1"/>
          </p:cNvSpPr>
          <p:nvPr/>
        </p:nvSpPr>
        <p:spPr bwMode="auto">
          <a:xfrm>
            <a:off x="6243638"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3</a:t>
            </a:r>
          </a:p>
          <a:p>
            <a:r>
              <a:rPr lang="de-DE" altLang="de-DE" sz="1800">
                <a:latin typeface="Arial Narrow" panose="020B0606020202030204" pitchFamily="34" charset="0"/>
              </a:rPr>
              <a:t>4</a:t>
            </a:r>
          </a:p>
        </p:txBody>
      </p:sp>
      <p:sp>
        <p:nvSpPr>
          <p:cNvPr id="78867" name="Line 20"/>
          <p:cNvSpPr>
            <a:spLocks noChangeShapeType="1"/>
          </p:cNvSpPr>
          <p:nvPr/>
        </p:nvSpPr>
        <p:spPr bwMode="auto">
          <a:xfrm>
            <a:off x="4976813" y="4746625"/>
            <a:ext cx="0" cy="18605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68" name="Line 21"/>
          <p:cNvSpPr>
            <a:spLocks noChangeShapeType="1"/>
          </p:cNvSpPr>
          <p:nvPr/>
        </p:nvSpPr>
        <p:spPr bwMode="auto">
          <a:xfrm>
            <a:off x="5919788" y="4746625"/>
            <a:ext cx="0" cy="1851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69" name="Line 22"/>
          <p:cNvSpPr>
            <a:spLocks noChangeShapeType="1"/>
          </p:cNvSpPr>
          <p:nvPr/>
        </p:nvSpPr>
        <p:spPr bwMode="auto">
          <a:xfrm>
            <a:off x="6891338" y="4746625"/>
            <a:ext cx="0" cy="1851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70" name="Rectangle 23"/>
          <p:cNvSpPr>
            <a:spLocks noChangeArrowheads="1"/>
          </p:cNvSpPr>
          <p:nvPr/>
        </p:nvSpPr>
        <p:spPr bwMode="auto">
          <a:xfrm>
            <a:off x="7186613"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y</a:t>
            </a:r>
          </a:p>
          <a:p>
            <a:r>
              <a:rPr lang="de-DE" altLang="de-DE" sz="1800">
                <a:latin typeface="Arial Narrow" panose="020B0606020202030204" pitchFamily="34" charset="0"/>
              </a:rPr>
              <a:t>y</a:t>
            </a:r>
          </a:p>
          <a:p>
            <a:r>
              <a:rPr lang="de-DE" altLang="de-DE" sz="1800">
                <a:latin typeface="Arial Narrow" panose="020B0606020202030204" pitchFamily="34" charset="0"/>
              </a:rPr>
              <a:t>n</a:t>
            </a:r>
          </a:p>
          <a:p>
            <a:r>
              <a:rPr lang="de-DE" altLang="de-DE" sz="1800">
                <a:latin typeface="Arial Narrow" panose="020B0606020202030204" pitchFamily="34" charset="0"/>
              </a:rPr>
              <a:t>y</a:t>
            </a:r>
          </a:p>
          <a:p>
            <a:r>
              <a:rPr lang="de-DE" altLang="de-DE" sz="1800">
                <a:latin typeface="Arial Narrow" panose="020B0606020202030204" pitchFamily="34" charset="0"/>
              </a:rPr>
              <a:t>n</a:t>
            </a:r>
          </a:p>
        </p:txBody>
      </p:sp>
      <p:sp>
        <p:nvSpPr>
          <p:cNvPr id="78871" name="Oval 24"/>
          <p:cNvSpPr>
            <a:spLocks noChangeArrowheads="1"/>
          </p:cNvSpPr>
          <p:nvPr/>
        </p:nvSpPr>
        <p:spPr bwMode="auto">
          <a:xfrm>
            <a:off x="7089775" y="6361113"/>
            <a:ext cx="436563" cy="236537"/>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72" name="Rectangle 25"/>
          <p:cNvSpPr>
            <a:spLocks noChangeArrowheads="1"/>
          </p:cNvSpPr>
          <p:nvPr/>
        </p:nvSpPr>
        <p:spPr bwMode="auto">
          <a:xfrm>
            <a:off x="962025" y="5481638"/>
            <a:ext cx="2600325" cy="2667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sp>
        <p:nvSpPr>
          <p:cNvPr id="78873" name="Rectangle 26"/>
          <p:cNvSpPr>
            <a:spLocks noChangeArrowheads="1"/>
          </p:cNvSpPr>
          <p:nvPr/>
        </p:nvSpPr>
        <p:spPr bwMode="auto">
          <a:xfrm>
            <a:off x="1114425"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4</a:t>
            </a:r>
          </a:p>
          <a:p>
            <a:r>
              <a:rPr lang="de-DE" altLang="de-DE" sz="1800">
                <a:latin typeface="Arial Narrow" panose="020B0606020202030204" pitchFamily="34" charset="0"/>
              </a:rPr>
              <a:t>4</a:t>
            </a:r>
          </a:p>
          <a:p>
            <a:r>
              <a:rPr lang="de-DE" altLang="de-DE" sz="1800">
                <a:latin typeface="Arial Narrow" panose="020B0606020202030204" pitchFamily="34" charset="0"/>
              </a:rPr>
              <a:t>3</a:t>
            </a:r>
          </a:p>
          <a:p>
            <a:r>
              <a:rPr lang="de-DE" altLang="de-DE" sz="1800">
                <a:latin typeface="Arial Narrow" panose="020B0606020202030204" pitchFamily="34" charset="0"/>
              </a:rPr>
              <a:t>1</a:t>
            </a:r>
          </a:p>
        </p:txBody>
      </p:sp>
      <p:sp>
        <p:nvSpPr>
          <p:cNvPr id="78874" name="Rectangle 27"/>
          <p:cNvSpPr>
            <a:spLocks noChangeArrowheads="1"/>
          </p:cNvSpPr>
          <p:nvPr/>
        </p:nvSpPr>
        <p:spPr bwMode="auto">
          <a:xfrm>
            <a:off x="1943100"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1</a:t>
            </a:r>
          </a:p>
          <a:p>
            <a:r>
              <a:rPr lang="de-DE" altLang="de-DE" sz="1800">
                <a:latin typeface="Arial Narrow" panose="020B0606020202030204" pitchFamily="34" charset="0"/>
              </a:rPr>
              <a:t>2</a:t>
            </a:r>
          </a:p>
          <a:p>
            <a:r>
              <a:rPr lang="de-DE" altLang="de-DE" sz="1800">
                <a:latin typeface="Arial Narrow" panose="020B0606020202030204" pitchFamily="34" charset="0"/>
              </a:rPr>
              <a:t>1</a:t>
            </a:r>
          </a:p>
          <a:p>
            <a:r>
              <a:rPr lang="de-DE" altLang="de-DE" sz="1800">
                <a:latin typeface="Arial Narrow" panose="020B0606020202030204" pitchFamily="34" charset="0"/>
              </a:rPr>
              <a:t>2</a:t>
            </a:r>
          </a:p>
        </p:txBody>
      </p:sp>
      <p:sp>
        <p:nvSpPr>
          <p:cNvPr id="78875" name="Rectangle 28"/>
          <p:cNvSpPr>
            <a:spLocks noChangeArrowheads="1"/>
          </p:cNvSpPr>
          <p:nvPr/>
        </p:nvSpPr>
        <p:spPr bwMode="auto">
          <a:xfrm>
            <a:off x="2886075" y="5183188"/>
            <a:ext cx="2857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a:latin typeface="Arial Narrow" panose="020B0606020202030204" pitchFamily="34" charset="0"/>
              </a:rPr>
              <a:t>1</a:t>
            </a:r>
          </a:p>
          <a:p>
            <a:r>
              <a:rPr lang="de-DE" altLang="de-DE" sz="1800">
                <a:latin typeface="Arial Narrow" panose="020B0606020202030204" pitchFamily="34" charset="0"/>
              </a:rPr>
              <a:t>4</a:t>
            </a:r>
          </a:p>
          <a:p>
            <a:r>
              <a:rPr lang="de-DE" altLang="de-DE" sz="1800">
                <a:latin typeface="Arial Narrow" panose="020B0606020202030204" pitchFamily="34" charset="0"/>
              </a:rPr>
              <a:t>4</a:t>
            </a:r>
          </a:p>
          <a:p>
            <a:r>
              <a:rPr lang="de-DE" altLang="de-DE" sz="1800">
                <a:latin typeface="Arial Narrow" panose="020B0606020202030204" pitchFamily="34" charset="0"/>
              </a:rPr>
              <a:t>3</a:t>
            </a:r>
          </a:p>
          <a:p>
            <a:r>
              <a:rPr lang="de-DE" altLang="de-DE" sz="1800">
                <a:latin typeface="Arial Narrow" panose="020B0606020202030204" pitchFamily="34" charset="0"/>
              </a:rPr>
              <a:t>1</a:t>
            </a:r>
          </a:p>
        </p:txBody>
      </p:sp>
      <p:sp>
        <p:nvSpPr>
          <p:cNvPr id="78876" name="Line 29"/>
          <p:cNvSpPr>
            <a:spLocks noChangeShapeType="1"/>
          </p:cNvSpPr>
          <p:nvPr/>
        </p:nvSpPr>
        <p:spPr bwMode="auto">
          <a:xfrm>
            <a:off x="1619250" y="4746625"/>
            <a:ext cx="0" cy="18605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77" name="Line 30"/>
          <p:cNvSpPr>
            <a:spLocks noChangeShapeType="1"/>
          </p:cNvSpPr>
          <p:nvPr/>
        </p:nvSpPr>
        <p:spPr bwMode="auto">
          <a:xfrm>
            <a:off x="2562225" y="4746625"/>
            <a:ext cx="0" cy="18510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78" name="Rectangle 31"/>
          <p:cNvSpPr>
            <a:spLocks noChangeArrowheads="1"/>
          </p:cNvSpPr>
          <p:nvPr/>
        </p:nvSpPr>
        <p:spPr bwMode="auto">
          <a:xfrm>
            <a:off x="3276600" y="3886200"/>
            <a:ext cx="12096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b="1">
                <a:latin typeface="Arial Narrow" panose="020B0606020202030204" pitchFamily="34" charset="0"/>
              </a:rPr>
              <a:t>UPDATE</a:t>
            </a:r>
          </a:p>
        </p:txBody>
      </p:sp>
      <p:sp>
        <p:nvSpPr>
          <p:cNvPr id="78879" name="Line 32"/>
          <p:cNvSpPr>
            <a:spLocks noChangeShapeType="1"/>
          </p:cNvSpPr>
          <p:nvPr/>
        </p:nvSpPr>
        <p:spPr bwMode="auto">
          <a:xfrm flipH="1" flipV="1">
            <a:off x="2133600" y="3886200"/>
            <a:ext cx="3175" cy="436563"/>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80" name="Line 33"/>
          <p:cNvSpPr>
            <a:spLocks noChangeShapeType="1"/>
          </p:cNvSpPr>
          <p:nvPr/>
        </p:nvSpPr>
        <p:spPr bwMode="auto">
          <a:xfrm>
            <a:off x="2133600" y="3886200"/>
            <a:ext cx="5018088" cy="0"/>
          </a:xfrm>
          <a:prstGeom prst="line">
            <a:avLst/>
          </a:prstGeom>
          <a:noFill/>
          <a:ln w="508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de-CH"/>
          </a:p>
        </p:txBody>
      </p:sp>
      <p:sp>
        <p:nvSpPr>
          <p:cNvPr id="78881" name="Line 34"/>
          <p:cNvSpPr>
            <a:spLocks noChangeShapeType="1"/>
          </p:cNvSpPr>
          <p:nvPr/>
        </p:nvSpPr>
        <p:spPr bwMode="auto">
          <a:xfrm>
            <a:off x="7181850" y="3836988"/>
            <a:ext cx="0" cy="527050"/>
          </a:xfrm>
          <a:prstGeom prst="line">
            <a:avLst/>
          </a:prstGeom>
          <a:noFill/>
          <a:ln w="508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de-CH"/>
          </a:p>
        </p:txBody>
      </p:sp>
      <p:sp>
        <p:nvSpPr>
          <p:cNvPr id="78882" name="Titel 34"/>
          <p:cNvSpPr>
            <a:spLocks noGrp="1"/>
          </p:cNvSpPr>
          <p:nvPr>
            <p:ph type="title"/>
          </p:nvPr>
        </p:nvSpPr>
        <p:spPr>
          <a:xfrm>
            <a:off x="611188" y="188913"/>
            <a:ext cx="8153400" cy="990600"/>
          </a:xfrm>
        </p:spPr>
        <p:txBody>
          <a:bodyPr/>
          <a:lstStyle/>
          <a:p>
            <a:r>
              <a:rPr lang="de-CH" altLang="de-DE"/>
              <a:t>Datenintegrität mit Triggers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el 34"/>
          <p:cNvSpPr>
            <a:spLocks noGrp="1"/>
          </p:cNvSpPr>
          <p:nvPr>
            <p:ph type="title"/>
          </p:nvPr>
        </p:nvSpPr>
        <p:spPr>
          <a:xfrm>
            <a:off x="611188" y="228600"/>
            <a:ext cx="8151812" cy="990600"/>
          </a:xfrm>
        </p:spPr>
        <p:txBody>
          <a:bodyPr/>
          <a:lstStyle/>
          <a:p>
            <a:r>
              <a:rPr lang="de-CH" altLang="de-DE"/>
              <a:t>Beispiel einer Trigger Anwendung</a:t>
            </a:r>
          </a:p>
        </p:txBody>
      </p:sp>
      <p:pic>
        <p:nvPicPr>
          <p:cNvPr id="79875" name="Picture 2"/>
          <p:cNvPicPr>
            <a:picLocks noChangeAspect="1" noChangeArrowheads="1"/>
          </p:cNvPicPr>
          <p:nvPr/>
        </p:nvPicPr>
        <p:blipFill>
          <a:blip r:embed="rId2">
            <a:extLst>
              <a:ext uri="{28A0092B-C50C-407E-A947-70E740481C1C}">
                <a14:useLocalDpi xmlns:a14="http://schemas.microsoft.com/office/drawing/2010/main" val="0"/>
              </a:ext>
            </a:extLst>
          </a:blip>
          <a:srcRect r="32817" b="57663"/>
          <a:stretch>
            <a:fillRect/>
          </a:stretch>
        </p:blipFill>
        <p:spPr bwMode="auto">
          <a:xfrm>
            <a:off x="611188" y="1571625"/>
            <a:ext cx="7734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el 34"/>
          <p:cNvSpPr>
            <a:spLocks noGrp="1"/>
          </p:cNvSpPr>
          <p:nvPr>
            <p:ph type="title"/>
          </p:nvPr>
        </p:nvSpPr>
        <p:spPr>
          <a:xfrm>
            <a:off x="611188" y="228600"/>
            <a:ext cx="8151812" cy="990600"/>
          </a:xfrm>
        </p:spPr>
        <p:txBody>
          <a:bodyPr/>
          <a:lstStyle/>
          <a:p>
            <a:r>
              <a:rPr lang="de-CH" altLang="de-DE"/>
              <a:t>T-SQL Funktionen (nicht vollständig)</a:t>
            </a:r>
          </a:p>
        </p:txBody>
      </p:sp>
      <p:pic>
        <p:nvPicPr>
          <p:cNvPr id="808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00213"/>
            <a:ext cx="27717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09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716338"/>
            <a:ext cx="27527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09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700213"/>
            <a:ext cx="34004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09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4149725"/>
            <a:ext cx="17526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090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50" y="1700213"/>
            <a:ext cx="29146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platzhalter 2"/>
          <p:cNvSpPr>
            <a:spLocks noGrp="1"/>
          </p:cNvSpPr>
          <p:nvPr>
            <p:ph type="body" idx="1"/>
          </p:nvPr>
        </p:nvSpPr>
        <p:spPr/>
        <p:txBody>
          <a:bodyPr/>
          <a:lstStyle/>
          <a:p>
            <a:r>
              <a:rPr lang="de-DE" altLang="de-DE" b="1">
                <a:latin typeface="Tahoma" panose="020B0604030504040204" pitchFamily="34" charset="0"/>
                <a:cs typeface="Arial" panose="020B0604020202020204" pitchFamily="34" charset="0"/>
              </a:rPr>
              <a:t>PL/SQL</a:t>
            </a:r>
            <a:endParaRPr lang="de-CH" altLang="de-DE"/>
          </a:p>
        </p:txBody>
      </p:sp>
      <p:sp>
        <p:nvSpPr>
          <p:cNvPr id="81923" name="Rectangle 2"/>
          <p:cNvSpPr>
            <a:spLocks noGrp="1" noChangeArrowheads="1"/>
          </p:cNvSpPr>
          <p:nvPr>
            <p:ph type="title"/>
          </p:nvPr>
        </p:nvSpPr>
        <p:spPr/>
        <p:txBody>
          <a:bodyPr/>
          <a:lstStyle/>
          <a:p>
            <a:pPr algn="ctr" eaLnBrk="1" hangingPunct="1"/>
            <a:r>
              <a:rPr lang="de-DE" altLang="de-DE" sz="3600" b="1">
                <a:latin typeface="Tahoma" panose="020B0604030504040204" pitchFamily="34" charset="0"/>
                <a:cs typeface="Arial" panose="020B0604020202020204" pitchFamily="34" charset="0"/>
              </a:rPr>
              <a:t>Oracle Datenbanksystem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4"/>
          <p:cNvSpPr>
            <a:spLocks noChangeArrowheads="1"/>
          </p:cNvSpPr>
          <p:nvPr/>
        </p:nvSpPr>
        <p:spPr bwMode="auto">
          <a:xfrm>
            <a:off x="857250" y="1990725"/>
            <a:ext cx="7640638"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Clr>
                <a:schemeClr val="tx2"/>
              </a:buClr>
              <a:buFontTx/>
              <a:buChar char="•"/>
            </a:pPr>
            <a:r>
              <a:rPr lang="de-DE" altLang="de-DE" sz="2800">
                <a:solidFill>
                  <a:srgbClr val="FF6600"/>
                </a:solidFill>
              </a:rPr>
              <a:t>Variablendeklarationen und Konstanten</a:t>
            </a:r>
          </a:p>
          <a:p>
            <a:pPr>
              <a:spcBef>
                <a:spcPct val="50000"/>
              </a:spcBef>
              <a:buFontTx/>
              <a:buChar char="•"/>
            </a:pPr>
            <a:r>
              <a:rPr lang="de-DE" altLang="de-DE" sz="2800"/>
              <a:t>PL/SQL- Blöcke</a:t>
            </a:r>
          </a:p>
          <a:p>
            <a:pPr>
              <a:spcBef>
                <a:spcPct val="50000"/>
              </a:spcBef>
              <a:buFontTx/>
              <a:buChar char="•"/>
            </a:pPr>
            <a:r>
              <a:rPr lang="de-DE" altLang="de-DE" sz="2800"/>
              <a:t>Funktionsbibliotheken und Packages</a:t>
            </a:r>
          </a:p>
          <a:p>
            <a:pPr>
              <a:spcBef>
                <a:spcPct val="50000"/>
              </a:spcBef>
              <a:buFontTx/>
              <a:buChar char="•"/>
            </a:pPr>
            <a:r>
              <a:rPr lang="de-DE" altLang="de-DE" sz="2800"/>
              <a:t>Kontrollstrukturen und Schleifen</a:t>
            </a:r>
          </a:p>
          <a:p>
            <a:pPr>
              <a:spcBef>
                <a:spcPct val="50000"/>
              </a:spcBef>
              <a:buFontTx/>
              <a:buChar char="•"/>
            </a:pPr>
            <a:r>
              <a:rPr lang="de-DE" altLang="de-DE" sz="2800"/>
              <a:t>Einbettung von SQL-Anweisungen</a:t>
            </a:r>
          </a:p>
          <a:p>
            <a:pPr>
              <a:spcBef>
                <a:spcPct val="50000"/>
              </a:spcBef>
              <a:buFontTx/>
              <a:buChar char="•"/>
            </a:pPr>
            <a:r>
              <a:rPr lang="de-DE" altLang="de-DE" sz="2800"/>
              <a:t>Fehlerbehandlung</a:t>
            </a:r>
          </a:p>
        </p:txBody>
      </p:sp>
      <p:sp>
        <p:nvSpPr>
          <p:cNvPr id="82947" name="Titel 4"/>
          <p:cNvSpPr>
            <a:spLocks noGrp="1"/>
          </p:cNvSpPr>
          <p:nvPr>
            <p:ph type="title"/>
          </p:nvPr>
        </p:nvSpPr>
        <p:spPr/>
        <p:txBody>
          <a:bodyPr/>
          <a:lstStyle/>
          <a:p>
            <a:pPr eaLnBrk="1" hangingPunct="1"/>
            <a:r>
              <a:rPr lang="de-DE" altLang="de-DE" b="1"/>
              <a:t>PL/SQL enthält</a:t>
            </a:r>
            <a:endParaRPr lang="de-CH" altLang="de-DE"/>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2"/>
          <p:cNvGraphicFramePr>
            <a:graphicFrameLocks noChangeAspect="1"/>
          </p:cNvGraphicFramePr>
          <p:nvPr/>
        </p:nvGraphicFramePr>
        <p:xfrm>
          <a:off x="693738" y="2359025"/>
          <a:ext cx="6764337" cy="3671888"/>
        </p:xfrm>
        <a:graphic>
          <a:graphicData uri="http://schemas.openxmlformats.org/presentationml/2006/ole">
            <mc:AlternateContent xmlns:mc="http://schemas.openxmlformats.org/markup-compatibility/2006">
              <mc:Choice xmlns:v="urn:schemas-microsoft-com:vml" Requires="v">
                <p:oleObj spid="_x0000_s83975" name="VISIO" r:id="rId3" imgW="4233333" imgH="2302933" progId="">
                  <p:embed/>
                </p:oleObj>
              </mc:Choice>
              <mc:Fallback>
                <p:oleObj name="VISIO" r:id="rId3" imgW="4233333" imgH="2302933"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8" y="2359025"/>
                        <a:ext cx="6764337"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1" name="Titel 3"/>
          <p:cNvSpPr>
            <a:spLocks noGrp="1"/>
          </p:cNvSpPr>
          <p:nvPr>
            <p:ph type="title"/>
          </p:nvPr>
        </p:nvSpPr>
        <p:spPr/>
        <p:txBody>
          <a:bodyPr/>
          <a:lstStyle/>
          <a:p>
            <a:pPr eaLnBrk="1" hangingPunct="1"/>
            <a:r>
              <a:rPr lang="de-DE" altLang="de-DE" b="1"/>
              <a:t>PL/SQL Engines beim Server</a:t>
            </a:r>
            <a:endParaRPr lang="de-CH" altLang="de-DE"/>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0"/>
          <p:cNvSpPr>
            <a:spLocks noChangeArrowheads="1"/>
          </p:cNvSpPr>
          <p:nvPr/>
        </p:nvSpPr>
        <p:spPr bwMode="auto">
          <a:xfrm>
            <a:off x="319088" y="419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84995" name="Text Box 101"/>
          <p:cNvSpPr txBox="1">
            <a:spLocks noChangeArrowheads="1"/>
          </p:cNvSpPr>
          <p:nvPr/>
        </p:nvSpPr>
        <p:spPr bwMode="auto">
          <a:xfrm>
            <a:off x="600075" y="1841500"/>
            <a:ext cx="7977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FontTx/>
              <a:buChar char="•"/>
            </a:pPr>
            <a:r>
              <a:rPr lang="de-DE" altLang="de-DE" sz="2000" b="1"/>
              <a:t>Alle Typen, die auch in SQL erlaubt sind: außerdem</a:t>
            </a:r>
          </a:p>
        </p:txBody>
      </p:sp>
      <p:grpSp>
        <p:nvGrpSpPr>
          <p:cNvPr id="84996" name="Group 102"/>
          <p:cNvGrpSpPr>
            <a:grpSpLocks/>
          </p:cNvGrpSpPr>
          <p:nvPr/>
        </p:nvGrpSpPr>
        <p:grpSpPr bwMode="auto">
          <a:xfrm>
            <a:off x="774700" y="2246313"/>
            <a:ext cx="7404100" cy="4060825"/>
            <a:chOff x="-3" y="-3"/>
            <a:chExt cx="3218" cy="2809"/>
          </a:xfrm>
        </p:grpSpPr>
        <p:grpSp>
          <p:nvGrpSpPr>
            <p:cNvPr id="84998" name="Group 103"/>
            <p:cNvGrpSpPr>
              <a:grpSpLocks/>
            </p:cNvGrpSpPr>
            <p:nvPr/>
          </p:nvGrpSpPr>
          <p:grpSpPr bwMode="auto">
            <a:xfrm>
              <a:off x="0" y="0"/>
              <a:ext cx="3212" cy="2803"/>
              <a:chOff x="0" y="0"/>
              <a:chExt cx="3212" cy="2803"/>
            </a:xfrm>
          </p:grpSpPr>
          <p:grpSp>
            <p:nvGrpSpPr>
              <p:cNvPr id="85000" name="Group 104"/>
              <p:cNvGrpSpPr>
                <a:grpSpLocks/>
              </p:cNvGrpSpPr>
              <p:nvPr/>
            </p:nvGrpSpPr>
            <p:grpSpPr bwMode="auto">
              <a:xfrm>
                <a:off x="0" y="0"/>
                <a:ext cx="897" cy="403"/>
                <a:chOff x="0" y="0"/>
                <a:chExt cx="897" cy="403"/>
              </a:xfrm>
            </p:grpSpPr>
            <p:sp>
              <p:nvSpPr>
                <p:cNvPr id="85042" name="Rectangle 105"/>
                <p:cNvSpPr>
                  <a:spLocks noChangeArrowheads="1"/>
                </p:cNvSpPr>
                <p:nvPr/>
              </p:nvSpPr>
              <p:spPr bwMode="auto">
                <a:xfrm>
                  <a:off x="0" y="0"/>
                  <a:ext cx="897"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nvGrpSpPr>
                <p:cNvPr id="85043" name="Group 106"/>
                <p:cNvGrpSpPr>
                  <a:grpSpLocks/>
                </p:cNvGrpSpPr>
                <p:nvPr/>
              </p:nvGrpSpPr>
              <p:grpSpPr bwMode="auto">
                <a:xfrm>
                  <a:off x="0" y="0"/>
                  <a:ext cx="897" cy="403"/>
                  <a:chOff x="0" y="0"/>
                  <a:chExt cx="897" cy="403"/>
                </a:xfrm>
              </p:grpSpPr>
              <p:sp>
                <p:nvSpPr>
                  <p:cNvPr id="85044" name="Rectangle 107"/>
                  <p:cNvSpPr>
                    <a:spLocks noChangeArrowheads="1"/>
                  </p:cNvSpPr>
                  <p:nvPr/>
                </p:nvSpPr>
                <p:spPr bwMode="auto">
                  <a:xfrm>
                    <a:off x="28" y="0"/>
                    <a:ext cx="841"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b="1"/>
                      <a:t>Skalare</a:t>
                    </a:r>
                  </a:p>
                  <a:p>
                    <a:r>
                      <a:rPr lang="de-DE" altLang="de-DE" sz="1400" b="1"/>
                      <a:t>Datentypen</a:t>
                    </a:r>
                    <a:endParaRPr lang="de-DE" altLang="de-DE" sz="1400">
                      <a:solidFill>
                        <a:srgbClr val="000000"/>
                      </a:solidFill>
                    </a:endParaRPr>
                  </a:p>
                  <a:p>
                    <a:endParaRPr lang="de-DE" altLang="de-DE" sz="1400"/>
                  </a:p>
                </p:txBody>
              </p:sp>
              <p:sp>
                <p:nvSpPr>
                  <p:cNvPr id="85045" name="Rectangle 108"/>
                  <p:cNvSpPr>
                    <a:spLocks noChangeArrowheads="1"/>
                  </p:cNvSpPr>
                  <p:nvPr/>
                </p:nvSpPr>
                <p:spPr bwMode="auto">
                  <a:xfrm>
                    <a:off x="0" y="0"/>
                    <a:ext cx="89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grpSp>
            <p:nvGrpSpPr>
              <p:cNvPr id="85001" name="Group 109"/>
              <p:cNvGrpSpPr>
                <a:grpSpLocks/>
              </p:cNvGrpSpPr>
              <p:nvPr/>
            </p:nvGrpSpPr>
            <p:grpSpPr bwMode="auto">
              <a:xfrm>
                <a:off x="897" y="0"/>
                <a:ext cx="2315" cy="403"/>
                <a:chOff x="897" y="0"/>
                <a:chExt cx="2315" cy="403"/>
              </a:xfrm>
            </p:grpSpPr>
            <p:sp>
              <p:nvSpPr>
                <p:cNvPr id="85038" name="Rectangle 110"/>
                <p:cNvSpPr>
                  <a:spLocks noChangeArrowheads="1"/>
                </p:cNvSpPr>
                <p:nvPr/>
              </p:nvSpPr>
              <p:spPr bwMode="auto">
                <a:xfrm>
                  <a:off x="897" y="0"/>
                  <a:ext cx="2315"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nvGrpSpPr>
                <p:cNvPr id="85039" name="Group 111"/>
                <p:cNvGrpSpPr>
                  <a:grpSpLocks/>
                </p:cNvGrpSpPr>
                <p:nvPr/>
              </p:nvGrpSpPr>
              <p:grpSpPr bwMode="auto">
                <a:xfrm>
                  <a:off x="897" y="0"/>
                  <a:ext cx="2315" cy="403"/>
                  <a:chOff x="897" y="0"/>
                  <a:chExt cx="2315" cy="403"/>
                </a:xfrm>
              </p:grpSpPr>
              <p:sp>
                <p:nvSpPr>
                  <p:cNvPr id="85040" name="Rectangle 112"/>
                  <p:cNvSpPr>
                    <a:spLocks noChangeArrowheads="1"/>
                  </p:cNvSpPr>
                  <p:nvPr/>
                </p:nvSpPr>
                <p:spPr bwMode="auto">
                  <a:xfrm>
                    <a:off x="925" y="0"/>
                    <a:ext cx="2259"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b="1"/>
                      <a:t>Beschreibung</a:t>
                    </a:r>
                    <a:endParaRPr lang="de-DE" altLang="de-DE" sz="1400">
                      <a:solidFill>
                        <a:srgbClr val="000000"/>
                      </a:solidFill>
                    </a:endParaRPr>
                  </a:p>
                  <a:p>
                    <a:endParaRPr lang="de-DE" altLang="de-DE" sz="1400"/>
                  </a:p>
                </p:txBody>
              </p:sp>
              <p:sp>
                <p:nvSpPr>
                  <p:cNvPr id="85041" name="Rectangle 113"/>
                  <p:cNvSpPr>
                    <a:spLocks noChangeArrowheads="1"/>
                  </p:cNvSpPr>
                  <p:nvPr/>
                </p:nvSpPr>
                <p:spPr bwMode="auto">
                  <a:xfrm>
                    <a:off x="897" y="0"/>
                    <a:ext cx="231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grpSp>
            <p:nvGrpSpPr>
              <p:cNvPr id="85002" name="Group 114"/>
              <p:cNvGrpSpPr>
                <a:grpSpLocks/>
              </p:cNvGrpSpPr>
              <p:nvPr/>
            </p:nvGrpSpPr>
            <p:grpSpPr bwMode="auto">
              <a:xfrm>
                <a:off x="0" y="403"/>
                <a:ext cx="897" cy="384"/>
                <a:chOff x="0" y="403"/>
                <a:chExt cx="897" cy="384"/>
              </a:xfrm>
            </p:grpSpPr>
            <p:sp>
              <p:nvSpPr>
                <p:cNvPr id="85036" name="Rectangle 115"/>
                <p:cNvSpPr>
                  <a:spLocks noChangeArrowheads="1"/>
                </p:cNvSpPr>
                <p:nvPr/>
              </p:nvSpPr>
              <p:spPr bwMode="auto">
                <a:xfrm>
                  <a:off x="28" y="403"/>
                  <a:ext cx="8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BOOLEAN</a:t>
                  </a:r>
                  <a:endParaRPr lang="de-DE" altLang="de-DE" sz="1400">
                    <a:solidFill>
                      <a:srgbClr val="000000"/>
                    </a:solidFill>
                  </a:endParaRPr>
                </a:p>
                <a:p>
                  <a:endParaRPr lang="de-DE" altLang="de-DE" sz="1400"/>
                </a:p>
              </p:txBody>
            </p:sp>
            <p:sp>
              <p:nvSpPr>
                <p:cNvPr id="85037" name="Rectangle 116"/>
                <p:cNvSpPr>
                  <a:spLocks noChangeArrowheads="1"/>
                </p:cNvSpPr>
                <p:nvPr/>
              </p:nvSpPr>
              <p:spPr bwMode="auto">
                <a:xfrm>
                  <a:off x="0" y="403"/>
                  <a:ext cx="8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3" name="Group 117"/>
              <p:cNvGrpSpPr>
                <a:grpSpLocks/>
              </p:cNvGrpSpPr>
              <p:nvPr/>
            </p:nvGrpSpPr>
            <p:grpSpPr bwMode="auto">
              <a:xfrm>
                <a:off x="897" y="403"/>
                <a:ext cx="2315" cy="384"/>
                <a:chOff x="897" y="403"/>
                <a:chExt cx="2315" cy="384"/>
              </a:xfrm>
            </p:grpSpPr>
            <p:sp>
              <p:nvSpPr>
                <p:cNvPr id="85034" name="Rectangle 118"/>
                <p:cNvSpPr>
                  <a:spLocks noChangeArrowheads="1"/>
                </p:cNvSpPr>
                <p:nvPr/>
              </p:nvSpPr>
              <p:spPr bwMode="auto">
                <a:xfrm>
                  <a:off x="925" y="403"/>
                  <a:ext cx="22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kann Werte TRUE oder FALSE annehmen</a:t>
                  </a:r>
                  <a:endParaRPr lang="de-DE" altLang="de-DE" sz="1400">
                    <a:solidFill>
                      <a:srgbClr val="000000"/>
                    </a:solidFill>
                  </a:endParaRPr>
                </a:p>
                <a:p>
                  <a:endParaRPr lang="de-DE" altLang="de-DE" sz="1400"/>
                </a:p>
              </p:txBody>
            </p:sp>
            <p:sp>
              <p:nvSpPr>
                <p:cNvPr id="85035" name="Rectangle 119"/>
                <p:cNvSpPr>
                  <a:spLocks noChangeArrowheads="1"/>
                </p:cNvSpPr>
                <p:nvPr/>
              </p:nvSpPr>
              <p:spPr bwMode="auto">
                <a:xfrm>
                  <a:off x="897" y="403"/>
                  <a:ext cx="231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4" name="Group 120"/>
              <p:cNvGrpSpPr>
                <a:grpSpLocks/>
              </p:cNvGrpSpPr>
              <p:nvPr/>
            </p:nvGrpSpPr>
            <p:grpSpPr bwMode="auto">
              <a:xfrm>
                <a:off x="0" y="787"/>
                <a:ext cx="897" cy="384"/>
                <a:chOff x="0" y="787"/>
                <a:chExt cx="897" cy="384"/>
              </a:xfrm>
            </p:grpSpPr>
            <p:sp>
              <p:nvSpPr>
                <p:cNvPr id="85032" name="Rectangle 121"/>
                <p:cNvSpPr>
                  <a:spLocks noChangeArrowheads="1"/>
                </p:cNvSpPr>
                <p:nvPr/>
              </p:nvSpPr>
              <p:spPr bwMode="auto">
                <a:xfrm>
                  <a:off x="28" y="787"/>
                  <a:ext cx="8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BINARY_INTEGER</a:t>
                  </a:r>
                  <a:endParaRPr lang="de-DE" altLang="de-DE" sz="1400">
                    <a:solidFill>
                      <a:srgbClr val="000000"/>
                    </a:solidFill>
                  </a:endParaRPr>
                </a:p>
                <a:p>
                  <a:endParaRPr lang="de-DE" altLang="de-DE" sz="1400"/>
                </a:p>
              </p:txBody>
            </p:sp>
            <p:sp>
              <p:nvSpPr>
                <p:cNvPr id="85033" name="Rectangle 122"/>
                <p:cNvSpPr>
                  <a:spLocks noChangeArrowheads="1"/>
                </p:cNvSpPr>
                <p:nvPr/>
              </p:nvSpPr>
              <p:spPr bwMode="auto">
                <a:xfrm>
                  <a:off x="0" y="787"/>
                  <a:ext cx="8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5" name="Group 123"/>
              <p:cNvGrpSpPr>
                <a:grpSpLocks/>
              </p:cNvGrpSpPr>
              <p:nvPr/>
            </p:nvGrpSpPr>
            <p:grpSpPr bwMode="auto">
              <a:xfrm>
                <a:off x="897" y="787"/>
                <a:ext cx="2315" cy="384"/>
                <a:chOff x="897" y="787"/>
                <a:chExt cx="2315" cy="384"/>
              </a:xfrm>
            </p:grpSpPr>
            <p:sp>
              <p:nvSpPr>
                <p:cNvPr id="85030" name="Rectangle 124"/>
                <p:cNvSpPr>
                  <a:spLocks noChangeArrowheads="1"/>
                </p:cNvSpPr>
                <p:nvPr/>
              </p:nvSpPr>
              <p:spPr bwMode="auto">
                <a:xfrm>
                  <a:off x="925" y="787"/>
                  <a:ext cx="22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ganzzahlige Werte für schnellere Verarbeitung</a:t>
                  </a:r>
                  <a:endParaRPr lang="de-DE" altLang="de-DE" sz="1400">
                    <a:solidFill>
                      <a:srgbClr val="000000"/>
                    </a:solidFill>
                  </a:endParaRPr>
                </a:p>
                <a:p>
                  <a:endParaRPr lang="de-DE" altLang="de-DE" sz="1400"/>
                </a:p>
              </p:txBody>
            </p:sp>
            <p:sp>
              <p:nvSpPr>
                <p:cNvPr id="85031" name="Rectangle 125"/>
                <p:cNvSpPr>
                  <a:spLocks noChangeArrowheads="1"/>
                </p:cNvSpPr>
                <p:nvPr/>
              </p:nvSpPr>
              <p:spPr bwMode="auto">
                <a:xfrm>
                  <a:off x="897" y="787"/>
                  <a:ext cx="231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6" name="Group 126"/>
              <p:cNvGrpSpPr>
                <a:grpSpLocks/>
              </p:cNvGrpSpPr>
              <p:nvPr/>
            </p:nvGrpSpPr>
            <p:grpSpPr bwMode="auto">
              <a:xfrm>
                <a:off x="0" y="1171"/>
                <a:ext cx="897" cy="384"/>
                <a:chOff x="0" y="1171"/>
                <a:chExt cx="897" cy="384"/>
              </a:xfrm>
            </p:grpSpPr>
            <p:sp>
              <p:nvSpPr>
                <p:cNvPr id="85028" name="Rectangle 127"/>
                <p:cNvSpPr>
                  <a:spLocks noChangeArrowheads="1"/>
                </p:cNvSpPr>
                <p:nvPr/>
              </p:nvSpPr>
              <p:spPr bwMode="auto">
                <a:xfrm>
                  <a:off x="28" y="1171"/>
                  <a:ext cx="8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PLS_INTEGER</a:t>
                  </a:r>
                  <a:endParaRPr lang="de-DE" altLang="de-DE" sz="1400">
                    <a:solidFill>
                      <a:srgbClr val="000000"/>
                    </a:solidFill>
                  </a:endParaRPr>
                </a:p>
                <a:p>
                  <a:endParaRPr lang="de-DE" altLang="de-DE" sz="1400"/>
                </a:p>
              </p:txBody>
            </p:sp>
            <p:sp>
              <p:nvSpPr>
                <p:cNvPr id="85029" name="Rectangle 128"/>
                <p:cNvSpPr>
                  <a:spLocks noChangeArrowheads="1"/>
                </p:cNvSpPr>
                <p:nvPr/>
              </p:nvSpPr>
              <p:spPr bwMode="auto">
                <a:xfrm>
                  <a:off x="0" y="1171"/>
                  <a:ext cx="8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7" name="Group 129"/>
              <p:cNvGrpSpPr>
                <a:grpSpLocks/>
              </p:cNvGrpSpPr>
              <p:nvPr/>
            </p:nvGrpSpPr>
            <p:grpSpPr bwMode="auto">
              <a:xfrm>
                <a:off x="897" y="1171"/>
                <a:ext cx="2315" cy="384"/>
                <a:chOff x="897" y="1171"/>
                <a:chExt cx="2315" cy="384"/>
              </a:xfrm>
            </p:grpSpPr>
            <p:sp>
              <p:nvSpPr>
                <p:cNvPr id="85026" name="Rectangle 130"/>
                <p:cNvSpPr>
                  <a:spLocks noChangeArrowheads="1"/>
                </p:cNvSpPr>
                <p:nvPr/>
              </p:nvSpPr>
              <p:spPr bwMode="auto">
                <a:xfrm>
                  <a:off x="925" y="1171"/>
                  <a:ext cx="22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ganzzahlige Werte für schnellere Verarbeitung</a:t>
                  </a:r>
                  <a:endParaRPr lang="de-DE" altLang="de-DE" sz="1400">
                    <a:solidFill>
                      <a:srgbClr val="000000"/>
                    </a:solidFill>
                  </a:endParaRPr>
                </a:p>
                <a:p>
                  <a:endParaRPr lang="de-DE" altLang="de-DE" sz="1400"/>
                </a:p>
              </p:txBody>
            </p:sp>
            <p:sp>
              <p:nvSpPr>
                <p:cNvPr id="85027" name="Rectangle 131"/>
                <p:cNvSpPr>
                  <a:spLocks noChangeArrowheads="1"/>
                </p:cNvSpPr>
                <p:nvPr/>
              </p:nvSpPr>
              <p:spPr bwMode="auto">
                <a:xfrm>
                  <a:off x="897" y="1171"/>
                  <a:ext cx="231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8" name="Group 132"/>
              <p:cNvGrpSpPr>
                <a:grpSpLocks/>
              </p:cNvGrpSpPr>
              <p:nvPr/>
            </p:nvGrpSpPr>
            <p:grpSpPr bwMode="auto">
              <a:xfrm>
                <a:off x="0" y="1555"/>
                <a:ext cx="897" cy="384"/>
                <a:chOff x="0" y="1555"/>
                <a:chExt cx="897" cy="384"/>
              </a:xfrm>
            </p:grpSpPr>
            <p:sp>
              <p:nvSpPr>
                <p:cNvPr id="85024" name="Rectangle 133"/>
                <p:cNvSpPr>
                  <a:spLocks noChangeArrowheads="1"/>
                </p:cNvSpPr>
                <p:nvPr/>
              </p:nvSpPr>
              <p:spPr bwMode="auto">
                <a:xfrm>
                  <a:off x="28" y="1555"/>
                  <a:ext cx="8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400"/>
                    <a:t>TIMESTAMP</a:t>
                  </a:r>
                  <a:endParaRPr lang="de-DE" altLang="de-DE" sz="1400">
                    <a:solidFill>
                      <a:srgbClr val="000000"/>
                    </a:solidFill>
                  </a:endParaRPr>
                </a:p>
                <a:p>
                  <a:endParaRPr lang="de-DE" altLang="de-DE" sz="1400"/>
                </a:p>
              </p:txBody>
            </p:sp>
            <p:sp>
              <p:nvSpPr>
                <p:cNvPr id="85025" name="Rectangle 134"/>
                <p:cNvSpPr>
                  <a:spLocks noChangeArrowheads="1"/>
                </p:cNvSpPr>
                <p:nvPr/>
              </p:nvSpPr>
              <p:spPr bwMode="auto">
                <a:xfrm>
                  <a:off x="0" y="1555"/>
                  <a:ext cx="8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09" name="Group 135"/>
              <p:cNvGrpSpPr>
                <a:grpSpLocks/>
              </p:cNvGrpSpPr>
              <p:nvPr/>
            </p:nvGrpSpPr>
            <p:grpSpPr bwMode="auto">
              <a:xfrm>
                <a:off x="897" y="1555"/>
                <a:ext cx="2315" cy="384"/>
                <a:chOff x="897" y="1555"/>
                <a:chExt cx="2315" cy="384"/>
              </a:xfrm>
            </p:grpSpPr>
            <p:sp>
              <p:nvSpPr>
                <p:cNvPr id="85022" name="Rectangle 136"/>
                <p:cNvSpPr>
                  <a:spLocks noChangeArrowheads="1"/>
                </p:cNvSpPr>
                <p:nvPr/>
              </p:nvSpPr>
              <p:spPr bwMode="auto">
                <a:xfrm>
                  <a:off x="925" y="1555"/>
                  <a:ext cx="22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400"/>
                    <a:t>wie DATE</a:t>
                  </a:r>
                  <a:endParaRPr lang="de-DE" altLang="de-DE" sz="1400">
                    <a:solidFill>
                      <a:srgbClr val="000000"/>
                    </a:solidFill>
                  </a:endParaRPr>
                </a:p>
                <a:p>
                  <a:endParaRPr lang="de-DE" altLang="de-DE" sz="1400"/>
                </a:p>
              </p:txBody>
            </p:sp>
            <p:sp>
              <p:nvSpPr>
                <p:cNvPr id="85023" name="Rectangle 137"/>
                <p:cNvSpPr>
                  <a:spLocks noChangeArrowheads="1"/>
                </p:cNvSpPr>
                <p:nvPr/>
              </p:nvSpPr>
              <p:spPr bwMode="auto">
                <a:xfrm>
                  <a:off x="897" y="1555"/>
                  <a:ext cx="231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10" name="Group 138"/>
              <p:cNvGrpSpPr>
                <a:grpSpLocks/>
              </p:cNvGrpSpPr>
              <p:nvPr/>
            </p:nvGrpSpPr>
            <p:grpSpPr bwMode="auto">
              <a:xfrm>
                <a:off x="0" y="1939"/>
                <a:ext cx="897" cy="384"/>
                <a:chOff x="0" y="1939"/>
                <a:chExt cx="897" cy="384"/>
              </a:xfrm>
            </p:grpSpPr>
            <p:sp>
              <p:nvSpPr>
                <p:cNvPr id="85020" name="Rectangle 139"/>
                <p:cNvSpPr>
                  <a:spLocks noChangeArrowheads="1"/>
                </p:cNvSpPr>
                <p:nvPr/>
              </p:nvSpPr>
              <p:spPr bwMode="auto">
                <a:xfrm>
                  <a:off x="28" y="1939"/>
                  <a:ext cx="8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INTERVAL</a:t>
                  </a:r>
                  <a:endParaRPr lang="de-DE" altLang="de-DE" sz="1400">
                    <a:solidFill>
                      <a:srgbClr val="000000"/>
                    </a:solidFill>
                  </a:endParaRPr>
                </a:p>
                <a:p>
                  <a:endParaRPr lang="de-DE" altLang="de-DE" sz="1400"/>
                </a:p>
              </p:txBody>
            </p:sp>
            <p:sp>
              <p:nvSpPr>
                <p:cNvPr id="85021" name="Rectangle 140"/>
                <p:cNvSpPr>
                  <a:spLocks noChangeArrowheads="1"/>
                </p:cNvSpPr>
                <p:nvPr/>
              </p:nvSpPr>
              <p:spPr bwMode="auto">
                <a:xfrm>
                  <a:off x="0" y="1939"/>
                  <a:ext cx="8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11" name="Group 141"/>
              <p:cNvGrpSpPr>
                <a:grpSpLocks/>
              </p:cNvGrpSpPr>
              <p:nvPr/>
            </p:nvGrpSpPr>
            <p:grpSpPr bwMode="auto">
              <a:xfrm>
                <a:off x="897" y="1939"/>
                <a:ext cx="2315" cy="384"/>
                <a:chOff x="897" y="1939"/>
                <a:chExt cx="2315" cy="384"/>
              </a:xfrm>
            </p:grpSpPr>
            <p:sp>
              <p:nvSpPr>
                <p:cNvPr id="85018" name="Rectangle 142"/>
                <p:cNvSpPr>
                  <a:spLocks noChangeArrowheads="1"/>
                </p:cNvSpPr>
                <p:nvPr/>
              </p:nvSpPr>
              <p:spPr bwMode="auto">
                <a:xfrm>
                  <a:off x="925" y="1939"/>
                  <a:ext cx="22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400"/>
                    <a:t>Zeitraum zwischen zwei Zeitstempeln</a:t>
                  </a:r>
                  <a:endParaRPr lang="de-DE" altLang="de-DE" sz="1400">
                    <a:solidFill>
                      <a:srgbClr val="000000"/>
                    </a:solidFill>
                  </a:endParaRPr>
                </a:p>
                <a:p>
                  <a:endParaRPr lang="de-DE" altLang="de-DE" sz="1400"/>
                </a:p>
              </p:txBody>
            </p:sp>
            <p:sp>
              <p:nvSpPr>
                <p:cNvPr id="85019" name="Rectangle 143"/>
                <p:cNvSpPr>
                  <a:spLocks noChangeArrowheads="1"/>
                </p:cNvSpPr>
                <p:nvPr/>
              </p:nvSpPr>
              <p:spPr bwMode="auto">
                <a:xfrm>
                  <a:off x="897" y="1939"/>
                  <a:ext cx="231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12" name="Group 144"/>
              <p:cNvGrpSpPr>
                <a:grpSpLocks/>
              </p:cNvGrpSpPr>
              <p:nvPr/>
            </p:nvGrpSpPr>
            <p:grpSpPr bwMode="auto">
              <a:xfrm>
                <a:off x="0" y="2323"/>
                <a:ext cx="897" cy="480"/>
                <a:chOff x="0" y="2323"/>
                <a:chExt cx="897" cy="480"/>
              </a:xfrm>
            </p:grpSpPr>
            <p:sp>
              <p:nvSpPr>
                <p:cNvPr id="85016" name="Rectangle 145"/>
                <p:cNvSpPr>
                  <a:spLocks noChangeArrowheads="1"/>
                </p:cNvSpPr>
                <p:nvPr/>
              </p:nvSpPr>
              <p:spPr bwMode="auto">
                <a:xfrm>
                  <a:off x="28" y="2323"/>
                  <a:ext cx="84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1400"/>
                </a:p>
              </p:txBody>
            </p:sp>
            <p:sp>
              <p:nvSpPr>
                <p:cNvPr id="85017" name="Rectangle 146"/>
                <p:cNvSpPr>
                  <a:spLocks noChangeArrowheads="1"/>
                </p:cNvSpPr>
                <p:nvPr/>
              </p:nvSpPr>
              <p:spPr bwMode="auto">
                <a:xfrm>
                  <a:off x="0" y="2323"/>
                  <a:ext cx="897"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5013" name="Group 147"/>
              <p:cNvGrpSpPr>
                <a:grpSpLocks/>
              </p:cNvGrpSpPr>
              <p:nvPr/>
            </p:nvGrpSpPr>
            <p:grpSpPr bwMode="auto">
              <a:xfrm>
                <a:off x="897" y="2323"/>
                <a:ext cx="2315" cy="480"/>
                <a:chOff x="897" y="2323"/>
                <a:chExt cx="2315" cy="480"/>
              </a:xfrm>
            </p:grpSpPr>
            <p:sp>
              <p:nvSpPr>
                <p:cNvPr id="85014" name="Rectangle 148"/>
                <p:cNvSpPr>
                  <a:spLocks noChangeArrowheads="1"/>
                </p:cNvSpPr>
                <p:nvPr/>
              </p:nvSpPr>
              <p:spPr bwMode="auto">
                <a:xfrm>
                  <a:off x="925" y="2323"/>
                  <a:ext cx="225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1400"/>
                </a:p>
              </p:txBody>
            </p:sp>
            <p:sp>
              <p:nvSpPr>
                <p:cNvPr id="85015" name="Rectangle 149"/>
                <p:cNvSpPr>
                  <a:spLocks noChangeArrowheads="1"/>
                </p:cNvSpPr>
                <p:nvPr/>
              </p:nvSpPr>
              <p:spPr bwMode="auto">
                <a:xfrm>
                  <a:off x="897" y="2323"/>
                  <a:ext cx="231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sp>
          <p:nvSpPr>
            <p:cNvPr id="84999" name="Rectangle 150"/>
            <p:cNvSpPr>
              <a:spLocks noChangeArrowheads="1"/>
            </p:cNvSpPr>
            <p:nvPr/>
          </p:nvSpPr>
          <p:spPr bwMode="auto">
            <a:xfrm>
              <a:off x="-3" y="-3"/>
              <a:ext cx="3218" cy="2809"/>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sp>
        <p:nvSpPr>
          <p:cNvPr id="84997" name="Titel 52"/>
          <p:cNvSpPr>
            <a:spLocks noGrp="1"/>
          </p:cNvSpPr>
          <p:nvPr>
            <p:ph type="title"/>
          </p:nvPr>
        </p:nvSpPr>
        <p:spPr/>
        <p:txBody>
          <a:bodyPr/>
          <a:lstStyle/>
          <a:p>
            <a:pPr eaLnBrk="1" hangingPunct="1"/>
            <a:r>
              <a:rPr lang="de-DE" altLang="de-DE" b="1"/>
              <a:t>PL/SQL-Datentypen</a:t>
            </a:r>
            <a:endParaRPr lang="de-CH" altLang="de-DE"/>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36"/>
          <p:cNvGrpSpPr>
            <a:grpSpLocks/>
          </p:cNvGrpSpPr>
          <p:nvPr/>
        </p:nvGrpSpPr>
        <p:grpSpPr bwMode="auto">
          <a:xfrm>
            <a:off x="714375" y="1857375"/>
            <a:ext cx="7367588" cy="4287838"/>
            <a:chOff x="-3" y="-3"/>
            <a:chExt cx="3218" cy="4345"/>
          </a:xfrm>
        </p:grpSpPr>
        <p:grpSp>
          <p:nvGrpSpPr>
            <p:cNvPr id="86020" name="Group 37"/>
            <p:cNvGrpSpPr>
              <a:grpSpLocks/>
            </p:cNvGrpSpPr>
            <p:nvPr/>
          </p:nvGrpSpPr>
          <p:grpSpPr bwMode="auto">
            <a:xfrm>
              <a:off x="0" y="0"/>
              <a:ext cx="3212" cy="4339"/>
              <a:chOff x="0" y="0"/>
              <a:chExt cx="3212" cy="4339"/>
            </a:xfrm>
          </p:grpSpPr>
          <p:grpSp>
            <p:nvGrpSpPr>
              <p:cNvPr id="86022" name="Group 38"/>
              <p:cNvGrpSpPr>
                <a:grpSpLocks/>
              </p:cNvGrpSpPr>
              <p:nvPr/>
            </p:nvGrpSpPr>
            <p:grpSpPr bwMode="auto">
              <a:xfrm>
                <a:off x="0" y="0"/>
                <a:ext cx="948" cy="403"/>
                <a:chOff x="0" y="0"/>
                <a:chExt cx="948" cy="403"/>
              </a:xfrm>
            </p:grpSpPr>
            <p:sp>
              <p:nvSpPr>
                <p:cNvPr id="86082" name="Rectangle 39"/>
                <p:cNvSpPr>
                  <a:spLocks noChangeArrowheads="1"/>
                </p:cNvSpPr>
                <p:nvPr/>
              </p:nvSpPr>
              <p:spPr bwMode="auto">
                <a:xfrm>
                  <a:off x="0" y="0"/>
                  <a:ext cx="948"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nvGrpSpPr>
                <p:cNvPr id="86083" name="Group 40"/>
                <p:cNvGrpSpPr>
                  <a:grpSpLocks/>
                </p:cNvGrpSpPr>
                <p:nvPr/>
              </p:nvGrpSpPr>
              <p:grpSpPr bwMode="auto">
                <a:xfrm>
                  <a:off x="0" y="0"/>
                  <a:ext cx="948" cy="403"/>
                  <a:chOff x="0" y="0"/>
                  <a:chExt cx="948" cy="403"/>
                </a:xfrm>
              </p:grpSpPr>
              <p:sp>
                <p:nvSpPr>
                  <p:cNvPr id="86084" name="Rectangle 41"/>
                  <p:cNvSpPr>
                    <a:spLocks noChangeArrowheads="1"/>
                  </p:cNvSpPr>
                  <p:nvPr/>
                </p:nvSpPr>
                <p:spPr bwMode="auto">
                  <a:xfrm>
                    <a:off x="28" y="0"/>
                    <a:ext cx="892"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Datentyp</a:t>
                    </a:r>
                    <a:endParaRPr lang="de-DE" altLang="de-DE" sz="1200">
                      <a:solidFill>
                        <a:srgbClr val="000000"/>
                      </a:solidFill>
                    </a:endParaRPr>
                  </a:p>
                  <a:p>
                    <a:endParaRPr lang="de-DE" altLang="de-DE" sz="1200"/>
                  </a:p>
                </p:txBody>
              </p:sp>
              <p:sp>
                <p:nvSpPr>
                  <p:cNvPr id="86085" name="Rectangle 42"/>
                  <p:cNvSpPr>
                    <a:spLocks noChangeArrowheads="1"/>
                  </p:cNvSpPr>
                  <p:nvPr/>
                </p:nvSpPr>
                <p:spPr bwMode="auto">
                  <a:xfrm>
                    <a:off x="0" y="0"/>
                    <a:ext cx="948"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grpSp>
            <p:nvGrpSpPr>
              <p:cNvPr id="86023" name="Group 43"/>
              <p:cNvGrpSpPr>
                <a:grpSpLocks/>
              </p:cNvGrpSpPr>
              <p:nvPr/>
            </p:nvGrpSpPr>
            <p:grpSpPr bwMode="auto">
              <a:xfrm>
                <a:off x="948" y="0"/>
                <a:ext cx="2264" cy="403"/>
                <a:chOff x="948" y="0"/>
                <a:chExt cx="2264" cy="403"/>
              </a:xfrm>
            </p:grpSpPr>
            <p:sp>
              <p:nvSpPr>
                <p:cNvPr id="86078" name="Rectangle 44"/>
                <p:cNvSpPr>
                  <a:spLocks noChangeArrowheads="1"/>
                </p:cNvSpPr>
                <p:nvPr/>
              </p:nvSpPr>
              <p:spPr bwMode="auto">
                <a:xfrm>
                  <a:off x="948" y="0"/>
                  <a:ext cx="2264"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nvGrpSpPr>
                <p:cNvPr id="86079" name="Group 45"/>
                <p:cNvGrpSpPr>
                  <a:grpSpLocks/>
                </p:cNvGrpSpPr>
                <p:nvPr/>
              </p:nvGrpSpPr>
              <p:grpSpPr bwMode="auto">
                <a:xfrm>
                  <a:off x="948" y="0"/>
                  <a:ext cx="2264" cy="403"/>
                  <a:chOff x="948" y="0"/>
                  <a:chExt cx="2264" cy="403"/>
                </a:xfrm>
              </p:grpSpPr>
              <p:sp>
                <p:nvSpPr>
                  <p:cNvPr id="86080" name="Rectangle 46"/>
                  <p:cNvSpPr>
                    <a:spLocks noChangeArrowheads="1"/>
                  </p:cNvSpPr>
                  <p:nvPr/>
                </p:nvSpPr>
                <p:spPr bwMode="auto">
                  <a:xfrm>
                    <a:off x="976" y="0"/>
                    <a:ext cx="2208" cy="40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Beschreibung</a:t>
                    </a:r>
                    <a:endParaRPr lang="de-DE" altLang="de-DE" sz="1200">
                      <a:solidFill>
                        <a:srgbClr val="000000"/>
                      </a:solidFill>
                    </a:endParaRPr>
                  </a:p>
                  <a:p>
                    <a:endParaRPr lang="de-DE" altLang="de-DE" sz="1200"/>
                  </a:p>
                </p:txBody>
              </p:sp>
              <p:sp>
                <p:nvSpPr>
                  <p:cNvPr id="86081" name="Rectangle 47"/>
                  <p:cNvSpPr>
                    <a:spLocks noChangeArrowheads="1"/>
                  </p:cNvSpPr>
                  <p:nvPr/>
                </p:nvSpPr>
                <p:spPr bwMode="auto">
                  <a:xfrm>
                    <a:off x="948" y="0"/>
                    <a:ext cx="226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grpSp>
            <p:nvGrpSpPr>
              <p:cNvPr id="86024" name="Group 48"/>
              <p:cNvGrpSpPr>
                <a:grpSpLocks/>
              </p:cNvGrpSpPr>
              <p:nvPr/>
            </p:nvGrpSpPr>
            <p:grpSpPr bwMode="auto">
              <a:xfrm>
                <a:off x="0" y="403"/>
                <a:ext cx="948" cy="384"/>
                <a:chOff x="0" y="403"/>
                <a:chExt cx="948" cy="384"/>
              </a:xfrm>
            </p:grpSpPr>
            <p:sp>
              <p:nvSpPr>
                <p:cNvPr id="86076" name="Rectangle 49"/>
                <p:cNvSpPr>
                  <a:spLocks noChangeArrowheads="1"/>
                </p:cNvSpPr>
                <p:nvPr/>
              </p:nvSpPr>
              <p:spPr bwMode="auto">
                <a:xfrm>
                  <a:off x="28" y="403"/>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RECORD</a:t>
                  </a:r>
                  <a:endParaRPr lang="de-DE" altLang="de-DE" sz="1200">
                    <a:solidFill>
                      <a:srgbClr val="000000"/>
                    </a:solidFill>
                  </a:endParaRPr>
                </a:p>
                <a:p>
                  <a:endParaRPr lang="de-DE" altLang="de-DE" sz="1200"/>
                </a:p>
              </p:txBody>
            </p:sp>
            <p:sp>
              <p:nvSpPr>
                <p:cNvPr id="86077" name="Rectangle 50"/>
                <p:cNvSpPr>
                  <a:spLocks noChangeArrowheads="1"/>
                </p:cNvSpPr>
                <p:nvPr/>
              </p:nvSpPr>
              <p:spPr bwMode="auto">
                <a:xfrm>
                  <a:off x="0" y="403"/>
                  <a:ext cx="9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25" name="Group 51"/>
              <p:cNvGrpSpPr>
                <a:grpSpLocks/>
              </p:cNvGrpSpPr>
              <p:nvPr/>
            </p:nvGrpSpPr>
            <p:grpSpPr bwMode="auto">
              <a:xfrm>
                <a:off x="948" y="403"/>
                <a:ext cx="2264" cy="384"/>
                <a:chOff x="948" y="403"/>
                <a:chExt cx="2264" cy="384"/>
              </a:xfrm>
            </p:grpSpPr>
            <p:sp>
              <p:nvSpPr>
                <p:cNvPr id="86074" name="Rectangle 52"/>
                <p:cNvSpPr>
                  <a:spLocks noChangeArrowheads="1"/>
                </p:cNvSpPr>
                <p:nvPr/>
              </p:nvSpPr>
              <p:spPr bwMode="auto">
                <a:xfrm>
                  <a:off x="976" y="403"/>
                  <a:ext cx="22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Zusammengesetzter Datentyp</a:t>
                  </a:r>
                </a:p>
                <a:p>
                  <a:endParaRPr lang="de-DE" altLang="de-DE" sz="1200"/>
                </a:p>
              </p:txBody>
            </p:sp>
            <p:sp>
              <p:nvSpPr>
                <p:cNvPr id="86075" name="Rectangle 53"/>
                <p:cNvSpPr>
                  <a:spLocks noChangeArrowheads="1"/>
                </p:cNvSpPr>
                <p:nvPr/>
              </p:nvSpPr>
              <p:spPr bwMode="auto">
                <a:xfrm>
                  <a:off x="948" y="403"/>
                  <a:ext cx="226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26" name="Group 54"/>
              <p:cNvGrpSpPr>
                <a:grpSpLocks/>
              </p:cNvGrpSpPr>
              <p:nvPr/>
            </p:nvGrpSpPr>
            <p:grpSpPr bwMode="auto">
              <a:xfrm>
                <a:off x="0" y="787"/>
                <a:ext cx="948" cy="384"/>
                <a:chOff x="0" y="787"/>
                <a:chExt cx="948" cy="384"/>
              </a:xfrm>
            </p:grpSpPr>
            <p:sp>
              <p:nvSpPr>
                <p:cNvPr id="86072" name="Rectangle 55"/>
                <p:cNvSpPr>
                  <a:spLocks noChangeArrowheads="1"/>
                </p:cNvSpPr>
                <p:nvPr/>
              </p:nvSpPr>
              <p:spPr bwMode="auto">
                <a:xfrm>
                  <a:off x="28" y="787"/>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TYPE</a:t>
                  </a:r>
                  <a:endParaRPr lang="de-DE" altLang="de-DE" sz="1200">
                    <a:solidFill>
                      <a:srgbClr val="000000"/>
                    </a:solidFill>
                  </a:endParaRPr>
                </a:p>
                <a:p>
                  <a:endParaRPr lang="de-DE" altLang="de-DE" sz="1200"/>
                </a:p>
              </p:txBody>
            </p:sp>
            <p:sp>
              <p:nvSpPr>
                <p:cNvPr id="86073" name="Rectangle 56"/>
                <p:cNvSpPr>
                  <a:spLocks noChangeArrowheads="1"/>
                </p:cNvSpPr>
                <p:nvPr/>
              </p:nvSpPr>
              <p:spPr bwMode="auto">
                <a:xfrm>
                  <a:off x="0" y="787"/>
                  <a:ext cx="9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27" name="Group 57"/>
              <p:cNvGrpSpPr>
                <a:grpSpLocks/>
              </p:cNvGrpSpPr>
              <p:nvPr/>
            </p:nvGrpSpPr>
            <p:grpSpPr bwMode="auto">
              <a:xfrm>
                <a:off x="948" y="787"/>
                <a:ext cx="2264" cy="384"/>
                <a:chOff x="948" y="787"/>
                <a:chExt cx="2264" cy="384"/>
              </a:xfrm>
            </p:grpSpPr>
            <p:sp>
              <p:nvSpPr>
                <p:cNvPr id="86070" name="Rectangle 58"/>
                <p:cNvSpPr>
                  <a:spLocks noChangeArrowheads="1"/>
                </p:cNvSpPr>
                <p:nvPr/>
              </p:nvSpPr>
              <p:spPr bwMode="auto">
                <a:xfrm>
                  <a:off x="976" y="787"/>
                  <a:ext cx="22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Benutzerdefinierter Typ</a:t>
                  </a:r>
                  <a:endParaRPr lang="de-DE" altLang="de-DE" sz="1200"/>
                </a:p>
              </p:txBody>
            </p:sp>
            <p:sp>
              <p:nvSpPr>
                <p:cNvPr id="86071" name="Rectangle 59"/>
                <p:cNvSpPr>
                  <a:spLocks noChangeArrowheads="1"/>
                </p:cNvSpPr>
                <p:nvPr/>
              </p:nvSpPr>
              <p:spPr bwMode="auto">
                <a:xfrm>
                  <a:off x="948" y="787"/>
                  <a:ext cx="226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28" name="Group 60"/>
              <p:cNvGrpSpPr>
                <a:grpSpLocks/>
              </p:cNvGrpSpPr>
              <p:nvPr/>
            </p:nvGrpSpPr>
            <p:grpSpPr bwMode="auto">
              <a:xfrm>
                <a:off x="0" y="1171"/>
                <a:ext cx="948" cy="480"/>
                <a:chOff x="0" y="1171"/>
                <a:chExt cx="948" cy="480"/>
              </a:xfrm>
            </p:grpSpPr>
            <p:sp>
              <p:nvSpPr>
                <p:cNvPr id="86068" name="Rectangle 61"/>
                <p:cNvSpPr>
                  <a:spLocks noChangeArrowheads="1"/>
                </p:cNvSpPr>
                <p:nvPr/>
              </p:nvSpPr>
              <p:spPr bwMode="auto">
                <a:xfrm>
                  <a:off x="28" y="1171"/>
                  <a:ext cx="8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200" b="1">
                      <a:solidFill>
                        <a:srgbClr val="000000"/>
                      </a:solidFill>
                    </a:rPr>
                    <a:t>TYPE ..IS VARRAY(..)</a:t>
                  </a:r>
                  <a:endParaRPr lang="de-DE" altLang="de-DE" sz="1200">
                    <a:solidFill>
                      <a:srgbClr val="000000"/>
                    </a:solidFill>
                  </a:endParaRPr>
                </a:p>
                <a:p>
                  <a:endParaRPr lang="de-DE" altLang="de-DE" sz="1200"/>
                </a:p>
              </p:txBody>
            </p:sp>
            <p:sp>
              <p:nvSpPr>
                <p:cNvPr id="86069" name="Rectangle 62"/>
                <p:cNvSpPr>
                  <a:spLocks noChangeArrowheads="1"/>
                </p:cNvSpPr>
                <p:nvPr/>
              </p:nvSpPr>
              <p:spPr bwMode="auto">
                <a:xfrm>
                  <a:off x="0" y="1171"/>
                  <a:ext cx="9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29" name="Group 63"/>
              <p:cNvGrpSpPr>
                <a:grpSpLocks/>
              </p:cNvGrpSpPr>
              <p:nvPr/>
            </p:nvGrpSpPr>
            <p:grpSpPr bwMode="auto">
              <a:xfrm>
                <a:off x="948" y="1171"/>
                <a:ext cx="2264" cy="480"/>
                <a:chOff x="948" y="1171"/>
                <a:chExt cx="2264" cy="480"/>
              </a:xfrm>
            </p:grpSpPr>
            <p:sp>
              <p:nvSpPr>
                <p:cNvPr id="86066" name="Rectangle 64"/>
                <p:cNvSpPr>
                  <a:spLocks noChangeArrowheads="1"/>
                </p:cNvSpPr>
                <p:nvPr/>
              </p:nvSpPr>
              <p:spPr bwMode="auto">
                <a:xfrm>
                  <a:off x="976" y="1171"/>
                  <a:ext cx="220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Ein ARRAY </a:t>
                  </a:r>
                  <a:r>
                    <a:rPr lang="de-DE" altLang="de-DE" sz="1200">
                      <a:solidFill>
                        <a:srgbClr val="FF0000"/>
                      </a:solidFill>
                    </a:rPr>
                    <a:t>fester </a:t>
                  </a:r>
                  <a:r>
                    <a:rPr lang="de-DE" altLang="de-DE" sz="1200">
                      <a:solidFill>
                        <a:srgbClr val="000000"/>
                      </a:solidFill>
                    </a:rPr>
                    <a:t>Länge</a:t>
                  </a:r>
                </a:p>
                <a:p>
                  <a:endParaRPr lang="de-DE" altLang="de-DE" sz="1200"/>
                </a:p>
              </p:txBody>
            </p:sp>
            <p:sp>
              <p:nvSpPr>
                <p:cNvPr id="86067" name="Rectangle 65"/>
                <p:cNvSpPr>
                  <a:spLocks noChangeArrowheads="1"/>
                </p:cNvSpPr>
                <p:nvPr/>
              </p:nvSpPr>
              <p:spPr bwMode="auto">
                <a:xfrm>
                  <a:off x="948" y="1171"/>
                  <a:ext cx="226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0" name="Group 66"/>
              <p:cNvGrpSpPr>
                <a:grpSpLocks/>
              </p:cNvGrpSpPr>
              <p:nvPr/>
            </p:nvGrpSpPr>
            <p:grpSpPr bwMode="auto">
              <a:xfrm>
                <a:off x="0" y="1651"/>
                <a:ext cx="948" cy="480"/>
                <a:chOff x="0" y="1651"/>
                <a:chExt cx="948" cy="480"/>
              </a:xfrm>
            </p:grpSpPr>
            <p:sp>
              <p:nvSpPr>
                <p:cNvPr id="86064" name="Rectangle 67"/>
                <p:cNvSpPr>
                  <a:spLocks noChangeArrowheads="1"/>
                </p:cNvSpPr>
                <p:nvPr/>
              </p:nvSpPr>
              <p:spPr bwMode="auto">
                <a:xfrm>
                  <a:off x="28" y="1651"/>
                  <a:ext cx="8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200" b="1">
                      <a:solidFill>
                        <a:srgbClr val="000000"/>
                      </a:solidFill>
                    </a:rPr>
                    <a:t>TYPE.. IS RECORD(..)</a:t>
                  </a:r>
                  <a:endParaRPr lang="de-DE" altLang="de-DE" sz="1200">
                    <a:solidFill>
                      <a:srgbClr val="000000"/>
                    </a:solidFill>
                  </a:endParaRPr>
                </a:p>
                <a:p>
                  <a:endParaRPr lang="de-DE" altLang="de-DE" sz="1200"/>
                </a:p>
              </p:txBody>
            </p:sp>
            <p:sp>
              <p:nvSpPr>
                <p:cNvPr id="86065" name="Rectangle 68"/>
                <p:cNvSpPr>
                  <a:spLocks noChangeArrowheads="1"/>
                </p:cNvSpPr>
                <p:nvPr/>
              </p:nvSpPr>
              <p:spPr bwMode="auto">
                <a:xfrm>
                  <a:off x="0" y="1651"/>
                  <a:ext cx="9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1" name="Group 69"/>
              <p:cNvGrpSpPr>
                <a:grpSpLocks/>
              </p:cNvGrpSpPr>
              <p:nvPr/>
            </p:nvGrpSpPr>
            <p:grpSpPr bwMode="auto">
              <a:xfrm>
                <a:off x="948" y="1651"/>
                <a:ext cx="2264" cy="480"/>
                <a:chOff x="948" y="1651"/>
                <a:chExt cx="2264" cy="480"/>
              </a:xfrm>
            </p:grpSpPr>
            <p:sp>
              <p:nvSpPr>
                <p:cNvPr id="86062" name="Rectangle 70"/>
                <p:cNvSpPr>
                  <a:spLocks noChangeArrowheads="1"/>
                </p:cNvSpPr>
                <p:nvPr/>
              </p:nvSpPr>
              <p:spPr bwMode="auto">
                <a:xfrm>
                  <a:off x="976" y="1651"/>
                  <a:ext cx="220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200">
                      <a:solidFill>
                        <a:srgbClr val="000000"/>
                      </a:solidFill>
                    </a:rPr>
                    <a:t>Verbundtyp</a:t>
                  </a:r>
                  <a:endParaRPr lang="de-DE" altLang="de-DE" sz="1200">
                    <a:solidFill>
                      <a:srgbClr val="000000"/>
                    </a:solidFill>
                  </a:endParaRPr>
                </a:p>
                <a:p>
                  <a:endParaRPr lang="de-DE" altLang="de-DE" sz="1200"/>
                </a:p>
              </p:txBody>
            </p:sp>
            <p:sp>
              <p:nvSpPr>
                <p:cNvPr id="86063" name="Rectangle 71"/>
                <p:cNvSpPr>
                  <a:spLocks noChangeArrowheads="1"/>
                </p:cNvSpPr>
                <p:nvPr/>
              </p:nvSpPr>
              <p:spPr bwMode="auto">
                <a:xfrm>
                  <a:off x="948" y="1651"/>
                  <a:ext cx="226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2" name="Group 72"/>
              <p:cNvGrpSpPr>
                <a:grpSpLocks/>
              </p:cNvGrpSpPr>
              <p:nvPr/>
            </p:nvGrpSpPr>
            <p:grpSpPr bwMode="auto">
              <a:xfrm>
                <a:off x="0" y="2131"/>
                <a:ext cx="948" cy="576"/>
                <a:chOff x="0" y="2131"/>
                <a:chExt cx="948" cy="576"/>
              </a:xfrm>
            </p:grpSpPr>
            <p:sp>
              <p:nvSpPr>
                <p:cNvPr id="86060" name="Rectangle 73"/>
                <p:cNvSpPr>
                  <a:spLocks noChangeArrowheads="1"/>
                </p:cNvSpPr>
                <p:nvPr/>
              </p:nvSpPr>
              <p:spPr bwMode="auto">
                <a:xfrm>
                  <a:off x="28" y="2131"/>
                  <a:ext cx="8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en-GB" altLang="de-DE" sz="1200" b="1">
                      <a:solidFill>
                        <a:srgbClr val="000000"/>
                      </a:solidFill>
                    </a:rPr>
                    <a:t>TYPE.. IS TABLE(..)</a:t>
                  </a:r>
                  <a:endParaRPr lang="de-DE" altLang="de-DE" sz="1200">
                    <a:solidFill>
                      <a:srgbClr val="000000"/>
                    </a:solidFill>
                  </a:endParaRPr>
                </a:p>
                <a:p>
                  <a:endParaRPr lang="de-DE" altLang="de-DE" sz="1200"/>
                </a:p>
              </p:txBody>
            </p:sp>
            <p:sp>
              <p:nvSpPr>
                <p:cNvPr id="86061" name="Rectangle 74"/>
                <p:cNvSpPr>
                  <a:spLocks noChangeArrowheads="1"/>
                </p:cNvSpPr>
                <p:nvPr/>
              </p:nvSpPr>
              <p:spPr bwMode="auto">
                <a:xfrm>
                  <a:off x="0" y="2131"/>
                  <a:ext cx="948"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3" name="Group 75"/>
              <p:cNvGrpSpPr>
                <a:grpSpLocks/>
              </p:cNvGrpSpPr>
              <p:nvPr/>
            </p:nvGrpSpPr>
            <p:grpSpPr bwMode="auto">
              <a:xfrm>
                <a:off x="948" y="2131"/>
                <a:ext cx="2264" cy="576"/>
                <a:chOff x="948" y="2131"/>
                <a:chExt cx="2264" cy="576"/>
              </a:xfrm>
            </p:grpSpPr>
            <p:sp>
              <p:nvSpPr>
                <p:cNvPr id="86058" name="Rectangle 76"/>
                <p:cNvSpPr>
                  <a:spLocks noChangeArrowheads="1"/>
                </p:cNvSpPr>
                <p:nvPr/>
              </p:nvSpPr>
              <p:spPr bwMode="auto">
                <a:xfrm>
                  <a:off x="976" y="2131"/>
                  <a:ext cx="22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eindimensionales </a:t>
                  </a:r>
                  <a:r>
                    <a:rPr lang="de-DE" altLang="de-DE" sz="1200">
                      <a:solidFill>
                        <a:srgbClr val="FF0000"/>
                      </a:solidFill>
                    </a:rPr>
                    <a:t>(!)</a:t>
                  </a:r>
                  <a:r>
                    <a:rPr lang="de-DE" altLang="de-DE" sz="1200">
                      <a:solidFill>
                        <a:srgbClr val="000000"/>
                      </a:solidFill>
                    </a:rPr>
                    <a:t> Array variabler Länge, bei dem auch Tabellen</a:t>
                  </a:r>
                  <a:br>
                    <a:rPr lang="de-DE" altLang="de-DE" sz="1200">
                      <a:solidFill>
                        <a:srgbClr val="000000"/>
                      </a:solidFill>
                    </a:rPr>
                  </a:br>
                  <a:r>
                    <a:rPr lang="de-DE" altLang="de-DE" sz="1200">
                      <a:solidFill>
                        <a:srgbClr val="000000"/>
                      </a:solidFill>
                    </a:rPr>
                    <a:t>als Datentyp in der Klammer eingetragen werden können  </a:t>
                  </a:r>
                </a:p>
                <a:p>
                  <a:endParaRPr lang="de-DE" altLang="de-DE" sz="1200"/>
                </a:p>
              </p:txBody>
            </p:sp>
            <p:sp>
              <p:nvSpPr>
                <p:cNvPr id="86059" name="Rectangle 77"/>
                <p:cNvSpPr>
                  <a:spLocks noChangeArrowheads="1"/>
                </p:cNvSpPr>
                <p:nvPr/>
              </p:nvSpPr>
              <p:spPr bwMode="auto">
                <a:xfrm>
                  <a:off x="948" y="2131"/>
                  <a:ext cx="2264"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4" name="Group 78"/>
              <p:cNvGrpSpPr>
                <a:grpSpLocks/>
              </p:cNvGrpSpPr>
              <p:nvPr/>
            </p:nvGrpSpPr>
            <p:grpSpPr bwMode="auto">
              <a:xfrm>
                <a:off x="0" y="2707"/>
                <a:ext cx="948" cy="384"/>
                <a:chOff x="0" y="2707"/>
                <a:chExt cx="948" cy="384"/>
              </a:xfrm>
            </p:grpSpPr>
            <p:sp>
              <p:nvSpPr>
                <p:cNvPr id="86056" name="Rectangle 79"/>
                <p:cNvSpPr>
                  <a:spLocks noChangeArrowheads="1"/>
                </p:cNvSpPr>
                <p:nvPr/>
              </p:nvSpPr>
              <p:spPr bwMode="auto">
                <a:xfrm>
                  <a:off x="28" y="2707"/>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REF </a:t>
                  </a:r>
                  <a:r>
                    <a:rPr lang="de-DE" altLang="de-DE" sz="1200" b="1" i="1">
                      <a:solidFill>
                        <a:srgbClr val="000000"/>
                      </a:solidFill>
                    </a:rPr>
                    <a:t>type</a:t>
                  </a:r>
                  <a:endParaRPr lang="de-DE" altLang="de-DE" sz="1200">
                    <a:solidFill>
                      <a:srgbClr val="000000"/>
                    </a:solidFill>
                  </a:endParaRPr>
                </a:p>
                <a:p>
                  <a:endParaRPr lang="de-DE" altLang="de-DE" sz="1200"/>
                </a:p>
              </p:txBody>
            </p:sp>
            <p:sp>
              <p:nvSpPr>
                <p:cNvPr id="86057" name="Rectangle 80"/>
                <p:cNvSpPr>
                  <a:spLocks noChangeArrowheads="1"/>
                </p:cNvSpPr>
                <p:nvPr/>
              </p:nvSpPr>
              <p:spPr bwMode="auto">
                <a:xfrm>
                  <a:off x="0" y="2707"/>
                  <a:ext cx="9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5" name="Group 81"/>
              <p:cNvGrpSpPr>
                <a:grpSpLocks/>
              </p:cNvGrpSpPr>
              <p:nvPr/>
            </p:nvGrpSpPr>
            <p:grpSpPr bwMode="auto">
              <a:xfrm>
                <a:off x="948" y="2707"/>
                <a:ext cx="2264" cy="384"/>
                <a:chOff x="948" y="2707"/>
                <a:chExt cx="2264" cy="384"/>
              </a:xfrm>
            </p:grpSpPr>
            <p:sp>
              <p:nvSpPr>
                <p:cNvPr id="86054" name="Rectangle 82"/>
                <p:cNvSpPr>
                  <a:spLocks noChangeArrowheads="1"/>
                </p:cNvSpPr>
                <p:nvPr/>
              </p:nvSpPr>
              <p:spPr bwMode="auto">
                <a:xfrm>
                  <a:off x="976" y="2707"/>
                  <a:ext cx="22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Zeiger auf einen selbstdefinierten Typ</a:t>
                  </a:r>
                </a:p>
                <a:p>
                  <a:endParaRPr lang="de-DE" altLang="de-DE" sz="1200"/>
                </a:p>
              </p:txBody>
            </p:sp>
            <p:sp>
              <p:nvSpPr>
                <p:cNvPr id="86055" name="Rectangle 83"/>
                <p:cNvSpPr>
                  <a:spLocks noChangeArrowheads="1"/>
                </p:cNvSpPr>
                <p:nvPr/>
              </p:nvSpPr>
              <p:spPr bwMode="auto">
                <a:xfrm>
                  <a:off x="948" y="2707"/>
                  <a:ext cx="226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6" name="Group 84"/>
              <p:cNvGrpSpPr>
                <a:grpSpLocks/>
              </p:cNvGrpSpPr>
              <p:nvPr/>
            </p:nvGrpSpPr>
            <p:grpSpPr bwMode="auto">
              <a:xfrm>
                <a:off x="0" y="3091"/>
                <a:ext cx="948" cy="384"/>
                <a:chOff x="0" y="3091"/>
                <a:chExt cx="948" cy="384"/>
              </a:xfrm>
            </p:grpSpPr>
            <p:sp>
              <p:nvSpPr>
                <p:cNvPr id="86052" name="Rectangle 85"/>
                <p:cNvSpPr>
                  <a:spLocks noChangeArrowheads="1"/>
                </p:cNvSpPr>
                <p:nvPr/>
              </p:nvSpPr>
              <p:spPr bwMode="auto">
                <a:xfrm>
                  <a:off x="28" y="3091"/>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REF CURSOR</a:t>
                  </a:r>
                  <a:endParaRPr lang="de-DE" altLang="de-DE" sz="1200">
                    <a:solidFill>
                      <a:srgbClr val="000000"/>
                    </a:solidFill>
                  </a:endParaRPr>
                </a:p>
                <a:p>
                  <a:endParaRPr lang="de-DE" altLang="de-DE" sz="1200"/>
                </a:p>
              </p:txBody>
            </p:sp>
            <p:sp>
              <p:nvSpPr>
                <p:cNvPr id="86053" name="Rectangle 86"/>
                <p:cNvSpPr>
                  <a:spLocks noChangeArrowheads="1"/>
                </p:cNvSpPr>
                <p:nvPr/>
              </p:nvSpPr>
              <p:spPr bwMode="auto">
                <a:xfrm>
                  <a:off x="0" y="3091"/>
                  <a:ext cx="9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7" name="Group 87"/>
              <p:cNvGrpSpPr>
                <a:grpSpLocks/>
              </p:cNvGrpSpPr>
              <p:nvPr/>
            </p:nvGrpSpPr>
            <p:grpSpPr bwMode="auto">
              <a:xfrm>
                <a:off x="948" y="3091"/>
                <a:ext cx="2264" cy="384"/>
                <a:chOff x="948" y="3091"/>
                <a:chExt cx="2264" cy="384"/>
              </a:xfrm>
            </p:grpSpPr>
            <p:sp>
              <p:nvSpPr>
                <p:cNvPr id="86050" name="Rectangle 88"/>
                <p:cNvSpPr>
                  <a:spLocks noChangeArrowheads="1"/>
                </p:cNvSpPr>
                <p:nvPr/>
              </p:nvSpPr>
              <p:spPr bwMode="auto">
                <a:xfrm>
                  <a:off x="976" y="3091"/>
                  <a:ext cx="22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Zeiger auf einen selbstdefinierten CURSOR </a:t>
                  </a:r>
                </a:p>
                <a:p>
                  <a:endParaRPr lang="de-DE" altLang="de-DE" sz="1200"/>
                </a:p>
              </p:txBody>
            </p:sp>
            <p:sp>
              <p:nvSpPr>
                <p:cNvPr id="86051" name="Rectangle 89"/>
                <p:cNvSpPr>
                  <a:spLocks noChangeArrowheads="1"/>
                </p:cNvSpPr>
                <p:nvPr/>
              </p:nvSpPr>
              <p:spPr bwMode="auto">
                <a:xfrm>
                  <a:off x="948" y="3091"/>
                  <a:ext cx="226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8" name="Group 90"/>
              <p:cNvGrpSpPr>
                <a:grpSpLocks/>
              </p:cNvGrpSpPr>
              <p:nvPr/>
            </p:nvGrpSpPr>
            <p:grpSpPr bwMode="auto">
              <a:xfrm>
                <a:off x="0" y="3475"/>
                <a:ext cx="948" cy="384"/>
                <a:chOff x="0" y="3475"/>
                <a:chExt cx="948" cy="384"/>
              </a:xfrm>
            </p:grpSpPr>
            <p:sp>
              <p:nvSpPr>
                <p:cNvPr id="86048" name="Rectangle 91"/>
                <p:cNvSpPr>
                  <a:spLocks noChangeArrowheads="1"/>
                </p:cNvSpPr>
                <p:nvPr/>
              </p:nvSpPr>
              <p:spPr bwMode="auto">
                <a:xfrm>
                  <a:off x="28" y="3475"/>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%ROWTYPE</a:t>
                  </a:r>
                  <a:endParaRPr lang="de-DE" altLang="de-DE" sz="1200">
                    <a:solidFill>
                      <a:srgbClr val="000000"/>
                    </a:solidFill>
                  </a:endParaRPr>
                </a:p>
                <a:p>
                  <a:endParaRPr lang="de-DE" altLang="de-DE" sz="1200"/>
                </a:p>
              </p:txBody>
            </p:sp>
            <p:sp>
              <p:nvSpPr>
                <p:cNvPr id="86049" name="Rectangle 92"/>
                <p:cNvSpPr>
                  <a:spLocks noChangeArrowheads="1"/>
                </p:cNvSpPr>
                <p:nvPr/>
              </p:nvSpPr>
              <p:spPr bwMode="auto">
                <a:xfrm>
                  <a:off x="0" y="3475"/>
                  <a:ext cx="94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39" name="Group 93"/>
              <p:cNvGrpSpPr>
                <a:grpSpLocks/>
              </p:cNvGrpSpPr>
              <p:nvPr/>
            </p:nvGrpSpPr>
            <p:grpSpPr bwMode="auto">
              <a:xfrm>
                <a:off x="948" y="3475"/>
                <a:ext cx="2264" cy="384"/>
                <a:chOff x="948" y="3475"/>
                <a:chExt cx="2264" cy="384"/>
              </a:xfrm>
            </p:grpSpPr>
            <p:sp>
              <p:nvSpPr>
                <p:cNvPr id="86046" name="Rectangle 94"/>
                <p:cNvSpPr>
                  <a:spLocks noChangeArrowheads="1"/>
                </p:cNvSpPr>
                <p:nvPr/>
              </p:nvSpPr>
              <p:spPr bwMode="auto">
                <a:xfrm>
                  <a:off x="976" y="3475"/>
                  <a:ext cx="22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komplette Tabellendefinition wird übertragen</a:t>
                  </a:r>
                </a:p>
                <a:p>
                  <a:endParaRPr lang="de-DE" altLang="de-DE" sz="1200"/>
                </a:p>
              </p:txBody>
            </p:sp>
            <p:sp>
              <p:nvSpPr>
                <p:cNvPr id="86047" name="Rectangle 95"/>
                <p:cNvSpPr>
                  <a:spLocks noChangeArrowheads="1"/>
                </p:cNvSpPr>
                <p:nvPr/>
              </p:nvSpPr>
              <p:spPr bwMode="auto">
                <a:xfrm>
                  <a:off x="948" y="3475"/>
                  <a:ext cx="226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40" name="Group 96"/>
              <p:cNvGrpSpPr>
                <a:grpSpLocks/>
              </p:cNvGrpSpPr>
              <p:nvPr/>
            </p:nvGrpSpPr>
            <p:grpSpPr bwMode="auto">
              <a:xfrm>
                <a:off x="0" y="3859"/>
                <a:ext cx="948" cy="480"/>
                <a:chOff x="0" y="3859"/>
                <a:chExt cx="948" cy="480"/>
              </a:xfrm>
            </p:grpSpPr>
            <p:sp>
              <p:nvSpPr>
                <p:cNvPr id="86044" name="Rectangle 97"/>
                <p:cNvSpPr>
                  <a:spLocks noChangeArrowheads="1"/>
                </p:cNvSpPr>
                <p:nvPr/>
              </p:nvSpPr>
              <p:spPr bwMode="auto">
                <a:xfrm>
                  <a:off x="28" y="3859"/>
                  <a:ext cx="8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b="1">
                      <a:solidFill>
                        <a:srgbClr val="000000"/>
                      </a:solidFill>
                    </a:rPr>
                    <a:t>%TYPE</a:t>
                  </a:r>
                  <a:endParaRPr lang="de-DE" altLang="de-DE" sz="1200">
                    <a:solidFill>
                      <a:srgbClr val="000000"/>
                    </a:solidFill>
                  </a:endParaRPr>
                </a:p>
                <a:p>
                  <a:endParaRPr lang="de-DE" altLang="de-DE" sz="1200"/>
                </a:p>
              </p:txBody>
            </p:sp>
            <p:sp>
              <p:nvSpPr>
                <p:cNvPr id="86045" name="Rectangle 98"/>
                <p:cNvSpPr>
                  <a:spLocks noChangeArrowheads="1"/>
                </p:cNvSpPr>
                <p:nvPr/>
              </p:nvSpPr>
              <p:spPr bwMode="auto">
                <a:xfrm>
                  <a:off x="0" y="3859"/>
                  <a:ext cx="94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nvGrpSpPr>
              <p:cNvPr id="86041" name="Group 99"/>
              <p:cNvGrpSpPr>
                <a:grpSpLocks/>
              </p:cNvGrpSpPr>
              <p:nvPr/>
            </p:nvGrpSpPr>
            <p:grpSpPr bwMode="auto">
              <a:xfrm>
                <a:off x="948" y="3859"/>
                <a:ext cx="2264" cy="480"/>
                <a:chOff x="948" y="3859"/>
                <a:chExt cx="2264" cy="480"/>
              </a:xfrm>
            </p:grpSpPr>
            <p:sp>
              <p:nvSpPr>
                <p:cNvPr id="86042" name="Rectangle 100"/>
                <p:cNvSpPr>
                  <a:spLocks noChangeArrowheads="1"/>
                </p:cNvSpPr>
                <p:nvPr/>
              </p:nvSpPr>
              <p:spPr bwMode="auto">
                <a:xfrm>
                  <a:off x="976" y="3859"/>
                  <a:ext cx="220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200">
                      <a:solidFill>
                        <a:srgbClr val="000000"/>
                      </a:solidFill>
                    </a:rPr>
                    <a:t>Variable wird entsprechend einer zuvor definierten Variablen oder Spalte einer Tabelle definiert</a:t>
                  </a:r>
                </a:p>
                <a:p>
                  <a:endParaRPr lang="de-DE" altLang="de-DE" sz="1200"/>
                </a:p>
              </p:txBody>
            </p:sp>
            <p:sp>
              <p:nvSpPr>
                <p:cNvPr id="86043" name="Rectangle 101"/>
                <p:cNvSpPr>
                  <a:spLocks noChangeArrowheads="1"/>
                </p:cNvSpPr>
                <p:nvPr/>
              </p:nvSpPr>
              <p:spPr bwMode="auto">
                <a:xfrm>
                  <a:off x="948" y="3859"/>
                  <a:ext cx="226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grpSp>
        <p:sp>
          <p:nvSpPr>
            <p:cNvPr id="86021" name="Rectangle 102"/>
            <p:cNvSpPr>
              <a:spLocks noChangeArrowheads="1"/>
            </p:cNvSpPr>
            <p:nvPr/>
          </p:nvSpPr>
          <p:spPr bwMode="auto">
            <a:xfrm>
              <a:off x="-3" y="-3"/>
              <a:ext cx="3218" cy="4345"/>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CH" altLang="de-DE"/>
            </a:p>
          </p:txBody>
        </p:sp>
      </p:grpSp>
      <p:sp>
        <p:nvSpPr>
          <p:cNvPr id="70" name="Titel 69"/>
          <p:cNvSpPr>
            <a:spLocks noGrp="1"/>
          </p:cNvSpPr>
          <p:nvPr>
            <p:ph type="title"/>
          </p:nvPr>
        </p:nvSpPr>
        <p:spPr/>
        <p:txBody>
          <a:bodyPr>
            <a:normAutofit fontScale="90000"/>
          </a:bodyPr>
          <a:lstStyle/>
          <a:p>
            <a:pPr eaLnBrk="1" fontAlgn="auto" hangingPunct="1">
              <a:spcAft>
                <a:spcPts val="0"/>
              </a:spcAft>
              <a:defRPr/>
            </a:pPr>
            <a:r>
              <a:rPr lang="de-DE" b="1" dirty="0"/>
              <a:t>Zusammengesetzte </a:t>
            </a:r>
            <a:br>
              <a:rPr lang="de-DE" b="1" dirty="0"/>
            </a:br>
            <a:r>
              <a:rPr lang="de-DE" b="1" dirty="0"/>
              <a:t>PL/SQL-Datentypen</a:t>
            </a:r>
            <a:endParaRPr lang="de-CH"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3"/>
          <p:cNvSpPr>
            <a:spLocks noChangeArrowheads="1"/>
          </p:cNvSpPr>
          <p:nvPr/>
        </p:nvSpPr>
        <p:spPr bwMode="auto">
          <a:xfrm>
            <a:off x="319088" y="4699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87043" name="Text Box 34"/>
          <p:cNvSpPr txBox="1">
            <a:spLocks noChangeArrowheads="1"/>
          </p:cNvSpPr>
          <p:nvPr/>
        </p:nvSpPr>
        <p:spPr bwMode="auto">
          <a:xfrm>
            <a:off x="987425" y="1719263"/>
            <a:ext cx="7346950"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600" b="1">
                <a:latin typeface="Courier New" panose="02070309020205020404" pitchFamily="49" charset="0"/>
                <a:ea typeface="Verdana" panose="020B0604030504040204" pitchFamily="34" charset="0"/>
                <a:cs typeface="Courier New" panose="02070309020205020404" pitchFamily="49" charset="0"/>
              </a:rPr>
              <a:t>Pruefe 		BOOLEAN;</a:t>
            </a:r>
          </a:p>
          <a:p>
            <a:r>
              <a:rPr lang="de-DE" altLang="de-DE" sz="1600" b="1">
                <a:latin typeface="Courier New" panose="02070309020205020404" pitchFamily="49" charset="0"/>
                <a:ea typeface="Verdana" panose="020B0604030504040204" pitchFamily="34" charset="0"/>
                <a:cs typeface="Courier New" panose="02070309020205020404" pitchFamily="49" charset="0"/>
              </a:rPr>
              <a:t>Heute 		DATE DEFAULT SYSDATE;</a:t>
            </a:r>
          </a:p>
          <a:p>
            <a:r>
              <a:rPr lang="de-DE" altLang="de-DE" sz="1600" b="1">
                <a:latin typeface="Courier New" panose="02070309020205020404" pitchFamily="49" charset="0"/>
                <a:ea typeface="Verdana" panose="020B0604030504040204" pitchFamily="34" charset="0"/>
                <a:cs typeface="Courier New" panose="02070309020205020404" pitchFamily="49" charset="0"/>
              </a:rPr>
              <a:t>Faktor		CONSTANT INT:= 10;</a:t>
            </a:r>
          </a:p>
          <a:p>
            <a:r>
              <a:rPr lang="de-DE" altLang="de-DE" sz="1600" b="1">
                <a:latin typeface="Courier New" panose="02070309020205020404" pitchFamily="49" charset="0"/>
                <a:ea typeface="Verdana" panose="020B0604030504040204" pitchFamily="34" charset="0"/>
                <a:cs typeface="Courier New" panose="02070309020205020404" pitchFamily="49" charset="0"/>
              </a:rPr>
              <a:t>Einzelteil 	Teile%ROWTYPE;</a:t>
            </a:r>
          </a:p>
          <a:p>
            <a:r>
              <a:rPr lang="de-DE" altLang="de-DE" sz="1600" b="1">
                <a:latin typeface="Courier New" panose="02070309020205020404" pitchFamily="49" charset="0"/>
                <a:ea typeface="Verdana" panose="020B0604030504040204" pitchFamily="34" charset="0"/>
                <a:cs typeface="Courier New" panose="02070309020205020404" pitchFamily="49" charset="0"/>
              </a:rPr>
              <a:t>ProdNr		Teile.TNr%TYPE;</a:t>
            </a:r>
          </a:p>
          <a:p>
            <a:endParaRPr lang="de-DE" altLang="de-DE" sz="1600" b="1">
              <a:latin typeface="Courier New" panose="02070309020205020404" pitchFamily="49" charset="0"/>
              <a:ea typeface="Verdana" panose="020B0604030504040204" pitchFamily="34" charset="0"/>
              <a:cs typeface="Courier New" panose="02070309020205020404" pitchFamily="49" charset="0"/>
            </a:endParaRPr>
          </a:p>
          <a:p>
            <a:r>
              <a:rPr lang="de-DE" altLang="de-DE" sz="1600" b="1">
                <a:latin typeface="Courier New" panose="02070309020205020404" pitchFamily="49" charset="0"/>
                <a:ea typeface="Verdana" panose="020B0604030504040204" pitchFamily="34" charset="0"/>
                <a:cs typeface="Courier New" panose="02070309020205020404" pitchFamily="49" charset="0"/>
              </a:rPr>
              <a:t>TYPE Produkt IS RECORD </a:t>
            </a:r>
            <a:br>
              <a:rPr lang="de-DE" altLang="de-DE" sz="1600" b="1">
                <a:latin typeface="Courier New" panose="02070309020205020404" pitchFamily="49" charset="0"/>
                <a:ea typeface="Verdana" panose="020B0604030504040204" pitchFamily="34" charset="0"/>
                <a:cs typeface="Courier New" panose="02070309020205020404" pitchFamily="49" charset="0"/>
              </a:rPr>
            </a:br>
            <a:r>
              <a:rPr lang="de-DE" altLang="de-DE" sz="1600" b="1">
                <a:latin typeface="Courier New" panose="02070309020205020404" pitchFamily="49" charset="0"/>
                <a:ea typeface="Verdana" panose="020B0604030504040204" pitchFamily="34" charset="0"/>
                <a:cs typeface="Courier New" panose="02070309020205020404" pitchFamily="49" charset="0"/>
              </a:rPr>
              <a:t>	(Einzelteil Teile%ROWTYPE, LetzterVerkauf DATE);</a:t>
            </a:r>
          </a:p>
          <a:p>
            <a:endParaRPr lang="de-DE" altLang="de-DE" sz="1600" b="1">
              <a:latin typeface="Courier New" panose="02070309020205020404" pitchFamily="49" charset="0"/>
              <a:ea typeface="Verdana" panose="020B0604030504040204" pitchFamily="34" charset="0"/>
              <a:cs typeface="Courier New" panose="02070309020205020404" pitchFamily="49" charset="0"/>
            </a:endParaRPr>
          </a:p>
          <a:p>
            <a:r>
              <a:rPr lang="de-DE" altLang="de-DE" sz="1600" b="1">
                <a:latin typeface="Courier New" panose="02070309020205020404" pitchFamily="49" charset="0"/>
                <a:ea typeface="Verdana" panose="020B0604030504040204" pitchFamily="34" charset="0"/>
                <a:cs typeface="Courier New" panose="02070309020205020404" pitchFamily="49" charset="0"/>
              </a:rPr>
              <a:t>TYPE Feld IS TABLE OF INTEGER INDEX BY BINARY_INTEGER; </a:t>
            </a:r>
          </a:p>
          <a:p>
            <a:endParaRPr lang="de-DE" altLang="de-DE" sz="1600" b="1">
              <a:latin typeface="Courier New" panose="02070309020205020404" pitchFamily="49" charset="0"/>
              <a:ea typeface="Verdana" panose="020B0604030504040204" pitchFamily="34" charset="0"/>
              <a:cs typeface="Courier New" panose="02070309020205020404" pitchFamily="49" charset="0"/>
            </a:endParaRPr>
          </a:p>
          <a:p>
            <a:r>
              <a:rPr lang="de-DE" altLang="de-DE" sz="1600" b="1">
                <a:latin typeface="Courier New" panose="02070309020205020404" pitchFamily="49" charset="0"/>
                <a:ea typeface="Verdana" panose="020B0604030504040204" pitchFamily="34" charset="0"/>
                <a:cs typeface="Courier New" panose="02070309020205020404" pitchFamily="49" charset="0"/>
              </a:rPr>
              <a:t>Zahlen 		Feld;</a:t>
            </a:r>
          </a:p>
          <a:p>
            <a:endParaRPr lang="de-DE" altLang="de-DE" sz="1600" b="1">
              <a:latin typeface="Courier New" panose="02070309020205020404" pitchFamily="49" charset="0"/>
              <a:ea typeface="Verdana" panose="020B0604030504040204" pitchFamily="34" charset="0"/>
              <a:cs typeface="Courier New" panose="02070309020205020404" pitchFamily="49" charset="0"/>
            </a:endParaRPr>
          </a:p>
          <a:p>
            <a:r>
              <a:rPr lang="de-DE" altLang="de-DE" sz="1600" b="1">
                <a:latin typeface="Courier New" panose="02070309020205020404" pitchFamily="49" charset="0"/>
                <a:ea typeface="Verdana" panose="020B0604030504040204" pitchFamily="34" charset="0"/>
                <a:cs typeface="Courier New" panose="02070309020205020404" pitchFamily="49" charset="0"/>
              </a:rPr>
              <a:t>TYPE Student IS RECORD </a:t>
            </a:r>
          </a:p>
          <a:p>
            <a:r>
              <a:rPr lang="de-DE" altLang="de-DE" sz="1600" b="1">
                <a:latin typeface="Courier New" panose="02070309020205020404" pitchFamily="49" charset="0"/>
                <a:ea typeface="Verdana" panose="020B0604030504040204" pitchFamily="34" charset="0"/>
                <a:cs typeface="Courier New" panose="02070309020205020404" pitchFamily="49" charset="0"/>
              </a:rPr>
              <a:t>	(Vorname	VARCHAR2(20),</a:t>
            </a:r>
          </a:p>
          <a:p>
            <a:r>
              <a:rPr lang="de-DE" altLang="de-DE" sz="1600" b="1">
                <a:latin typeface="Courier New" panose="02070309020205020404" pitchFamily="49" charset="0"/>
                <a:ea typeface="Verdana" panose="020B0604030504040204" pitchFamily="34" charset="0"/>
                <a:cs typeface="Courier New" panose="02070309020205020404" pitchFamily="49" charset="0"/>
              </a:rPr>
              <a:t>	Nachname	VARCHAR2(20),</a:t>
            </a:r>
          </a:p>
          <a:p>
            <a:r>
              <a:rPr lang="de-DE" altLang="de-DE" sz="1600" b="1">
                <a:latin typeface="Courier New" panose="02070309020205020404" pitchFamily="49" charset="0"/>
                <a:ea typeface="Verdana" panose="020B0604030504040204" pitchFamily="34" charset="0"/>
                <a:cs typeface="Courier New" panose="02070309020205020404" pitchFamily="49" charset="0"/>
              </a:rPr>
              <a:t>	Geschlecht	CHAR(1));</a:t>
            </a:r>
          </a:p>
        </p:txBody>
      </p:sp>
      <p:sp>
        <p:nvSpPr>
          <p:cNvPr id="87044" name="Titel 3"/>
          <p:cNvSpPr>
            <a:spLocks noGrp="1"/>
          </p:cNvSpPr>
          <p:nvPr>
            <p:ph type="title"/>
          </p:nvPr>
        </p:nvSpPr>
        <p:spPr/>
        <p:txBody>
          <a:bodyPr/>
          <a:lstStyle/>
          <a:p>
            <a:pPr eaLnBrk="1" hangingPunct="1"/>
            <a:r>
              <a:rPr lang="de-DE" altLang="de-DE" b="1"/>
              <a:t>Beispiele</a:t>
            </a:r>
            <a:endParaRPr lang="de-CH" altLang="de-DE"/>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7"/>
          <p:cNvSpPr>
            <a:spLocks noChangeArrowheads="1"/>
          </p:cNvSpPr>
          <p:nvPr/>
        </p:nvSpPr>
        <p:spPr bwMode="auto">
          <a:xfrm>
            <a:off x="319088" y="431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88067" name="Rectangle 28"/>
          <p:cNvSpPr>
            <a:spLocks noChangeArrowheads="1"/>
          </p:cNvSpPr>
          <p:nvPr/>
        </p:nvSpPr>
        <p:spPr bwMode="auto">
          <a:xfrm>
            <a:off x="406400" y="1806575"/>
            <a:ext cx="81788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1363" indent="-282575">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FontTx/>
              <a:buChar char="•"/>
            </a:pPr>
            <a:r>
              <a:rPr lang="de-DE" altLang="de-DE" sz="2000"/>
              <a:t>Variablendeklarationen und Konstanten</a:t>
            </a:r>
          </a:p>
          <a:p>
            <a:pPr>
              <a:spcBef>
                <a:spcPct val="50000"/>
              </a:spcBef>
              <a:buClr>
                <a:schemeClr val="tx1"/>
              </a:buClr>
              <a:buFontTx/>
              <a:buChar char="•"/>
            </a:pPr>
            <a:r>
              <a:rPr lang="de-DE" altLang="de-DE" sz="2000">
                <a:solidFill>
                  <a:srgbClr val="FF6600"/>
                </a:solidFill>
              </a:rPr>
              <a:t>PL/SQL- Blöcke</a:t>
            </a:r>
          </a:p>
          <a:p>
            <a:pPr lvl="1">
              <a:spcBef>
                <a:spcPct val="20000"/>
              </a:spcBef>
            </a:pPr>
            <a:r>
              <a:rPr lang="de-DE" altLang="de-DE" sz="2000"/>
              <a:t>-	</a:t>
            </a:r>
            <a:r>
              <a:rPr lang="de-DE" altLang="de-DE" sz="2000">
                <a:solidFill>
                  <a:srgbClr val="FF6600"/>
                </a:solidFill>
              </a:rPr>
              <a:t>Einheiten und Abschnitte</a:t>
            </a:r>
          </a:p>
          <a:p>
            <a:pPr lvl="1">
              <a:spcBef>
                <a:spcPct val="20000"/>
              </a:spcBef>
            </a:pPr>
            <a:r>
              <a:rPr lang="de-DE" altLang="de-DE" sz="2000"/>
              <a:t>-</a:t>
            </a:r>
            <a:r>
              <a:rPr lang="de-DE" altLang="de-DE" sz="2000">
                <a:solidFill>
                  <a:srgbClr val="FF6600"/>
                </a:solidFill>
              </a:rPr>
              <a:t>	Prozeduren</a:t>
            </a:r>
          </a:p>
          <a:p>
            <a:pPr lvl="1">
              <a:spcBef>
                <a:spcPct val="20000"/>
              </a:spcBef>
            </a:pPr>
            <a:r>
              <a:rPr lang="de-DE" altLang="de-DE" sz="2000"/>
              <a:t>-</a:t>
            </a:r>
            <a:r>
              <a:rPr lang="de-DE" altLang="de-DE" sz="2000">
                <a:solidFill>
                  <a:srgbClr val="FF6600"/>
                </a:solidFill>
              </a:rPr>
              <a:t>	Funktionen</a:t>
            </a:r>
          </a:p>
          <a:p>
            <a:pPr lvl="1">
              <a:spcBef>
                <a:spcPct val="50000"/>
              </a:spcBef>
            </a:pPr>
            <a:r>
              <a:rPr lang="de-DE" altLang="de-DE" sz="2000"/>
              <a:t>-</a:t>
            </a:r>
            <a:r>
              <a:rPr lang="de-DE" altLang="de-DE" sz="2000">
                <a:solidFill>
                  <a:srgbClr val="FF6600"/>
                </a:solidFill>
              </a:rPr>
              <a:t>	Trigger</a:t>
            </a:r>
          </a:p>
          <a:p>
            <a:pPr>
              <a:spcBef>
                <a:spcPct val="50000"/>
              </a:spcBef>
              <a:buFontTx/>
              <a:buChar char="•"/>
            </a:pPr>
            <a:r>
              <a:rPr lang="de-DE" altLang="de-DE" sz="2000"/>
              <a:t>Funktionsbibliotheken und Packages</a:t>
            </a:r>
          </a:p>
          <a:p>
            <a:pPr>
              <a:spcBef>
                <a:spcPct val="50000"/>
              </a:spcBef>
              <a:buFontTx/>
              <a:buChar char="•"/>
            </a:pPr>
            <a:r>
              <a:rPr lang="de-DE" altLang="de-DE" sz="2000"/>
              <a:t>Kontrollstrukturen und Schleifen</a:t>
            </a:r>
          </a:p>
          <a:p>
            <a:pPr>
              <a:spcBef>
                <a:spcPct val="50000"/>
              </a:spcBef>
              <a:buFontTx/>
              <a:buChar char="•"/>
            </a:pPr>
            <a:r>
              <a:rPr lang="de-DE" altLang="de-DE" sz="2000"/>
              <a:t>Einbettung von SQL-Anweisungen</a:t>
            </a:r>
          </a:p>
          <a:p>
            <a:pPr>
              <a:spcBef>
                <a:spcPct val="50000"/>
              </a:spcBef>
              <a:buFontTx/>
              <a:buChar char="•"/>
            </a:pPr>
            <a:r>
              <a:rPr lang="de-DE" altLang="de-DE" sz="2000"/>
              <a:t>Fehlerbehandlung</a:t>
            </a:r>
          </a:p>
        </p:txBody>
      </p:sp>
      <p:sp>
        <p:nvSpPr>
          <p:cNvPr id="88068" name="Titel 3"/>
          <p:cNvSpPr>
            <a:spLocks noGrp="1"/>
          </p:cNvSpPr>
          <p:nvPr>
            <p:ph type="title"/>
          </p:nvPr>
        </p:nvSpPr>
        <p:spPr/>
        <p:txBody>
          <a:bodyPr/>
          <a:lstStyle/>
          <a:p>
            <a:pPr eaLnBrk="1" hangingPunct="1"/>
            <a:r>
              <a:rPr lang="de-DE" altLang="de-DE" b="1"/>
              <a:t>PL/SQL enthält</a:t>
            </a:r>
            <a:endParaRPr lang="de-CH" alt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06400" y="44450"/>
            <a:ext cx="8432800" cy="1295400"/>
          </a:xfrm>
        </p:spPr>
        <p:txBody>
          <a:bodyPr/>
          <a:lstStyle/>
          <a:p>
            <a:pPr eaLnBrk="1" hangingPunct="1"/>
            <a:r>
              <a:rPr lang="de-DE" altLang="de-DE"/>
              <a:t>LERNZIELE</a:t>
            </a:r>
            <a:br>
              <a:rPr lang="de-DE" altLang="de-DE" b="1"/>
            </a:br>
            <a:r>
              <a:rPr lang="de-DE" altLang="de-DE" b="1"/>
              <a:t> </a:t>
            </a:r>
            <a:r>
              <a:rPr lang="de-DE" altLang="de-DE"/>
              <a:t>DATENBANK 2</a:t>
            </a:r>
          </a:p>
        </p:txBody>
      </p:sp>
      <p:sp>
        <p:nvSpPr>
          <p:cNvPr id="5" name="Foliennummernplatzhalter 4"/>
          <p:cNvSpPr>
            <a:spLocks noGrp="1"/>
          </p:cNvSpPr>
          <p:nvPr>
            <p:ph type="sldNum" sz="quarter" idx="10"/>
          </p:nvPr>
        </p:nvSpPr>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7213A5F1-7E19-4163-A545-C1CFF1EA6BBD}" type="slidenum">
              <a:rPr kumimoji="0" lang="en-US" altLang="de-DE" sz="1000">
                <a:solidFill>
                  <a:srgbClr val="FFFFFF"/>
                </a:solidFill>
                <a:latin typeface="Tw Cen MT" panose="020B0602020104020603" pitchFamily="34" charset="0"/>
              </a:rPr>
              <a:pPr/>
              <a:t>9</a:t>
            </a:fld>
            <a:endParaRPr kumimoji="0" lang="en-US" altLang="de-DE" sz="1000">
              <a:solidFill>
                <a:srgbClr val="FFFFFF"/>
              </a:solidFill>
              <a:latin typeface="Tw Cen MT" panose="020B0602020104020603" pitchFamily="34" charset="0"/>
            </a:endParaRPr>
          </a:p>
        </p:txBody>
      </p:sp>
      <p:sp>
        <p:nvSpPr>
          <p:cNvPr id="6" name="Fußzeilenplatzhalter 5"/>
          <p:cNvSpPr>
            <a:spLocks noGrp="1"/>
          </p:cNvSpPr>
          <p:nvPr>
            <p:ph type="ftr" sz="quarter" idx="11"/>
          </p:nvPr>
        </p:nvSpPr>
        <p:spPr/>
        <p:txBody>
          <a:bodyPr/>
          <a:lstStyle/>
          <a:p>
            <a:pPr>
              <a:defRPr/>
            </a:pPr>
            <a:r>
              <a:rPr lang="en-US"/>
              <a:t>Lukas Müller</a:t>
            </a:r>
          </a:p>
        </p:txBody>
      </p:sp>
      <p:graphicFrame>
        <p:nvGraphicFramePr>
          <p:cNvPr id="9" name="Tabelle 8"/>
          <p:cNvGraphicFramePr>
            <a:graphicFrameLocks noGrp="1"/>
          </p:cNvGraphicFramePr>
          <p:nvPr/>
        </p:nvGraphicFramePr>
        <p:xfrm>
          <a:off x="611188" y="1557338"/>
          <a:ext cx="8137525" cy="4681537"/>
        </p:xfrm>
        <a:graphic>
          <a:graphicData uri="http://schemas.openxmlformats.org/drawingml/2006/table">
            <a:tbl>
              <a:tblPr/>
              <a:tblGrid>
                <a:gridCol w="8137525">
                  <a:extLst>
                    <a:ext uri="{9D8B030D-6E8A-4147-A177-3AD203B41FA5}">
                      <a16:colId xmlns:a16="http://schemas.microsoft.com/office/drawing/2014/main" val="20000"/>
                    </a:ext>
                  </a:extLst>
                </a:gridCol>
              </a:tblGrid>
              <a:tr h="213344">
                <a:tc>
                  <a:txBody>
                    <a:bodyPr/>
                    <a:lstStyle/>
                    <a:p>
                      <a:pPr algn="l">
                        <a:spcBef>
                          <a:spcPts val="200"/>
                        </a:spcBef>
                        <a:spcAft>
                          <a:spcPts val="200"/>
                        </a:spcAft>
                      </a:pPr>
                      <a:r>
                        <a:rPr lang="de-CH" sz="1400" b="1" dirty="0">
                          <a:latin typeface="Calibri"/>
                          <a:ea typeface="Calibri"/>
                          <a:cs typeface="Times New Roman"/>
                        </a:rPr>
                        <a:t>Lernziel</a:t>
                      </a:r>
                      <a:endParaRPr lang="de-CH" sz="1400" dirty="0">
                        <a:latin typeface="Calibri"/>
                        <a:ea typeface="Calibri"/>
                        <a:cs typeface="Times New Roman"/>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10000"/>
                  </a:ext>
                </a:extLst>
              </a:tr>
              <a:tr h="628007">
                <a:tc>
                  <a:txBody>
                    <a:bodyPr/>
                    <a:lstStyle/>
                    <a:p>
                      <a:pPr algn="l">
                        <a:spcBef>
                          <a:spcPts val="200"/>
                        </a:spcBef>
                        <a:spcAft>
                          <a:spcPts val="200"/>
                        </a:spcAft>
                      </a:pPr>
                      <a:r>
                        <a:rPr lang="de-CH" sz="1400" dirty="0">
                          <a:latin typeface="Calibri"/>
                          <a:ea typeface="Calibri"/>
                          <a:cs typeface="Times New Roman"/>
                        </a:rPr>
                        <a:t>Kennt die Grundlagen des Transaktionskonzeptes (Commit/Rollback…) und kann Datenbank-</a:t>
                      </a:r>
                      <a:r>
                        <a:rPr lang="de-CH" sz="1400" dirty="0" err="1">
                          <a:latin typeface="Calibri"/>
                          <a:ea typeface="Calibri"/>
                          <a:cs typeface="Times New Roman"/>
                        </a:rPr>
                        <a:t>operationen</a:t>
                      </a:r>
                      <a:r>
                        <a:rPr lang="de-CH" sz="1400" dirty="0">
                          <a:latin typeface="Calibri"/>
                          <a:ea typeface="Calibri"/>
                          <a:cs typeface="Times New Roman"/>
                        </a:rPr>
                        <a:t> in Transaktionen ausführen, dabei auch spezielle Probleme wie Deadlock erkennen und lösen.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687">
                <a:tc>
                  <a:txBody>
                    <a:bodyPr/>
                    <a:lstStyle/>
                    <a:p>
                      <a:pPr algn="l">
                        <a:spcBef>
                          <a:spcPts val="200"/>
                        </a:spcBef>
                        <a:spcAft>
                          <a:spcPts val="200"/>
                        </a:spcAft>
                      </a:pPr>
                      <a:r>
                        <a:rPr lang="de-CH" sz="1400" dirty="0">
                          <a:latin typeface="Calibri"/>
                          <a:ea typeface="Calibri"/>
                          <a:cs typeface="Times New Roman"/>
                        </a:rPr>
                        <a:t>Kennt die Probleme der Parallelverarbeitung und kann diese mit geeigneten Lock-Mechanismen in der Datenbank lösen.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26687">
                <a:tc>
                  <a:txBody>
                    <a:bodyPr/>
                    <a:lstStyle/>
                    <a:p>
                      <a:pPr algn="l">
                        <a:spcBef>
                          <a:spcPts val="200"/>
                        </a:spcBef>
                        <a:spcAft>
                          <a:spcPts val="200"/>
                        </a:spcAft>
                      </a:pPr>
                      <a:r>
                        <a:rPr lang="de-CH" sz="1400" dirty="0">
                          <a:latin typeface="Calibri"/>
                          <a:ea typeface="Calibri"/>
                          <a:cs typeface="Times New Roman"/>
                        </a:rPr>
                        <a:t>Kennt Sinn und Zweck von Security-, Backup-, </a:t>
                      </a:r>
                      <a:r>
                        <a:rPr lang="de-CH" sz="1400" dirty="0" err="1">
                          <a:latin typeface="Calibri"/>
                          <a:ea typeface="Calibri"/>
                          <a:cs typeface="Times New Roman"/>
                        </a:rPr>
                        <a:t>Restart</a:t>
                      </a:r>
                      <a:r>
                        <a:rPr lang="de-CH" sz="1400" dirty="0">
                          <a:latin typeface="Calibri"/>
                          <a:ea typeface="Calibri"/>
                          <a:cs typeface="Times New Roman"/>
                        </a:rPr>
                        <a:t>- und </a:t>
                      </a:r>
                      <a:r>
                        <a:rPr lang="de-CH" sz="1400" dirty="0" err="1">
                          <a:latin typeface="Calibri"/>
                          <a:ea typeface="Calibri"/>
                          <a:cs typeface="Times New Roman"/>
                        </a:rPr>
                        <a:t>Recovery</a:t>
                      </a:r>
                      <a:r>
                        <a:rPr lang="de-CH" sz="1400" dirty="0">
                          <a:latin typeface="Calibri"/>
                          <a:ea typeface="Calibri"/>
                          <a:cs typeface="Times New Roman"/>
                        </a:rPr>
                        <a:t>-Prozeduren in einem Datenbanksystem und kann deren Beitrag für die Sicherstellung des operativen Betriebs erläutern.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687">
                <a:tc>
                  <a:txBody>
                    <a:bodyPr/>
                    <a:lstStyle/>
                    <a:p>
                      <a:pPr algn="l">
                        <a:spcBef>
                          <a:spcPts val="200"/>
                        </a:spcBef>
                        <a:spcAft>
                          <a:spcPts val="200"/>
                        </a:spcAft>
                      </a:pPr>
                      <a:r>
                        <a:rPr lang="de-CH" sz="1400" dirty="0">
                          <a:latin typeface="Calibri"/>
                          <a:ea typeface="Calibri"/>
                          <a:cs typeface="Times New Roman"/>
                        </a:rPr>
                        <a:t>Kennt die Vorgänge beim Datenbank </a:t>
                      </a:r>
                      <a:r>
                        <a:rPr lang="de-CH" sz="1400" dirty="0" err="1">
                          <a:latin typeface="Calibri"/>
                          <a:ea typeface="Calibri"/>
                          <a:cs typeface="Times New Roman"/>
                        </a:rPr>
                        <a:t>Recovery</a:t>
                      </a:r>
                      <a:r>
                        <a:rPr lang="de-CH" sz="1400" dirty="0">
                          <a:latin typeface="Calibri"/>
                          <a:ea typeface="Calibri"/>
                          <a:cs typeface="Times New Roman"/>
                        </a:rPr>
                        <a:t> Prozess inkl. den erforderlichen Voraussetzungen für eine problemlose Wiederherstellung (</a:t>
                      </a:r>
                      <a:r>
                        <a:rPr lang="de-CH" sz="1400" dirty="0" err="1">
                          <a:latin typeface="Calibri"/>
                          <a:ea typeface="Calibri"/>
                          <a:cs typeface="Times New Roman"/>
                        </a:rPr>
                        <a:t>Logging</a:t>
                      </a:r>
                      <a:r>
                        <a:rPr lang="de-CH" sz="1400" dirty="0">
                          <a:latin typeface="Calibri"/>
                          <a:ea typeface="Calibri"/>
                          <a:cs typeface="Times New Roman"/>
                        </a:rPr>
                        <a:t>, Backup).</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687">
                <a:tc>
                  <a:txBody>
                    <a:bodyPr/>
                    <a:lstStyle/>
                    <a:p>
                      <a:pPr algn="l">
                        <a:spcBef>
                          <a:spcPts val="200"/>
                        </a:spcBef>
                        <a:spcAft>
                          <a:spcPts val="200"/>
                        </a:spcAft>
                      </a:pPr>
                      <a:r>
                        <a:rPr lang="de-CH" sz="1400" dirty="0">
                          <a:latin typeface="Calibri"/>
                          <a:ea typeface="Calibri"/>
                          <a:cs typeface="Times New Roman"/>
                        </a:rPr>
                        <a:t>Kennt die erweiterten Datenbankfunktionalitäten wie Cursor, </a:t>
                      </a:r>
                      <a:r>
                        <a:rPr lang="de-CH" sz="1400" dirty="0" err="1">
                          <a:latin typeface="Calibri"/>
                          <a:ea typeface="Calibri"/>
                          <a:cs typeface="Times New Roman"/>
                        </a:rPr>
                        <a:t>Stored</a:t>
                      </a:r>
                      <a:r>
                        <a:rPr lang="de-CH" sz="1400" dirty="0">
                          <a:latin typeface="Calibri"/>
                          <a:ea typeface="Calibri"/>
                          <a:cs typeface="Times New Roman"/>
                        </a:rPr>
                        <a:t> </a:t>
                      </a:r>
                      <a:r>
                        <a:rPr lang="de-CH" sz="1400" dirty="0" err="1">
                          <a:latin typeface="Calibri"/>
                          <a:ea typeface="Calibri"/>
                          <a:cs typeface="Times New Roman"/>
                        </a:rPr>
                        <a:t>Procedures</a:t>
                      </a:r>
                      <a:r>
                        <a:rPr lang="de-CH" sz="1400" dirty="0">
                          <a:latin typeface="Calibri"/>
                          <a:ea typeface="Calibri"/>
                          <a:cs typeface="Times New Roman"/>
                        </a:rPr>
                        <a:t> und Trigger und kann diese auch implementieren, anwenden wie auch in eine Anwendung integrieren.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6687">
                <a:tc>
                  <a:txBody>
                    <a:bodyPr/>
                    <a:lstStyle/>
                    <a:p>
                      <a:pPr algn="l">
                        <a:spcBef>
                          <a:spcPts val="200"/>
                        </a:spcBef>
                        <a:spcAft>
                          <a:spcPts val="200"/>
                        </a:spcAft>
                      </a:pPr>
                      <a:r>
                        <a:rPr lang="de-CH" sz="1400" dirty="0">
                          <a:latin typeface="Calibri"/>
                          <a:ea typeface="Calibri"/>
                          <a:cs typeface="Times New Roman"/>
                        </a:rPr>
                        <a:t>Kennt Möglichkeiten zur Vergabe von Zugriffsrechten und kann aufzeigen, wie damit der Datenschutz und die Konsistenz der Daten im Datenbanksystem gewährleistet werden kann.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6687">
                <a:tc>
                  <a:txBody>
                    <a:bodyPr/>
                    <a:lstStyle/>
                    <a:p>
                      <a:pPr algn="l">
                        <a:spcBef>
                          <a:spcPts val="200"/>
                        </a:spcBef>
                        <a:spcAft>
                          <a:spcPts val="200"/>
                        </a:spcAft>
                      </a:pPr>
                      <a:r>
                        <a:rPr lang="de-CH" sz="1400" dirty="0">
                          <a:latin typeface="Calibri"/>
                          <a:ea typeface="Calibri"/>
                          <a:cs typeface="Times New Roman"/>
                        </a:rPr>
                        <a:t>Kann Informationen aus einem umfangreichen Datenbankmodell mit komplexen Datenabfragen (Aggregatfunktionen und Gruppierungen) ermitteln bzw. auswerten.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26687">
                <a:tc>
                  <a:txBody>
                    <a:bodyPr/>
                    <a:lstStyle/>
                    <a:p>
                      <a:pPr algn="l">
                        <a:spcBef>
                          <a:spcPts val="200"/>
                        </a:spcBef>
                        <a:spcAft>
                          <a:spcPts val="200"/>
                        </a:spcAft>
                      </a:pPr>
                      <a:r>
                        <a:rPr lang="de-CH" sz="1400">
                          <a:latin typeface="Calibri"/>
                          <a:ea typeface="Calibri"/>
                          <a:cs typeface="Times New Roman"/>
                        </a:rPr>
                        <a:t>Kennt die Optimierungsmöglichkeiten (Tuning) für Datenbanken (Indexes…) und kann Massnahmen zur Performance-Steigerungen wahrnehmen.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6687">
                <a:tc>
                  <a:txBody>
                    <a:bodyPr/>
                    <a:lstStyle/>
                    <a:p>
                      <a:pPr algn="l">
                        <a:spcBef>
                          <a:spcPts val="200"/>
                        </a:spcBef>
                        <a:spcAft>
                          <a:spcPts val="200"/>
                        </a:spcAft>
                      </a:pPr>
                      <a:r>
                        <a:rPr lang="de-CH" sz="1400">
                          <a:latin typeface="Calibri"/>
                          <a:ea typeface="Calibri"/>
                          <a:cs typeface="Times New Roman"/>
                        </a:rPr>
                        <a:t>Kennt das objektorientierte Konzept und kann dies in den objektrelationalen Datenbankensystemen anwenden.</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26687">
                <a:tc>
                  <a:txBody>
                    <a:bodyPr/>
                    <a:lstStyle/>
                    <a:p>
                      <a:pPr algn="l">
                        <a:spcBef>
                          <a:spcPts val="200"/>
                        </a:spcBef>
                        <a:spcAft>
                          <a:spcPts val="200"/>
                        </a:spcAft>
                      </a:pPr>
                      <a:r>
                        <a:rPr lang="de-CH" sz="1400" dirty="0">
                          <a:latin typeface="Calibri"/>
                          <a:ea typeface="Calibri"/>
                          <a:cs typeface="Times New Roman"/>
                        </a:rPr>
                        <a:t>Kennt den Unterschied zwischen objektrelationalen und objektorientierten Datenbanken und deren Einsatzgebiete.</a:t>
                      </a: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3"/>
          <p:cNvSpPr>
            <a:spLocks noChangeArrowheads="1"/>
          </p:cNvSpPr>
          <p:nvPr/>
        </p:nvSpPr>
        <p:spPr bwMode="auto">
          <a:xfrm>
            <a:off x="319088" y="571500"/>
            <a:ext cx="8645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graphicFrame>
        <p:nvGraphicFramePr>
          <p:cNvPr id="89091" name="Object 2"/>
          <p:cNvGraphicFramePr>
            <a:graphicFrameLocks noChangeAspect="1"/>
          </p:cNvGraphicFramePr>
          <p:nvPr/>
        </p:nvGraphicFramePr>
        <p:xfrm>
          <a:off x="406400" y="2176463"/>
          <a:ext cx="8426450" cy="4110037"/>
        </p:xfrm>
        <a:graphic>
          <a:graphicData uri="http://schemas.openxmlformats.org/presentationml/2006/ole">
            <mc:AlternateContent xmlns:mc="http://schemas.openxmlformats.org/markup-compatibility/2006">
              <mc:Choice xmlns:v="urn:schemas-microsoft-com:vml" Requires="v">
                <p:oleObj spid="_x0000_s89096" name="Visio" r:id="rId3" imgW="4657249" imgH="2272189" progId="">
                  <p:embed/>
                </p:oleObj>
              </mc:Choice>
              <mc:Fallback>
                <p:oleObj name="Visio" r:id="rId3" imgW="4657249" imgH="2272189"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2176463"/>
                        <a:ext cx="8426450" cy="411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92" name="Titel 3"/>
          <p:cNvSpPr>
            <a:spLocks noGrp="1"/>
          </p:cNvSpPr>
          <p:nvPr>
            <p:ph type="title"/>
          </p:nvPr>
        </p:nvSpPr>
        <p:spPr/>
        <p:txBody>
          <a:bodyPr/>
          <a:lstStyle/>
          <a:p>
            <a:pPr eaLnBrk="1" hangingPunct="1"/>
            <a:r>
              <a:rPr lang="de-DE" altLang="de-DE" b="1"/>
              <a:t>PL/SQL- Block- die kleinste Einheit</a:t>
            </a:r>
            <a:endParaRPr lang="de-CH" altLang="de-DE"/>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87"/>
          <p:cNvSpPr txBox="1">
            <a:spLocks noChangeArrowheads="1"/>
          </p:cNvSpPr>
          <p:nvPr/>
        </p:nvSpPr>
        <p:spPr bwMode="auto">
          <a:xfrm>
            <a:off x="611188" y="2017713"/>
            <a:ext cx="85328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b="1"/>
              <a:t>PL/SQL-Block 	:=</a:t>
            </a:r>
            <a:endParaRPr lang="de-DE" altLang="de-DE"/>
          </a:p>
          <a:p>
            <a:pPr lvl="1"/>
            <a:r>
              <a:rPr lang="de-DE" altLang="de-DE"/>
              <a:t>[DECLARE]	</a:t>
            </a:r>
          </a:p>
          <a:p>
            <a:pPr lvl="1"/>
            <a:r>
              <a:rPr lang="de-DE" altLang="de-DE"/>
              <a:t>	[&lt;Variablendeklarationen&gt;]</a:t>
            </a:r>
          </a:p>
          <a:p>
            <a:pPr lvl="1"/>
            <a:r>
              <a:rPr lang="de-DE" altLang="de-DE"/>
              <a:t>BEGIN</a:t>
            </a:r>
          </a:p>
          <a:p>
            <a:pPr lvl="1"/>
            <a:r>
              <a:rPr lang="de-DE" altLang="de-DE"/>
              <a:t>	&lt;Funktionsrumpf mit SQL- und PL/SQL-Anweisungen&gt;</a:t>
            </a:r>
          </a:p>
          <a:p>
            <a:pPr lvl="1"/>
            <a:r>
              <a:rPr lang="de-DE" altLang="de-DE"/>
              <a:t>[EXCEPTION ]</a:t>
            </a:r>
          </a:p>
          <a:p>
            <a:pPr lvl="1"/>
            <a:r>
              <a:rPr lang="de-DE" altLang="de-DE"/>
              <a:t>	[&lt;Fehlerbehandlungsroutinen&gt;]</a:t>
            </a:r>
          </a:p>
          <a:p>
            <a:pPr lvl="1"/>
            <a:r>
              <a:rPr lang="de-DE" altLang="de-DE"/>
              <a:t>END;</a:t>
            </a:r>
          </a:p>
          <a:p>
            <a:endParaRPr lang="de-DE" altLang="de-DE"/>
          </a:p>
          <a:p>
            <a:r>
              <a:rPr lang="de-DE" altLang="de-DE" b="1">
                <a:solidFill>
                  <a:srgbClr val="3366CC"/>
                </a:solidFill>
              </a:rPr>
              <a:t>PL/SQL kann mit SQL*Plus oder TOAD verarbeitet werden</a:t>
            </a:r>
            <a:endParaRPr lang="de-DE" altLang="de-DE"/>
          </a:p>
        </p:txBody>
      </p:sp>
      <p:sp>
        <p:nvSpPr>
          <p:cNvPr id="90115" name="Titel 3"/>
          <p:cNvSpPr>
            <a:spLocks noGrp="1"/>
          </p:cNvSpPr>
          <p:nvPr>
            <p:ph type="title"/>
          </p:nvPr>
        </p:nvSpPr>
        <p:spPr/>
        <p:txBody>
          <a:bodyPr/>
          <a:lstStyle/>
          <a:p>
            <a:pPr eaLnBrk="1" hangingPunct="1"/>
            <a:r>
              <a:rPr lang="de-DE" altLang="de-DE" b="1"/>
              <a:t>Syntax eines PL/SQL-Blocks</a:t>
            </a:r>
            <a:endParaRPr lang="de-CH" altLang="de-DE"/>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6"/>
          <p:cNvSpPr>
            <a:spLocks noChangeArrowheads="1"/>
          </p:cNvSpPr>
          <p:nvPr/>
        </p:nvSpPr>
        <p:spPr bwMode="auto">
          <a:xfrm>
            <a:off x="357188" y="2000250"/>
            <a:ext cx="81788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FontTx/>
              <a:buChar char="•"/>
            </a:pPr>
            <a:r>
              <a:rPr lang="de-DE" altLang="de-DE" sz="2800" b="1"/>
              <a:t>Prozeduren führen Aktionen aus.</a:t>
            </a:r>
          </a:p>
          <a:p>
            <a:pPr>
              <a:spcBef>
                <a:spcPct val="50000"/>
              </a:spcBef>
              <a:buFontTx/>
              <a:buChar char="•"/>
            </a:pPr>
            <a:r>
              <a:rPr lang="de-DE" altLang="de-DE" sz="2800" b="1"/>
              <a:t>Funktionen berechnen einen Wert.</a:t>
            </a:r>
          </a:p>
          <a:p>
            <a:pPr>
              <a:spcBef>
                <a:spcPct val="50000"/>
              </a:spcBef>
              <a:buFontTx/>
              <a:buChar char="•"/>
            </a:pPr>
            <a:r>
              <a:rPr lang="de-DE" altLang="de-DE" sz="2800" b="1"/>
              <a:t>Pakete fassen logisch verwandte Funktionen und Prozeduren zusammen</a:t>
            </a:r>
          </a:p>
          <a:p>
            <a:pPr>
              <a:spcBef>
                <a:spcPct val="50000"/>
              </a:spcBef>
              <a:buFontTx/>
              <a:buChar char="•"/>
            </a:pPr>
            <a:r>
              <a:rPr lang="de-DE" altLang="de-DE" sz="2800" b="1"/>
              <a:t>Anonyme Blöcke werden interaktiv eingegeben.</a:t>
            </a:r>
          </a:p>
          <a:p>
            <a:pPr>
              <a:spcBef>
                <a:spcPct val="20000"/>
              </a:spcBef>
              <a:buFontTx/>
              <a:buChar char="•"/>
            </a:pPr>
            <a:endParaRPr lang="de-DE" altLang="de-DE" sz="2800" b="1"/>
          </a:p>
        </p:txBody>
      </p:sp>
      <p:sp>
        <p:nvSpPr>
          <p:cNvPr id="91139" name="Titel 3"/>
          <p:cNvSpPr>
            <a:spLocks noGrp="1"/>
          </p:cNvSpPr>
          <p:nvPr>
            <p:ph type="title"/>
          </p:nvPr>
        </p:nvSpPr>
        <p:spPr/>
        <p:txBody>
          <a:bodyPr/>
          <a:lstStyle/>
          <a:p>
            <a:pPr eaLnBrk="1" hangingPunct="1"/>
            <a:r>
              <a:rPr lang="de-DE" altLang="de-DE" b="1"/>
              <a:t>Hauptkategorien von PL/SQL-Blöcken</a:t>
            </a:r>
            <a:endParaRPr lang="de-CH" altLang="de-DE"/>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628650" y="1703388"/>
          <a:ext cx="7550150" cy="4811712"/>
        </p:xfrm>
        <a:graphic>
          <a:graphicData uri="http://schemas.openxmlformats.org/presentationml/2006/ole">
            <mc:AlternateContent xmlns:mc="http://schemas.openxmlformats.org/markup-compatibility/2006">
              <mc:Choice xmlns:v="urn:schemas-microsoft-com:vml" Requires="v">
                <p:oleObj spid="_x0000_s92167" name="Dokument" r:id="rId3" imgW="4632960" imgH="2953512" progId="">
                  <p:embed/>
                </p:oleObj>
              </mc:Choice>
              <mc:Fallback>
                <p:oleObj name="Dokument" r:id="rId3" imgW="4632960" imgH="295351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703388"/>
                        <a:ext cx="7550150" cy="481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3" name="Titel 3"/>
          <p:cNvSpPr>
            <a:spLocks noGrp="1"/>
          </p:cNvSpPr>
          <p:nvPr>
            <p:ph type="title"/>
          </p:nvPr>
        </p:nvSpPr>
        <p:spPr/>
        <p:txBody>
          <a:bodyPr/>
          <a:lstStyle/>
          <a:p>
            <a:pPr eaLnBrk="1" hangingPunct="1"/>
            <a:r>
              <a:rPr lang="de-DE" altLang="de-DE" b="1"/>
              <a:t>Aufbau der Blocktypen</a:t>
            </a:r>
            <a:endParaRPr lang="de-CH" altLang="de-DE"/>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35"/>
          <p:cNvSpPr txBox="1">
            <a:spLocks noChangeArrowheads="1"/>
          </p:cNvSpPr>
          <p:nvPr/>
        </p:nvSpPr>
        <p:spPr bwMode="auto">
          <a:xfrm>
            <a:off x="571500" y="2251075"/>
            <a:ext cx="84582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b="1">
                <a:latin typeface="Courier New" panose="02070309020205020404" pitchFamily="49" charset="0"/>
                <a:cs typeface="Courier New" panose="02070309020205020404" pitchFamily="49" charset="0"/>
              </a:rPr>
              <a:t>CREATE [ OR REPLACE ] PROCEDURE Name</a:t>
            </a:r>
          </a:p>
          <a:p>
            <a:r>
              <a:rPr lang="de-DE" altLang="de-DE" sz="2000" b="1">
                <a:latin typeface="Courier New" panose="02070309020205020404" pitchFamily="49" charset="0"/>
                <a:cs typeface="Courier New" panose="02070309020205020404" pitchFamily="49" charset="0"/>
              </a:rPr>
              <a:t>	[ ( &lt;Parameter&gt; [, &lt;Parameter&gt; ]...) ] </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IS</a:t>
            </a:r>
          </a:p>
          <a:p>
            <a:r>
              <a:rPr lang="de-DE" altLang="de-DE" sz="2000" b="1">
                <a:latin typeface="Courier New" panose="02070309020205020404" pitchFamily="49" charset="0"/>
                <a:cs typeface="Courier New" panose="02070309020205020404" pitchFamily="49" charset="0"/>
              </a:rPr>
              <a:t>	[ &lt;lokale Variable&gt; ] [ ; &lt;lokale Variable&gt; ]…</a:t>
            </a:r>
          </a:p>
          <a:p>
            <a:r>
              <a:rPr lang="de-DE" altLang="de-DE" sz="2000" b="1">
                <a:latin typeface="Courier New" panose="02070309020205020404" pitchFamily="49" charset="0"/>
                <a:cs typeface="Courier New" panose="02070309020205020404" pitchFamily="49" charset="0"/>
              </a:rPr>
              <a:t>BEGIN</a:t>
            </a:r>
          </a:p>
          <a:p>
            <a:r>
              <a:rPr lang="de-DE" altLang="de-DE" sz="2000" b="1">
                <a:latin typeface="Courier New" panose="02070309020205020404" pitchFamily="49" charset="0"/>
                <a:cs typeface="Courier New" panose="02070309020205020404" pitchFamily="49" charset="0"/>
              </a:rPr>
              <a:t>	&lt;PL/SQL-Anweisungen&gt;;</a:t>
            </a:r>
          </a:p>
          <a:p>
            <a:r>
              <a:rPr lang="de-DE" altLang="de-DE" sz="2000" b="1">
                <a:latin typeface="Courier New" panose="02070309020205020404" pitchFamily="49" charset="0"/>
                <a:cs typeface="Courier New" panose="02070309020205020404" pitchFamily="49" charset="0"/>
              </a:rPr>
              <a:t>	[ &lt;PL/SQL-Anweisungen&gt;; ]</a:t>
            </a:r>
          </a:p>
          <a:p>
            <a:r>
              <a:rPr lang="de-DE" altLang="de-DE" sz="2000" b="1">
                <a:latin typeface="Courier New" panose="02070309020205020404" pitchFamily="49" charset="0"/>
                <a:cs typeface="Courier New" panose="02070309020205020404" pitchFamily="49" charset="0"/>
              </a:rPr>
              <a:t>[ EXCEPTION </a:t>
            </a:r>
          </a:p>
          <a:p>
            <a:r>
              <a:rPr lang="de-DE" altLang="de-DE" sz="2000" b="1">
                <a:latin typeface="Courier New" panose="02070309020205020404" pitchFamily="49" charset="0"/>
                <a:cs typeface="Courier New" panose="02070309020205020404" pitchFamily="49" charset="0"/>
              </a:rPr>
              <a:t>	&lt;Fehlerbehandlung&gt; ]</a:t>
            </a:r>
          </a:p>
          <a:p>
            <a:r>
              <a:rPr lang="de-DE" altLang="de-DE" sz="2000" b="1">
                <a:latin typeface="Courier New" panose="02070309020205020404" pitchFamily="49" charset="0"/>
                <a:cs typeface="Courier New" panose="02070309020205020404" pitchFamily="49" charset="0"/>
              </a:rPr>
              <a:t>END [Name];</a:t>
            </a:r>
          </a:p>
          <a:p>
            <a:endParaRPr lang="de-DE" altLang="de-DE" sz="2000" b="1">
              <a:latin typeface="Courier New" panose="02070309020205020404" pitchFamily="49" charset="0"/>
              <a:cs typeface="Courier New" panose="02070309020205020404" pitchFamily="49" charset="0"/>
            </a:endParaRPr>
          </a:p>
          <a:p>
            <a:r>
              <a:rPr lang="de-DE" altLang="de-DE" sz="2000" b="1">
                <a:latin typeface="Courier New" panose="02070309020205020404" pitchFamily="49" charset="0"/>
                <a:cs typeface="Courier New" panose="02070309020205020404" pitchFamily="49" charset="0"/>
              </a:rPr>
              <a:t>&lt;Parameter&gt; := name  [ IN | OUT | INOUT ]   &lt;Datentyp&gt; </a:t>
            </a:r>
          </a:p>
          <a:p>
            <a:r>
              <a:rPr lang="de-DE" altLang="de-DE" sz="2000" b="1">
                <a:latin typeface="Courier New" panose="02070309020205020404" pitchFamily="49" charset="0"/>
                <a:cs typeface="Courier New" panose="02070309020205020404" pitchFamily="49" charset="0"/>
              </a:rPr>
              <a:t>		                 [ { :=</a:t>
            </a:r>
            <a:r>
              <a:rPr lang="de-DE" altLang="de-DE" sz="2000">
                <a:latin typeface="Courier New" panose="02070309020205020404" pitchFamily="49" charset="0"/>
                <a:cs typeface="Courier New" panose="02070309020205020404" pitchFamily="49" charset="0"/>
              </a:rPr>
              <a:t> </a:t>
            </a:r>
            <a:r>
              <a:rPr lang="de-DE" altLang="de-DE" sz="2000" b="1">
                <a:latin typeface="Courier New" panose="02070309020205020404" pitchFamily="49" charset="0"/>
                <a:cs typeface="Courier New" panose="02070309020205020404" pitchFamily="49" charset="0"/>
              </a:rPr>
              <a:t>| DEFAULT } Wert ]</a:t>
            </a:r>
          </a:p>
        </p:txBody>
      </p:sp>
      <p:sp>
        <p:nvSpPr>
          <p:cNvPr id="93187" name="Titel 3"/>
          <p:cNvSpPr>
            <a:spLocks noGrp="1"/>
          </p:cNvSpPr>
          <p:nvPr>
            <p:ph type="title"/>
          </p:nvPr>
        </p:nvSpPr>
        <p:spPr/>
        <p:txBody>
          <a:bodyPr/>
          <a:lstStyle/>
          <a:p>
            <a:pPr eaLnBrk="1" hangingPunct="1"/>
            <a:r>
              <a:rPr lang="de-DE" altLang="de-DE" b="1"/>
              <a:t>PL/SQL-Prozeduren</a:t>
            </a:r>
            <a:endParaRPr lang="de-CH" altLang="de-DE"/>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3"/>
          <p:cNvSpPr>
            <a:spLocks noChangeArrowheads="1"/>
          </p:cNvSpPr>
          <p:nvPr/>
        </p:nvSpPr>
        <p:spPr bwMode="auto">
          <a:xfrm>
            <a:off x="319088" y="5715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94211" name="Text Box 34"/>
          <p:cNvSpPr txBox="1">
            <a:spLocks noChangeArrowheads="1"/>
          </p:cNvSpPr>
          <p:nvPr/>
        </p:nvSpPr>
        <p:spPr bwMode="auto">
          <a:xfrm>
            <a:off x="500063" y="1785938"/>
            <a:ext cx="8058150"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1800" b="1">
                <a:latin typeface="Courier New" panose="02070309020205020404" pitchFamily="49" charset="0"/>
                <a:cs typeface="Courier New" panose="02070309020205020404" pitchFamily="49" charset="0"/>
              </a:rPr>
              <a:t>CREATE OR REPLACE PROCEDURE Mitteln </a:t>
            </a:r>
          </a:p>
          <a:p>
            <a:r>
              <a:rPr lang="de-DE" altLang="de-DE" sz="1800" b="1">
                <a:latin typeface="Courier New" panose="02070309020205020404" pitchFamily="49" charset="0"/>
                <a:cs typeface="Courier New" panose="02070309020205020404" pitchFamily="49" charset="0"/>
              </a:rPr>
              <a:t>	(x </a:t>
            </a:r>
            <a:r>
              <a:rPr lang="de-DE" altLang="de-DE" sz="1800" b="1">
                <a:solidFill>
                  <a:srgbClr val="3366CC"/>
                </a:solidFill>
                <a:latin typeface="Courier New" panose="02070309020205020404" pitchFamily="49" charset="0"/>
                <a:cs typeface="Courier New" panose="02070309020205020404" pitchFamily="49" charset="0"/>
              </a:rPr>
              <a:t>IN</a:t>
            </a:r>
            <a:r>
              <a:rPr lang="de-DE" altLang="de-DE" sz="1800" b="1">
                <a:latin typeface="Courier New" panose="02070309020205020404" pitchFamily="49" charset="0"/>
                <a:cs typeface="Courier New" panose="02070309020205020404" pitchFamily="49" charset="0"/>
              </a:rPr>
              <a:t> NUMBER, y </a:t>
            </a:r>
            <a:r>
              <a:rPr lang="de-DE" altLang="de-DE" sz="1800" b="1">
                <a:solidFill>
                  <a:srgbClr val="3366CC"/>
                </a:solidFill>
                <a:latin typeface="Courier New" panose="02070309020205020404" pitchFamily="49" charset="0"/>
                <a:cs typeface="Courier New" panose="02070309020205020404" pitchFamily="49" charset="0"/>
              </a:rPr>
              <a:t>IN</a:t>
            </a:r>
            <a:r>
              <a:rPr lang="de-DE" altLang="de-DE" sz="1800" b="1">
                <a:latin typeface="Courier New" panose="02070309020205020404" pitchFamily="49" charset="0"/>
                <a:cs typeface="Courier New" panose="02070309020205020404" pitchFamily="49" charset="0"/>
              </a:rPr>
              <a:t> NUMBER) </a:t>
            </a:r>
          </a:p>
          <a:p>
            <a:r>
              <a:rPr lang="de-DE" altLang="de-DE" sz="1800" b="1">
                <a:latin typeface="Courier New" panose="02070309020205020404" pitchFamily="49" charset="0"/>
                <a:cs typeface="Courier New" panose="02070309020205020404" pitchFamily="49" charset="0"/>
              </a:rPr>
              <a:t>IS</a:t>
            </a:r>
          </a:p>
          <a:p>
            <a:r>
              <a:rPr lang="de-DE" altLang="de-DE" sz="1800" b="1">
                <a:latin typeface="Courier New" panose="02070309020205020404" pitchFamily="49" charset="0"/>
                <a:cs typeface="Courier New" panose="02070309020205020404" pitchFamily="49" charset="0"/>
              </a:rPr>
              <a:t>	Ergebnis NUMBER;</a:t>
            </a:r>
          </a:p>
          <a:p>
            <a:r>
              <a:rPr lang="de-DE" altLang="de-DE" sz="1800" b="1">
                <a:latin typeface="Courier New" panose="02070309020205020404" pitchFamily="49" charset="0"/>
                <a:cs typeface="Courier New" panose="02070309020205020404" pitchFamily="49" charset="0"/>
              </a:rPr>
              <a:t>BEGIN</a:t>
            </a:r>
          </a:p>
          <a:p>
            <a:r>
              <a:rPr lang="de-DE" altLang="de-DE" sz="1800" b="1">
                <a:latin typeface="Courier New" panose="02070309020205020404" pitchFamily="49" charset="0"/>
                <a:cs typeface="Courier New" panose="02070309020205020404" pitchFamily="49" charset="0"/>
              </a:rPr>
              <a:t>	Ergebnis:= (x + y) / 2;</a:t>
            </a:r>
          </a:p>
          <a:p>
            <a:r>
              <a:rPr lang="de-DE" altLang="de-DE" sz="1800" b="1">
                <a:latin typeface="Courier New" panose="02070309020205020404" pitchFamily="49" charset="0"/>
                <a:cs typeface="Courier New" panose="02070309020205020404" pitchFamily="49" charset="0"/>
              </a:rPr>
              <a:t>	DBMS_OUTPUT.PUT_LINE</a:t>
            </a:r>
          </a:p>
          <a:p>
            <a:r>
              <a:rPr lang="de-DE" altLang="de-DE" sz="1800" b="1">
                <a:latin typeface="Courier New" panose="02070309020205020404" pitchFamily="49" charset="0"/>
                <a:cs typeface="Courier New" panose="02070309020205020404" pitchFamily="49" charset="0"/>
              </a:rPr>
              <a:t>		(</a:t>
            </a:r>
            <a:r>
              <a:rPr lang="de-DE" altLang="de-DE" sz="1800">
                <a:latin typeface="Courier New" panose="02070309020205020404" pitchFamily="49" charset="0"/>
                <a:cs typeface="Courier New" panose="02070309020205020404" pitchFamily="49" charset="0"/>
              </a:rPr>
              <a:t>'</a:t>
            </a:r>
            <a:r>
              <a:rPr lang="de-DE" altLang="de-DE" sz="1800" b="1">
                <a:latin typeface="Courier New" panose="02070309020205020404" pitchFamily="49" charset="0"/>
                <a:cs typeface="Courier New" panose="02070309020205020404" pitchFamily="49" charset="0"/>
              </a:rPr>
              <a:t>Ergebnis = </a:t>
            </a:r>
            <a:r>
              <a:rPr lang="de-DE" altLang="de-DE" sz="1800">
                <a:latin typeface="Courier New" panose="02070309020205020404" pitchFamily="49" charset="0"/>
                <a:cs typeface="Courier New" panose="02070309020205020404" pitchFamily="49" charset="0"/>
              </a:rPr>
              <a:t>'</a:t>
            </a:r>
            <a:r>
              <a:rPr lang="de-DE" altLang="de-DE" sz="1800" b="1">
                <a:latin typeface="Courier New" panose="02070309020205020404" pitchFamily="49" charset="0"/>
                <a:cs typeface="Courier New" panose="02070309020205020404" pitchFamily="49" charset="0"/>
              </a:rPr>
              <a:t>|| TO_CHAR ( Ergebnis ));</a:t>
            </a:r>
          </a:p>
          <a:p>
            <a:r>
              <a:rPr lang="de-DE" altLang="de-DE" sz="1800" b="1">
                <a:latin typeface="Courier New" panose="02070309020205020404" pitchFamily="49" charset="0"/>
                <a:cs typeface="Courier New" panose="02070309020205020404" pitchFamily="49" charset="0"/>
              </a:rPr>
              <a:t>END;</a:t>
            </a:r>
          </a:p>
          <a:p>
            <a:r>
              <a:rPr lang="de-DE" altLang="de-DE" sz="1800" b="1">
                <a:latin typeface="Courier New" panose="02070309020205020404" pitchFamily="49" charset="0"/>
                <a:cs typeface="Courier New" panose="02070309020205020404" pitchFamily="49" charset="0"/>
              </a:rPr>
              <a:t>/</a:t>
            </a:r>
          </a:p>
          <a:p>
            <a:r>
              <a:rPr lang="de-DE" altLang="de-DE" sz="1800" b="1">
                <a:latin typeface="Courier New" panose="02070309020205020404" pitchFamily="49" charset="0"/>
                <a:cs typeface="Courier New" panose="02070309020205020404" pitchFamily="49" charset="0"/>
              </a:rPr>
              <a:t>SHOW ERRORS</a:t>
            </a:r>
          </a:p>
          <a:p>
            <a:endParaRPr lang="de-DE" altLang="de-DE" sz="1800" b="1">
              <a:latin typeface="Courier New" panose="02070309020205020404" pitchFamily="49" charset="0"/>
              <a:cs typeface="Courier New" panose="02070309020205020404" pitchFamily="49" charset="0"/>
            </a:endParaRPr>
          </a:p>
          <a:p>
            <a:r>
              <a:rPr lang="de-DE" altLang="de-DE" sz="1800" b="1">
                <a:latin typeface="Courier New" panose="02070309020205020404" pitchFamily="49" charset="0"/>
                <a:cs typeface="Courier New" panose="02070309020205020404" pitchFamily="49" charset="0"/>
              </a:rPr>
              <a:t>SET SERVEROUTPUT ON</a:t>
            </a:r>
          </a:p>
          <a:p>
            <a:r>
              <a:rPr lang="de-DE" altLang="de-DE" sz="1800" b="1">
                <a:latin typeface="Courier New" panose="02070309020205020404" pitchFamily="49" charset="0"/>
                <a:cs typeface="Courier New" panose="02070309020205020404" pitchFamily="49" charset="0"/>
              </a:rPr>
              <a:t>EXECUTE Mitteln(7,9);</a:t>
            </a:r>
          </a:p>
          <a:p>
            <a:r>
              <a:rPr lang="de-DE" altLang="de-DE" sz="1800" b="1">
                <a:latin typeface="Courier New" panose="02070309020205020404" pitchFamily="49" charset="0"/>
                <a:cs typeface="Courier New" panose="02070309020205020404" pitchFamily="49" charset="0"/>
              </a:rPr>
              <a:t>DROP PROCEDURE Mitteln;</a:t>
            </a:r>
          </a:p>
        </p:txBody>
      </p:sp>
      <p:sp>
        <p:nvSpPr>
          <p:cNvPr id="94212" name="Titel 3"/>
          <p:cNvSpPr>
            <a:spLocks noGrp="1"/>
          </p:cNvSpPr>
          <p:nvPr>
            <p:ph type="title"/>
          </p:nvPr>
        </p:nvSpPr>
        <p:spPr/>
        <p:txBody>
          <a:bodyPr/>
          <a:lstStyle/>
          <a:p>
            <a:pPr eaLnBrk="1" hangingPunct="1"/>
            <a:r>
              <a:rPr lang="de-DE" altLang="de-DE" b="1"/>
              <a:t>Beispiel</a:t>
            </a:r>
            <a:endParaRPr lang="de-CH" altLang="de-DE"/>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8"/>
          <p:cNvSpPr>
            <a:spLocks noChangeArrowheads="1"/>
          </p:cNvSpPr>
          <p:nvPr/>
        </p:nvSpPr>
        <p:spPr bwMode="auto">
          <a:xfrm>
            <a:off x="319088" y="673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95235" name="Text Box 39"/>
          <p:cNvSpPr txBox="1">
            <a:spLocks noChangeArrowheads="1"/>
          </p:cNvSpPr>
          <p:nvPr/>
        </p:nvSpPr>
        <p:spPr bwMode="auto">
          <a:xfrm>
            <a:off x="500063" y="1687513"/>
            <a:ext cx="7993062"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b="1">
                <a:latin typeface="Courier New" panose="02070309020205020404" pitchFamily="49" charset="0"/>
                <a:cs typeface="Courier New" panose="02070309020205020404" pitchFamily="49" charset="0"/>
              </a:rPr>
              <a:t>CREATE [OR REPLACE ] FUNCTION Name</a:t>
            </a:r>
          </a:p>
          <a:p>
            <a:r>
              <a:rPr lang="de-DE" altLang="de-DE" sz="2000" b="1">
                <a:latin typeface="Courier New" panose="02070309020205020404" pitchFamily="49" charset="0"/>
                <a:cs typeface="Courier New" panose="02070309020205020404" pitchFamily="49" charset="0"/>
              </a:rPr>
              <a:t>	[ ( Parameter [, Parameter ]... ) ] </a:t>
            </a:r>
          </a:p>
          <a:p>
            <a:r>
              <a:rPr lang="de-DE" altLang="de-DE" sz="2000" b="1">
                <a:solidFill>
                  <a:srgbClr val="3366CC"/>
                </a:solidFill>
                <a:latin typeface="Courier New" panose="02070309020205020404" pitchFamily="49" charset="0"/>
                <a:cs typeface="Courier New" panose="02070309020205020404" pitchFamily="49" charset="0"/>
              </a:rPr>
              <a:t>RETURN &lt;Datentyp&gt;</a:t>
            </a:r>
          </a:p>
          <a:p>
            <a:r>
              <a:rPr lang="de-DE" altLang="de-DE" sz="2000" b="1">
                <a:latin typeface="Courier New" panose="02070309020205020404" pitchFamily="49" charset="0"/>
                <a:cs typeface="Courier New" panose="02070309020205020404" pitchFamily="49" charset="0"/>
              </a:rPr>
              <a:t>IS</a:t>
            </a:r>
          </a:p>
          <a:p>
            <a:r>
              <a:rPr lang="de-DE" altLang="de-DE" sz="2000" b="1">
                <a:latin typeface="Courier New" panose="02070309020205020404" pitchFamily="49" charset="0"/>
                <a:cs typeface="Courier New" panose="02070309020205020404" pitchFamily="49" charset="0"/>
              </a:rPr>
              <a:t>	[ &lt;lokale Variable&gt; ] [ ; &lt;lokale Variable&gt; ]…</a:t>
            </a:r>
          </a:p>
          <a:p>
            <a:r>
              <a:rPr lang="de-DE" altLang="de-DE" sz="2000" b="1">
                <a:latin typeface="Courier New" panose="02070309020205020404" pitchFamily="49" charset="0"/>
                <a:cs typeface="Courier New" panose="02070309020205020404" pitchFamily="49" charset="0"/>
              </a:rPr>
              <a:t>BEGIN</a:t>
            </a:r>
          </a:p>
          <a:p>
            <a:r>
              <a:rPr lang="de-DE" altLang="de-DE" sz="2000" b="1">
                <a:latin typeface="Courier New" panose="02070309020205020404" pitchFamily="49" charset="0"/>
                <a:cs typeface="Courier New" panose="02070309020205020404" pitchFamily="49" charset="0"/>
              </a:rPr>
              <a:t>	&lt;PL/SQL-Anweisungen&gt;;</a:t>
            </a:r>
          </a:p>
          <a:p>
            <a:r>
              <a:rPr lang="de-DE" altLang="de-DE" sz="2000" b="1">
                <a:latin typeface="Courier New" panose="02070309020205020404" pitchFamily="49" charset="0"/>
                <a:cs typeface="Courier New" panose="02070309020205020404" pitchFamily="49" charset="0"/>
              </a:rPr>
              <a:t>	[ &lt;PL/SQL-Anweisungen&gt;; ]</a:t>
            </a:r>
          </a:p>
          <a:p>
            <a:r>
              <a:rPr lang="de-DE" altLang="de-DE" sz="2000" b="1">
                <a:latin typeface="Courier New" panose="02070309020205020404" pitchFamily="49" charset="0"/>
                <a:cs typeface="Courier New" panose="02070309020205020404" pitchFamily="49" charset="0"/>
              </a:rPr>
              <a:t>[ EXCEPTION </a:t>
            </a:r>
          </a:p>
          <a:p>
            <a:r>
              <a:rPr lang="de-DE" altLang="de-DE" sz="2000" b="1">
                <a:latin typeface="Courier New" panose="02070309020205020404" pitchFamily="49" charset="0"/>
                <a:cs typeface="Courier New" panose="02070309020205020404" pitchFamily="49" charset="0"/>
              </a:rPr>
              <a:t>	&lt;Fehlerbehandlung&gt; ]</a:t>
            </a:r>
          </a:p>
          <a:p>
            <a:r>
              <a:rPr lang="de-DE" altLang="de-DE" sz="2000" b="1">
                <a:latin typeface="Courier New" panose="02070309020205020404" pitchFamily="49" charset="0"/>
                <a:cs typeface="Courier New" panose="02070309020205020404" pitchFamily="49" charset="0"/>
              </a:rPr>
              <a:t>END [Name];</a:t>
            </a:r>
          </a:p>
        </p:txBody>
      </p:sp>
      <p:sp>
        <p:nvSpPr>
          <p:cNvPr id="95236" name="Titel 3"/>
          <p:cNvSpPr>
            <a:spLocks noGrp="1"/>
          </p:cNvSpPr>
          <p:nvPr>
            <p:ph type="title"/>
          </p:nvPr>
        </p:nvSpPr>
        <p:spPr/>
        <p:txBody>
          <a:bodyPr/>
          <a:lstStyle/>
          <a:p>
            <a:pPr eaLnBrk="1" hangingPunct="1"/>
            <a:r>
              <a:rPr lang="de-DE" altLang="de-DE" b="1"/>
              <a:t>PL/SQL-Funktionen 1</a:t>
            </a:r>
            <a:endParaRPr lang="de-CH" altLang="de-DE"/>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93"/>
          <p:cNvSpPr txBox="1">
            <a:spLocks noChangeArrowheads="1"/>
          </p:cNvSpPr>
          <p:nvPr/>
        </p:nvSpPr>
        <p:spPr bwMode="auto">
          <a:xfrm>
            <a:off x="571500" y="1857375"/>
            <a:ext cx="78835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r>
              <a:rPr lang="de-DE" altLang="de-DE" sz="2000" b="1">
                <a:latin typeface="Courier New" panose="02070309020205020404" pitchFamily="49" charset="0"/>
                <a:cs typeface="Courier New" panose="02070309020205020404" pitchFamily="49" charset="0"/>
              </a:rPr>
              <a:t>CREATE OR REPLACE FUNCTION Gehaltssumme</a:t>
            </a:r>
          </a:p>
          <a:p>
            <a:r>
              <a:rPr lang="de-DE" altLang="de-DE" sz="2000" b="1">
                <a:latin typeface="Courier New" panose="02070309020205020404" pitchFamily="49" charset="0"/>
                <a:cs typeface="Courier New" panose="02070309020205020404" pitchFamily="49" charset="0"/>
              </a:rPr>
              <a:t>RETURN NUMBER IS</a:t>
            </a:r>
          </a:p>
          <a:p>
            <a:r>
              <a:rPr lang="de-DE" altLang="de-DE" sz="2000" b="1">
                <a:latin typeface="Courier New" panose="02070309020205020404" pitchFamily="49" charset="0"/>
                <a:cs typeface="Courier New" panose="02070309020205020404" pitchFamily="49" charset="0"/>
              </a:rPr>
              <a:t>	summe NUMBER;</a:t>
            </a:r>
          </a:p>
          <a:p>
            <a:r>
              <a:rPr lang="de-DE" altLang="de-DE" sz="2000" b="1">
                <a:latin typeface="Courier New" panose="02070309020205020404" pitchFamily="49" charset="0"/>
                <a:cs typeface="Courier New" panose="02070309020205020404" pitchFamily="49" charset="0"/>
              </a:rPr>
              <a:t>BEGIN</a:t>
            </a:r>
          </a:p>
          <a:p>
            <a:r>
              <a:rPr lang="de-DE" altLang="de-DE" sz="2000" b="1">
                <a:latin typeface="Courier New" panose="02070309020205020404" pitchFamily="49" charset="0"/>
                <a:cs typeface="Courier New" panose="02070309020205020404" pitchFamily="49" charset="0"/>
              </a:rPr>
              <a:t>	SELECT SUM(Gehalt) INTO summe</a:t>
            </a:r>
          </a:p>
          <a:p>
            <a:r>
              <a:rPr lang="de-DE" altLang="de-DE" sz="2000" b="1">
                <a:latin typeface="Courier New" panose="02070309020205020404" pitchFamily="49" charset="0"/>
                <a:cs typeface="Courier New" panose="02070309020205020404" pitchFamily="49" charset="0"/>
              </a:rPr>
              <a:t>	FROM Angestellte;</a:t>
            </a:r>
          </a:p>
          <a:p>
            <a:r>
              <a:rPr lang="de-DE" altLang="de-DE" sz="2000" b="1">
                <a:latin typeface="Courier New" panose="02070309020205020404" pitchFamily="49" charset="0"/>
                <a:cs typeface="Courier New" panose="02070309020205020404" pitchFamily="49" charset="0"/>
              </a:rPr>
              <a:t>	RETURN (summe);</a:t>
            </a:r>
          </a:p>
          <a:p>
            <a:r>
              <a:rPr lang="de-DE" altLang="de-DE" sz="2000" b="1">
                <a:latin typeface="Courier New" panose="02070309020205020404" pitchFamily="49" charset="0"/>
                <a:cs typeface="Courier New" panose="02070309020205020404" pitchFamily="49" charset="0"/>
              </a:rPr>
              <a:t>END;</a:t>
            </a:r>
          </a:p>
          <a:p>
            <a:r>
              <a:rPr lang="de-DE" altLang="de-DE" sz="2000" b="1">
                <a:latin typeface="Courier New" panose="02070309020205020404" pitchFamily="49" charset="0"/>
                <a:cs typeface="Courier New" panose="02070309020205020404" pitchFamily="49" charset="0"/>
              </a:rPr>
              <a:t>/</a:t>
            </a:r>
          </a:p>
          <a:p>
            <a:r>
              <a:rPr lang="de-DE" altLang="de-DE" sz="2000" b="1">
                <a:latin typeface="Courier New" panose="02070309020205020404" pitchFamily="49" charset="0"/>
                <a:cs typeface="Courier New" panose="02070309020205020404" pitchFamily="49" charset="0"/>
              </a:rPr>
              <a:t>SHOW ERRORS</a:t>
            </a:r>
          </a:p>
        </p:txBody>
      </p:sp>
      <p:sp>
        <p:nvSpPr>
          <p:cNvPr id="96259" name="Titel 3"/>
          <p:cNvSpPr>
            <a:spLocks noGrp="1"/>
          </p:cNvSpPr>
          <p:nvPr>
            <p:ph type="title"/>
          </p:nvPr>
        </p:nvSpPr>
        <p:spPr/>
        <p:txBody>
          <a:bodyPr/>
          <a:lstStyle/>
          <a:p>
            <a:pPr eaLnBrk="1" hangingPunct="1"/>
            <a:r>
              <a:rPr lang="de-DE" altLang="de-DE" b="1"/>
              <a:t>PL/SQL-Funktionen</a:t>
            </a:r>
            <a:endParaRPr lang="de-CH" altLang="de-DE"/>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81"/>
          <p:cNvSpPr>
            <a:spLocks noChangeArrowheads="1"/>
          </p:cNvSpPr>
          <p:nvPr/>
        </p:nvSpPr>
        <p:spPr bwMode="auto">
          <a:xfrm>
            <a:off x="319088" y="698500"/>
            <a:ext cx="8824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4387850" algn="l"/>
              </a:tabLst>
              <a:defRPr kumimoji="1" sz="2400">
                <a:solidFill>
                  <a:schemeClr val="tx1"/>
                </a:solidFill>
                <a:latin typeface="Times New Roman" panose="02020603050405020304" pitchFamily="18" charset="0"/>
              </a:defRPr>
            </a:lvl1pPr>
            <a:lvl2pPr marL="742950" indent="-285750">
              <a:tabLst>
                <a:tab pos="4387850" algn="l"/>
              </a:tabLst>
              <a:defRPr kumimoji="1" sz="2400">
                <a:solidFill>
                  <a:schemeClr val="tx1"/>
                </a:solidFill>
                <a:latin typeface="Times New Roman" panose="02020603050405020304" pitchFamily="18" charset="0"/>
              </a:defRPr>
            </a:lvl2pPr>
            <a:lvl3pPr marL="1143000" indent="-228600">
              <a:tabLst>
                <a:tab pos="4387850" algn="l"/>
              </a:tabLst>
              <a:defRPr kumimoji="1" sz="2400">
                <a:solidFill>
                  <a:schemeClr val="tx1"/>
                </a:solidFill>
                <a:latin typeface="Times New Roman" panose="02020603050405020304" pitchFamily="18" charset="0"/>
              </a:defRPr>
            </a:lvl3pPr>
            <a:lvl4pPr marL="1600200" indent="-228600">
              <a:tabLst>
                <a:tab pos="4387850" algn="l"/>
              </a:tabLst>
              <a:defRPr kumimoji="1" sz="2400">
                <a:solidFill>
                  <a:schemeClr val="tx1"/>
                </a:solidFill>
                <a:latin typeface="Times New Roman" panose="02020603050405020304" pitchFamily="18" charset="0"/>
              </a:defRPr>
            </a:lvl4pPr>
            <a:lvl5pPr marL="2057400" indent="-228600">
              <a:tabLst>
                <a:tab pos="4387850" algn="l"/>
              </a:tabLst>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387850" algn="l"/>
              </a:tabLs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387850" algn="l"/>
              </a:tabLs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387850" algn="l"/>
              </a:tabLs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387850" algn="l"/>
              </a:tabLs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97283" name="Rectangle 82"/>
          <p:cNvSpPr>
            <a:spLocks noChangeArrowheads="1"/>
          </p:cNvSpPr>
          <p:nvPr/>
        </p:nvSpPr>
        <p:spPr bwMode="auto">
          <a:xfrm>
            <a:off x="285750" y="1714500"/>
            <a:ext cx="86868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tabLst>
                <a:tab pos="1033463" algn="l"/>
              </a:tabLst>
              <a:defRPr kumimoji="1" sz="2400">
                <a:solidFill>
                  <a:schemeClr val="tx1"/>
                </a:solidFill>
                <a:latin typeface="Times New Roman" panose="02020603050405020304" pitchFamily="18" charset="0"/>
              </a:defRPr>
            </a:lvl1pPr>
            <a:lvl2pPr marL="795338" indent="-336550">
              <a:tabLst>
                <a:tab pos="1033463" algn="l"/>
              </a:tabLst>
              <a:defRPr kumimoji="1" sz="2400">
                <a:solidFill>
                  <a:schemeClr val="tx1"/>
                </a:solidFill>
                <a:latin typeface="Times New Roman" panose="02020603050405020304" pitchFamily="18" charset="0"/>
              </a:defRPr>
            </a:lvl2pPr>
            <a:lvl3pPr marL="1139825" indent="-225425">
              <a:tabLst>
                <a:tab pos="1033463" algn="l"/>
              </a:tabLst>
              <a:defRPr kumimoji="1" sz="2400">
                <a:solidFill>
                  <a:schemeClr val="tx1"/>
                </a:solidFill>
                <a:latin typeface="Times New Roman" panose="02020603050405020304" pitchFamily="18" charset="0"/>
              </a:defRPr>
            </a:lvl3pPr>
            <a:lvl4pPr marL="1600200" indent="-228600">
              <a:tabLst>
                <a:tab pos="1033463" algn="l"/>
              </a:tabLst>
              <a:defRPr kumimoji="1" sz="2400">
                <a:solidFill>
                  <a:schemeClr val="tx1"/>
                </a:solidFill>
                <a:latin typeface="Times New Roman" panose="02020603050405020304" pitchFamily="18" charset="0"/>
              </a:defRPr>
            </a:lvl4pPr>
            <a:lvl5pPr marL="2057400" indent="-228600">
              <a:tabLst>
                <a:tab pos="1033463" algn="l"/>
              </a:tabLst>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033463" algn="l"/>
              </a:tabLs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033463" algn="l"/>
              </a:tabLs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033463" algn="l"/>
              </a:tabLs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033463" algn="l"/>
              </a:tabLst>
              <a:defRPr kumimoji="1" sz="2400">
                <a:solidFill>
                  <a:schemeClr val="tx1"/>
                </a:solidFill>
                <a:latin typeface="Times New Roman" panose="02020603050405020304" pitchFamily="18" charset="0"/>
              </a:defRPr>
            </a:lvl9pPr>
          </a:lstStyle>
          <a:p>
            <a:pPr>
              <a:spcBef>
                <a:spcPct val="20000"/>
              </a:spcBef>
              <a:buFontTx/>
              <a:buChar char="•"/>
            </a:pPr>
            <a:r>
              <a:rPr lang="de-DE" altLang="de-DE" sz="2000" b="1">
                <a:latin typeface="Courier New" panose="02070309020205020404" pitchFamily="49" charset="0"/>
                <a:cs typeface="Courier New" panose="02070309020205020404" pitchFamily="49" charset="0"/>
              </a:rPr>
              <a:t>Aufruf in einem anonymen PL/SQL-Block:</a:t>
            </a:r>
          </a:p>
          <a:p>
            <a:pPr lvl="1">
              <a:spcBef>
                <a:spcPct val="20000"/>
              </a:spcBef>
              <a:buFontTx/>
              <a:buChar char="–"/>
            </a:pPr>
            <a:r>
              <a:rPr lang="de-DE" altLang="de-DE" sz="2000" b="1">
                <a:latin typeface="Courier New" panose="02070309020205020404" pitchFamily="49" charset="0"/>
                <a:cs typeface="Courier New" panose="02070309020205020404" pitchFamily="49" charset="0"/>
              </a:rPr>
              <a:t>u.a. der Rückgabewert der Funktion wird einer lokalen Variablen zugewiesen</a:t>
            </a:r>
          </a:p>
          <a:p>
            <a:pPr lvl="2">
              <a:spcBef>
                <a:spcPct val="20000"/>
              </a:spcBef>
              <a:buFont typeface="Wingdings" panose="05000000000000000000" pitchFamily="2" charset="2"/>
              <a:buChar char="w"/>
            </a:pPr>
            <a:r>
              <a:rPr lang="de-DE" altLang="de-DE" sz="2000" b="1">
                <a:latin typeface="Courier New" panose="02070309020205020404" pitchFamily="49" charset="0"/>
                <a:cs typeface="Courier New" panose="02070309020205020404" pitchFamily="49" charset="0"/>
              </a:rPr>
              <a:t>DECLARE </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     v_Gehaltssumme NUMBER;</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BEGIN</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     v_Gehaltssumme:= Gehaltssumme;</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     DBMS_OUTPUT.PUT_LINE (v_Gehaltssumme);</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END;</a:t>
            </a:r>
          </a:p>
          <a:p>
            <a:pPr lvl="1">
              <a:spcBef>
                <a:spcPct val="20000"/>
              </a:spcBef>
              <a:buFontTx/>
              <a:buChar char="–"/>
            </a:pPr>
            <a:r>
              <a:rPr lang="de-DE" altLang="de-DE" sz="2000" b="1">
                <a:latin typeface="Courier New" panose="02070309020205020404" pitchFamily="49" charset="0"/>
                <a:cs typeface="Courier New" panose="02070309020205020404" pitchFamily="49" charset="0"/>
              </a:rPr>
              <a:t>boolesche Funktionen direkt in einer Bedingung</a:t>
            </a:r>
          </a:p>
          <a:p>
            <a:pPr>
              <a:spcBef>
                <a:spcPct val="20000"/>
              </a:spcBef>
              <a:buFontTx/>
              <a:buChar char="•"/>
            </a:pPr>
            <a:r>
              <a:rPr lang="de-DE" altLang="de-DE" sz="2000" b="1">
                <a:latin typeface="Courier New" panose="02070309020205020404" pitchFamily="49" charset="0"/>
                <a:cs typeface="Courier New" panose="02070309020205020404" pitchFamily="49" charset="0"/>
              </a:rPr>
              <a:t>Aufruf in einer anderen PL/SQL-Funktion/-Prozedur/</a:t>
            </a:r>
            <a:br>
              <a:rPr lang="de-DE" altLang="de-DE" sz="2000" b="1">
                <a:latin typeface="Courier New" panose="02070309020205020404" pitchFamily="49" charset="0"/>
                <a:cs typeface="Courier New" panose="02070309020205020404" pitchFamily="49" charset="0"/>
              </a:rPr>
            </a:br>
            <a:r>
              <a:rPr lang="de-DE" altLang="de-DE" sz="2000" b="1">
                <a:latin typeface="Courier New" panose="02070309020205020404" pitchFamily="49" charset="0"/>
                <a:cs typeface="Courier New" panose="02070309020205020404" pitchFamily="49" charset="0"/>
              </a:rPr>
              <a:t>Trigger:</a:t>
            </a:r>
          </a:p>
          <a:p>
            <a:pPr lvl="1">
              <a:spcBef>
                <a:spcPct val="20000"/>
              </a:spcBef>
              <a:buFontTx/>
              <a:buChar char="–"/>
            </a:pPr>
            <a:r>
              <a:rPr lang="de-DE" altLang="de-DE" sz="2000" b="1">
                <a:latin typeface="Courier New" panose="02070309020205020404" pitchFamily="49" charset="0"/>
                <a:cs typeface="Courier New" panose="02070309020205020404" pitchFamily="49" charset="0"/>
              </a:rPr>
              <a:t>Analoge Aufrufmöglichkeiten wie beim Aufruf in einem anonymen Block</a:t>
            </a:r>
          </a:p>
        </p:txBody>
      </p:sp>
      <p:sp>
        <p:nvSpPr>
          <p:cNvPr id="97284" name="Titel 3"/>
          <p:cNvSpPr>
            <a:spLocks noGrp="1"/>
          </p:cNvSpPr>
          <p:nvPr>
            <p:ph type="title"/>
          </p:nvPr>
        </p:nvSpPr>
        <p:spPr/>
        <p:txBody>
          <a:bodyPr/>
          <a:lstStyle/>
          <a:p>
            <a:pPr eaLnBrk="1" hangingPunct="1"/>
            <a:r>
              <a:rPr lang="de-DE" altLang="de-DE" b="1"/>
              <a:t>Aufruf von PL/SQL-Funktionen	2</a:t>
            </a:r>
            <a:endParaRPr lang="de-CH" altLang="de-DE"/>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5"/>
          <p:cNvSpPr>
            <a:spLocks noChangeArrowheads="1"/>
          </p:cNvSpPr>
          <p:nvPr/>
        </p:nvSpPr>
        <p:spPr bwMode="auto">
          <a:xfrm>
            <a:off x="319088" y="1003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endParaRPr lang="de-DE" altLang="de-DE" sz="3600" b="1">
              <a:solidFill>
                <a:schemeClr val="tx2"/>
              </a:solidFill>
            </a:endParaRPr>
          </a:p>
        </p:txBody>
      </p:sp>
      <p:sp>
        <p:nvSpPr>
          <p:cNvPr id="98307" name="Rectangle 36"/>
          <p:cNvSpPr>
            <a:spLocks noChangeArrowheads="1"/>
          </p:cNvSpPr>
          <p:nvPr/>
        </p:nvSpPr>
        <p:spPr bwMode="auto">
          <a:xfrm>
            <a:off x="468313" y="2038350"/>
            <a:ext cx="8178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a:spcBef>
                <a:spcPct val="50000"/>
              </a:spcBef>
              <a:buFontTx/>
              <a:buChar char="•"/>
            </a:pPr>
            <a:r>
              <a:rPr lang="de-DE" altLang="de-DE" sz="3200"/>
              <a:t>Variablendeklarationen und Konstanten</a:t>
            </a:r>
          </a:p>
          <a:p>
            <a:pPr>
              <a:spcBef>
                <a:spcPct val="50000"/>
              </a:spcBef>
              <a:buFontTx/>
              <a:buChar char="•"/>
            </a:pPr>
            <a:r>
              <a:rPr lang="de-DE" altLang="de-DE" sz="3200"/>
              <a:t>PL/SQL- Blöcke (Prozeduren, Funktionen, Trigger)</a:t>
            </a:r>
          </a:p>
          <a:p>
            <a:pPr>
              <a:spcBef>
                <a:spcPct val="50000"/>
              </a:spcBef>
              <a:buClr>
                <a:schemeClr val="tx1"/>
              </a:buClr>
              <a:buFontTx/>
              <a:buChar char="•"/>
            </a:pPr>
            <a:r>
              <a:rPr lang="de-DE" altLang="de-DE" sz="3200">
                <a:solidFill>
                  <a:srgbClr val="FF6600"/>
                </a:solidFill>
              </a:rPr>
              <a:t>Funktionsbibliotheken und Packages</a:t>
            </a:r>
          </a:p>
        </p:txBody>
      </p:sp>
      <p:sp>
        <p:nvSpPr>
          <p:cNvPr id="98308" name="Titel 3"/>
          <p:cNvSpPr>
            <a:spLocks noGrp="1"/>
          </p:cNvSpPr>
          <p:nvPr>
            <p:ph type="title"/>
          </p:nvPr>
        </p:nvSpPr>
        <p:spPr/>
        <p:txBody>
          <a:bodyPr/>
          <a:lstStyle/>
          <a:p>
            <a:pPr eaLnBrk="1" hangingPunct="1"/>
            <a:r>
              <a:rPr lang="de-DE" altLang="de-DE" b="1"/>
              <a:t>PL/SQL enthält</a:t>
            </a:r>
            <a:endParaRPr lang="de-CH" altLang="de-DE"/>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RANCHTO" val="0"/>
  <p:tag name="HOTSPOTTYPE" val="NextSlide"/>
  <p:tag name="DEFINEDINNAVIGATOR" val="False"/>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alathea">
  <a:themeElements>
    <a:clrScheme name="Galathe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Galathea">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alathe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0</TotalTime>
  <Words>5990</Words>
  <Application>Microsoft Office PowerPoint</Application>
  <PresentationFormat>Bildschirmpräsentation (4:3)</PresentationFormat>
  <Paragraphs>1848</Paragraphs>
  <Slides>247</Slides>
  <Notes>11</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7</vt:i4>
      </vt:variant>
      <vt:variant>
        <vt:lpstr>Folientitel</vt:lpstr>
      </vt:variant>
      <vt:variant>
        <vt:i4>247</vt:i4>
      </vt:variant>
    </vt:vector>
  </HeadingPairs>
  <TitlesOfParts>
    <vt:vector size="266" baseType="lpstr">
      <vt:lpstr>Times New Roman</vt:lpstr>
      <vt:lpstr>Arial</vt:lpstr>
      <vt:lpstr>Tw Cen MT</vt:lpstr>
      <vt:lpstr>Wingdings</vt:lpstr>
      <vt:lpstr>Wingdings 2</vt:lpstr>
      <vt:lpstr>Calibri</vt:lpstr>
      <vt:lpstr>Verdana</vt:lpstr>
      <vt:lpstr>Tahoma</vt:lpstr>
      <vt:lpstr>Courier New</vt:lpstr>
      <vt:lpstr>Arial Narrow</vt:lpstr>
      <vt:lpstr>Symbol</vt:lpstr>
      <vt:lpstr>Galathea</vt:lpstr>
      <vt:lpstr>Bitmap Image</vt:lpstr>
      <vt:lpstr>VISIO</vt:lpstr>
      <vt:lpstr>Visio</vt:lpstr>
      <vt:lpstr>Dokument</vt:lpstr>
      <vt:lpstr>Microsoft Word-Dokument</vt:lpstr>
      <vt:lpstr>Microsoft Visio-Zeichnung</vt:lpstr>
      <vt:lpstr>Worksheet</vt:lpstr>
      <vt:lpstr>Datenbank 2</vt:lpstr>
      <vt:lpstr>Datenbank 2</vt:lpstr>
      <vt:lpstr>Datenbank 2</vt:lpstr>
      <vt:lpstr>Datenbank 2</vt:lpstr>
      <vt:lpstr>Datenbank 2</vt:lpstr>
      <vt:lpstr>Datenbank 2</vt:lpstr>
      <vt:lpstr>Datenbank 2</vt:lpstr>
      <vt:lpstr>Vorstellung</vt:lpstr>
      <vt:lpstr>LERNZIELE  DATENBANK 2</vt:lpstr>
      <vt:lpstr>Verhaltensregeln</vt:lpstr>
      <vt:lpstr>Verhaltensregeln zum Unterricht im Schulzimmer</vt:lpstr>
      <vt:lpstr>Verhaltensregeln zum Unterricht im Schulzimmer</vt:lpstr>
      <vt:lpstr>Verhaltensregeln zum Unterricht im Schulzimmer</vt:lpstr>
      <vt:lpstr>Voraussetzungen</vt:lpstr>
      <vt:lpstr>Software Voraussetzungen</vt:lpstr>
      <vt:lpstr>ERM Erweiterungen</vt:lpstr>
      <vt:lpstr>Spezialisierung / Generalisierung</vt:lpstr>
      <vt:lpstr>IS-A Beziehungen / Vererbungsbeziehung</vt:lpstr>
      <vt:lpstr>IS-A Beziehungen / Vererbungsbeziehung</vt:lpstr>
      <vt:lpstr>Spezialisierung / Generalisierung</vt:lpstr>
      <vt:lpstr>Generalisierung</vt:lpstr>
      <vt:lpstr>Spezialisierung</vt:lpstr>
      <vt:lpstr>Spezialisierung / Generalisierung</vt:lpstr>
      <vt:lpstr>Spezialisierung / Generalisierung</vt:lpstr>
      <vt:lpstr>Notation (Spezialisierung / Generalisierung)</vt:lpstr>
      <vt:lpstr>Aufgabe</vt:lpstr>
      <vt:lpstr>Rekursion</vt:lpstr>
      <vt:lpstr>Rekursion</vt:lpstr>
      <vt:lpstr>Rekursion</vt:lpstr>
      <vt:lpstr>Rekursion</vt:lpstr>
      <vt:lpstr>Rekursion</vt:lpstr>
      <vt:lpstr>Rekursion</vt:lpstr>
      <vt:lpstr>Stücklistenproblematik</vt:lpstr>
      <vt:lpstr>Normalisieren (Direkte Rekursion)</vt:lpstr>
      <vt:lpstr>Normalisieren (Indirekte Rekursion)</vt:lpstr>
      <vt:lpstr>Physische Datenorganisation</vt:lpstr>
      <vt:lpstr>Fünf-Schichten-Architektur I</vt:lpstr>
      <vt:lpstr>Fünf-Schichten-Architektur II</vt:lpstr>
      <vt:lpstr>Speicherstrukturen</vt:lpstr>
      <vt:lpstr>Binärbaum</vt:lpstr>
      <vt:lpstr>Suchen in B-Bäumen</vt:lpstr>
      <vt:lpstr>Beispiel Java Applet</vt:lpstr>
      <vt:lpstr>Suchen in B-Bäumen</vt:lpstr>
      <vt:lpstr>Hashen</vt:lpstr>
      <vt:lpstr> Vor- / Nachteile des Hash-Verfahrens</vt:lpstr>
      <vt:lpstr>Heap Organisation</vt:lpstr>
      <vt:lpstr> Vor- / Nachteile von Heap</vt:lpstr>
      <vt:lpstr>Sequentielle Organisation</vt:lpstr>
      <vt:lpstr>Indexsequentielle Organisation</vt:lpstr>
      <vt:lpstr>Index- und Hauptdatei</vt:lpstr>
      <vt:lpstr>Vor- / Nachteile der Indizes</vt:lpstr>
      <vt:lpstr>SQL Anweisung für Indizes</vt:lpstr>
      <vt:lpstr>Execution Plan</vt:lpstr>
      <vt:lpstr>Abarbeitung von SQL Befehlen</vt:lpstr>
      <vt:lpstr>Abarbeitung von SQL Statements</vt:lpstr>
      <vt:lpstr>Optimierung durch Join</vt:lpstr>
      <vt:lpstr>Abarbeitung von SQL Befehlen</vt:lpstr>
      <vt:lpstr>Abarbeitung von SQL Statements</vt:lpstr>
      <vt:lpstr>Optimierung durch Join</vt:lpstr>
      <vt:lpstr>Optimierung durch Join</vt:lpstr>
      <vt:lpstr>Transact-SQL</vt:lpstr>
      <vt:lpstr>Transact-SQL / Stored Procedures</vt:lpstr>
      <vt:lpstr>Transact-SQL / Stored Procedures</vt:lpstr>
      <vt:lpstr>Stored Procedure Erstellen</vt:lpstr>
      <vt:lpstr>Parameter Deklaration</vt:lpstr>
      <vt:lpstr>PowerPoint-Präsentation</vt:lpstr>
      <vt:lpstr>PowerPoint-Präsentation</vt:lpstr>
      <vt:lpstr>Transact SQL – Variablen 1</vt:lpstr>
      <vt:lpstr>Transact SQL – Variablen 2</vt:lpstr>
      <vt:lpstr>Transact SQL – Auswahlanweisung 1</vt:lpstr>
      <vt:lpstr>Transact SQL – Auswahlanweisung 2</vt:lpstr>
      <vt:lpstr>Transact SQL – Auswahlanweisung 3</vt:lpstr>
      <vt:lpstr>PowerPoint-Präsentation</vt:lpstr>
      <vt:lpstr>Transact-SQL / Triggers</vt:lpstr>
      <vt:lpstr>Transact-SQL / Triggers</vt:lpstr>
      <vt:lpstr>Triggers erstellen</vt:lpstr>
      <vt:lpstr>Insert Trigger</vt:lpstr>
      <vt:lpstr>Delete Trigger</vt:lpstr>
      <vt:lpstr>Update Trigger</vt:lpstr>
      <vt:lpstr>Datenintegrität mit Triggers</vt:lpstr>
      <vt:lpstr>Beispiel einer Trigger Anwendung</vt:lpstr>
      <vt:lpstr>T-SQL Funktionen (nicht vollständig)</vt:lpstr>
      <vt:lpstr>Oracle Datenbanksystem</vt:lpstr>
      <vt:lpstr>PL/SQL enthält</vt:lpstr>
      <vt:lpstr>PL/SQL Engines beim Server</vt:lpstr>
      <vt:lpstr>PL/SQL-Datentypen</vt:lpstr>
      <vt:lpstr>Zusammengesetzte  PL/SQL-Datentypen</vt:lpstr>
      <vt:lpstr>Beispiele</vt:lpstr>
      <vt:lpstr>PL/SQL enthält</vt:lpstr>
      <vt:lpstr>PL/SQL- Block- die kleinste Einheit</vt:lpstr>
      <vt:lpstr>Syntax eines PL/SQL-Blocks</vt:lpstr>
      <vt:lpstr>Hauptkategorien von PL/SQL-Blöcken</vt:lpstr>
      <vt:lpstr>Aufbau der Blocktypen</vt:lpstr>
      <vt:lpstr>PL/SQL-Prozeduren</vt:lpstr>
      <vt:lpstr>Beispiel</vt:lpstr>
      <vt:lpstr>PL/SQL-Funktionen 1</vt:lpstr>
      <vt:lpstr>PL/SQL-Funktionen</vt:lpstr>
      <vt:lpstr>Aufruf von PL/SQL-Funktionen 2</vt:lpstr>
      <vt:lpstr>PL/SQL enthält</vt:lpstr>
      <vt:lpstr>PL/SQL- Block- die kleinste Einheit</vt:lpstr>
      <vt:lpstr>PL/SQL-Packages</vt:lpstr>
      <vt:lpstr>Package-Spezifikation</vt:lpstr>
      <vt:lpstr>Package-Body</vt:lpstr>
      <vt:lpstr>Mitgelieferte Packages</vt:lpstr>
      <vt:lpstr>DBMS_LOB: Zum Manipulieren von  BLOB, CBLOB und BFILE-Daten</vt:lpstr>
      <vt:lpstr>Wie verarbeitet man die Ergebnismenge eines SELECT ?</vt:lpstr>
      <vt:lpstr>Cursor: Problem und Lösungsidee</vt:lpstr>
      <vt:lpstr>Das CURSOR-Konzept</vt:lpstr>
      <vt:lpstr>Verarbeitungsschritte beim Cursor</vt:lpstr>
      <vt:lpstr>CURSOR deklarieren</vt:lpstr>
      <vt:lpstr>CURSOR öffnen, lesen  und schließen</vt:lpstr>
      <vt:lpstr>Beispiel</vt:lpstr>
      <vt:lpstr>Attribute von expliziten CURSORN</vt:lpstr>
      <vt:lpstr>Beispiel</vt:lpstr>
      <vt:lpstr>ADO.NET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ADO.NET Object Model</vt:lpstr>
      <vt:lpstr>Code Beispiel</vt:lpstr>
      <vt:lpstr>Code Beispiel</vt:lpstr>
      <vt:lpstr>Objektrelationale Erweiterungen von SQL2003</vt:lpstr>
      <vt:lpstr>Der SQL-3- Standard  1999 / 2003</vt:lpstr>
      <vt:lpstr>OR-Feature Motivation</vt:lpstr>
      <vt:lpstr>OR-Feature: Motivation</vt:lpstr>
      <vt:lpstr>Welcher Typ für welche Anforderung?</vt:lpstr>
      <vt:lpstr>Objektrelationale Tabellen</vt:lpstr>
      <vt:lpstr>OR-Feature: Motivation3</vt:lpstr>
      <vt:lpstr>Oracle OR-Feature OO-Schlagworte + OR-Feature</vt:lpstr>
      <vt:lpstr>Oracle OR-Feature  Überblick (seit Version 8i)</vt:lpstr>
      <vt:lpstr>Oracle OR-Feature  Überblick (seit Version 9i)</vt:lpstr>
      <vt:lpstr>Oracle OR-Feature  Überblick (seit Version 9i) </vt:lpstr>
      <vt:lpstr>Oracle OR-Feature Inhalt</vt:lpstr>
      <vt:lpstr>Oracle OR-Feature user defined object type</vt:lpstr>
      <vt:lpstr>Oracle OR-Feature user defined object type</vt:lpstr>
      <vt:lpstr>Oracle OR-Feature user defined object type</vt:lpstr>
      <vt:lpstr>Oracle OR-Feature user defined object type</vt:lpstr>
      <vt:lpstr>Oracle OR-Feature user defined object type</vt:lpstr>
      <vt:lpstr>Oracle OR-Feature  Inhalt</vt:lpstr>
      <vt:lpstr>Oracle OR-Feature object table (Objekttabellen)</vt:lpstr>
      <vt:lpstr>Oracle OR-Feature object table (Objekttabellen) </vt:lpstr>
      <vt:lpstr>Oracle OR-Feature object table (Objekttabellen) </vt:lpstr>
      <vt:lpstr>Oracle OR-Feature object table (Objekttabellen)</vt:lpstr>
      <vt:lpstr>Oracle OR-Feature user defined object type body</vt:lpstr>
      <vt:lpstr>Oracle OR-Feature user defined object type body</vt:lpstr>
      <vt:lpstr>Oracle OR-Feature user defined object type body</vt:lpstr>
      <vt:lpstr>Oracle OR-Feature user defined object type body</vt:lpstr>
      <vt:lpstr>Oracle OR-Feature user defined object type body</vt:lpstr>
      <vt:lpstr>Oracle OR-Feature user defined object type body</vt:lpstr>
      <vt:lpstr>Oracle OR-Feature user defined object type body</vt:lpstr>
      <vt:lpstr>Oracle OR-Feature user defined object type body</vt:lpstr>
      <vt:lpstr>Oracle OR-Feature user defined object type body</vt:lpstr>
      <vt:lpstr>Oracle OR-Feature  Inhalt</vt:lpstr>
      <vt:lpstr>Oracle OR-Feature Vererbung</vt:lpstr>
      <vt:lpstr>Oracle OR-Feature Vererbung</vt:lpstr>
      <vt:lpstr>Oracle OR-Feature Vererbung</vt:lpstr>
      <vt:lpstr>Oracle OR-Feature  Vererbung : Beispiel</vt:lpstr>
      <vt:lpstr>Oracle OR-Feature  Inhalt</vt:lpstr>
      <vt:lpstr>Oracle OR-Feature REF-Beziehung</vt:lpstr>
      <vt:lpstr>Oracle OR-Feature REF-Beziehung: Beispiel – Teil 1</vt:lpstr>
      <vt:lpstr>Oracle OR-Feature REF-Beziehung: Beispiel – Teil 2</vt:lpstr>
      <vt:lpstr>Oracle OR-Feature  Inhalt</vt:lpstr>
      <vt:lpstr>Oracle OR-Feature Object Views</vt:lpstr>
      <vt:lpstr>Oracle OR-Feature object views</vt:lpstr>
      <vt:lpstr>Oracle OR-Feature object views</vt:lpstr>
      <vt:lpstr>Oracle OR-Feature object views</vt:lpstr>
      <vt:lpstr>Oracle OR-Feature object views</vt:lpstr>
      <vt:lpstr>Oracle OR-Feature  Inhalt</vt:lpstr>
      <vt:lpstr>Oracle OR-Feature VARRAY</vt:lpstr>
      <vt:lpstr>Oracle OR-Feature VARRAY</vt:lpstr>
      <vt:lpstr>Oracle OR-Feature VARRAY</vt:lpstr>
      <vt:lpstr>Oracle OR-Feature VARRAY</vt:lpstr>
      <vt:lpstr>Oracle OR-Feature VARRAY</vt:lpstr>
      <vt:lpstr>Oracle OR-Feature  Inhalt</vt:lpstr>
      <vt:lpstr>Oracle OR-Feature NESTED TABLE</vt:lpstr>
      <vt:lpstr>Oracle OR-Feature NESTED TABLE</vt:lpstr>
      <vt:lpstr>Oracle OR-Feature NESTED TABLE</vt:lpstr>
      <vt:lpstr>Oracle OR-Feature  Wertung der neuen Features</vt:lpstr>
      <vt:lpstr>Literatur zu objektrelationalen DBMS</vt:lpstr>
      <vt:lpstr>NoSQL - Not Only SQL Datenbanken</vt:lpstr>
      <vt:lpstr>Einführung</vt:lpstr>
      <vt:lpstr>Probleme bei SQL Datenbanken</vt:lpstr>
      <vt:lpstr>Was steckt hinter ACID</vt:lpstr>
      <vt:lpstr>Probleme von SQL-Datenbanken</vt:lpstr>
      <vt:lpstr>Probleme von SQL-Datenbanken</vt:lpstr>
      <vt:lpstr>Das CAP-Theorem</vt:lpstr>
      <vt:lpstr>Das CAP-Theorem</vt:lpstr>
      <vt:lpstr>Einführung NoSQL-Datenbanken</vt:lpstr>
      <vt:lpstr>Hauptgruppen von NoSQL-Datenbanken</vt:lpstr>
      <vt:lpstr>Document Stores</vt:lpstr>
      <vt:lpstr>Key Value Stores</vt:lpstr>
      <vt:lpstr>Wide Column</vt:lpstr>
      <vt:lpstr>Wide Column Store</vt:lpstr>
      <vt:lpstr>Graphen Datenbanken</vt:lpstr>
      <vt:lpstr>Graphendatenbanken</vt:lpstr>
      <vt:lpstr>Hadoop</vt:lpstr>
      <vt:lpstr>MapReduce-Framework</vt:lpstr>
      <vt:lpstr>Map</vt:lpstr>
      <vt:lpstr>Reduce</vt:lpstr>
      <vt:lpstr>Hadopp MapReduce</vt:lpstr>
      <vt:lpstr>Objektorientierte Datenbanken</vt:lpstr>
      <vt:lpstr>Grundprinzip</vt:lpstr>
      <vt:lpstr>Verwendung von DB4O</vt:lpstr>
      <vt:lpstr>Spezifische Merkmale</vt:lpstr>
      <vt:lpstr>Spezifische Merkmale</vt:lpstr>
      <vt:lpstr>Spezifische Merkmale</vt:lpstr>
      <vt:lpstr>Spezifische Merkmale</vt:lpstr>
      <vt:lpstr>Einsatzgebiet</vt:lpstr>
      <vt:lpstr>Vorteile</vt:lpstr>
      <vt:lpstr>Nachteile</vt:lpstr>
      <vt:lpstr>Beispiele 1</vt:lpstr>
      <vt:lpstr>Beispiele 2</vt:lpstr>
      <vt:lpstr>Beispiel 3</vt:lpstr>
      <vt:lpstr>Beispiel 4</vt:lpstr>
      <vt:lpstr>DB4O - Open/Close</vt:lpstr>
      <vt:lpstr>DB4O - Speichern</vt:lpstr>
      <vt:lpstr>DB4O - Update</vt:lpstr>
      <vt:lpstr>DB4O - Update</vt:lpstr>
      <vt:lpstr>DB4O – Querying Systems</vt:lpstr>
      <vt:lpstr>DB4O – Suchen QBE</vt:lpstr>
      <vt:lpstr>DB4O – Suchen QBE</vt:lpstr>
      <vt:lpstr>DB4O – Suchen SODA</vt:lpstr>
      <vt:lpstr>DB4O – Suchen native query</vt:lpstr>
      <vt:lpstr>DB4O – Suchen native query</vt:lpstr>
      <vt:lpstr>DB4O – Löschen</vt:lpstr>
      <vt:lpstr>DB4O – Sortierung</vt:lpstr>
    </vt:vector>
  </TitlesOfParts>
  <Company>KETA Engineering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Datenbanktechnologie</dc:title>
  <dc:creator>Lukas Müller</dc:creator>
  <cp:lastModifiedBy>Müller Lukas</cp:lastModifiedBy>
  <cp:revision>780</cp:revision>
  <cp:lastPrinted>2000-03-10T14:50:54Z</cp:lastPrinted>
  <dcterms:created xsi:type="dcterms:W3CDTF">1998-10-23T13:23:31Z</dcterms:created>
  <dcterms:modified xsi:type="dcterms:W3CDTF">2017-02-06T18:46:51Z</dcterms:modified>
</cp:coreProperties>
</file>